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bookmarkIdSeed="2">
  <p:sldMasterIdLst>
    <p:sldMasterId id="2147483648" r:id="rId1"/>
    <p:sldMasterId id="2147483660" r:id="rId2"/>
  </p:sldMasterIdLst>
  <p:notesMasterIdLst>
    <p:notesMasterId r:id="rId12"/>
  </p:notesMasterIdLst>
  <p:sldIdLst>
    <p:sldId id="310" r:id="rId3"/>
    <p:sldId id="293" r:id="rId4"/>
    <p:sldId id="311" r:id="rId5"/>
    <p:sldId id="303" r:id="rId6"/>
    <p:sldId id="304" r:id="rId7"/>
    <p:sldId id="302" r:id="rId8"/>
    <p:sldId id="305" r:id="rId9"/>
    <p:sldId id="308" r:id="rId10"/>
    <p:sldId id="309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4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FFFF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206" autoAdjust="0"/>
  </p:normalViewPr>
  <p:slideViewPr>
    <p:cSldViewPr>
      <p:cViewPr varScale="1">
        <p:scale>
          <a:sx n="80" d="100"/>
          <a:sy n="80" d="100"/>
        </p:scale>
        <p:origin x="1116" y="96"/>
      </p:cViewPr>
      <p:guideLst>
        <p:guide orient="horz" pos="2160"/>
        <p:guide pos="284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5#1">
  <dgm:title val=""/>
  <dgm:desc val=""/>
  <dgm:catLst>
    <dgm:cat type="accent3" pri="11500"/>
  </dgm:catLst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910AFE8-F8C6-4CA2-8717-10C0C4F9D54E}" type="doc">
      <dgm:prSet loTypeId="urn:microsoft.com/office/officeart/2005/8/layout/pyramid1#1" loCatId="pyramid" qsTypeId="urn:microsoft.com/office/officeart/2005/8/quickstyle/simple5#1" qsCatId="simple" csTypeId="urn:microsoft.com/office/officeart/2005/8/colors/accent3_5#1" csCatId="accent3" phldr="1"/>
      <dgm:spPr/>
      <dgm:t>
        <a:bodyPr/>
        <a:lstStyle/>
        <a:p>
          <a:endParaRPr lang="ru-RU"/>
        </a:p>
      </dgm:t>
    </dgm:pt>
    <dgm:pt modelId="{BE6152E8-A7B0-429C-AE48-E84F07208D3F}">
      <dgm:prSet phldrT="[Текст]" custT="1"/>
      <dgm:spPr/>
      <dgm:t>
        <a:bodyPr/>
        <a:lstStyle/>
        <a:p>
          <a:endParaRPr lang="ru-RU" sz="1400" b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endParaRPr lang="ru-RU" sz="1400" b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endParaRPr lang="ru-RU" sz="1400" b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ru-RU" sz="1200" b="1" dirty="0" smtClean="0">
              <a:latin typeface="+mn-lt"/>
              <a:cs typeface="Times New Roman" panose="02020603050405020304" pitchFamily="18" charset="0"/>
            </a:rPr>
            <a:t>Федеральный </a:t>
          </a:r>
        </a:p>
        <a:p>
          <a:r>
            <a:rPr lang="ru-RU" sz="1200" b="1" dirty="0" smtClean="0">
              <a:latin typeface="+mn-lt"/>
              <a:cs typeface="Times New Roman" panose="02020603050405020304" pitchFamily="18" charset="0"/>
            </a:rPr>
            <a:t>уровень</a:t>
          </a:r>
          <a:endParaRPr lang="ru-RU" sz="1200" b="1" dirty="0">
            <a:latin typeface="+mn-lt"/>
            <a:cs typeface="Times New Roman" panose="02020603050405020304" pitchFamily="18" charset="0"/>
          </a:endParaRPr>
        </a:p>
      </dgm:t>
    </dgm:pt>
    <dgm:pt modelId="{E4E3CBA1-1494-454E-AC03-F3B20D0AA316}" type="parTrans" cxnId="{7EF86B42-C5C2-48A5-AD31-955E80C6D686}">
      <dgm:prSet/>
      <dgm:spPr/>
      <dgm:t>
        <a:bodyPr/>
        <a:lstStyle/>
        <a:p>
          <a:endParaRPr lang="ru-RU"/>
        </a:p>
      </dgm:t>
    </dgm:pt>
    <dgm:pt modelId="{60727CA4-0E21-4AD4-B171-539238CAA785}" type="sibTrans" cxnId="{7EF86B42-C5C2-48A5-AD31-955E80C6D686}">
      <dgm:prSet/>
      <dgm:spPr/>
      <dgm:t>
        <a:bodyPr/>
        <a:lstStyle/>
        <a:p>
          <a:endParaRPr lang="ru-RU"/>
        </a:p>
      </dgm:t>
    </dgm:pt>
    <dgm:pt modelId="{2BCEAB64-79E1-4190-90C6-94A8105E1D4B}">
      <dgm:prSet phldrT="[Текст]" custT="1"/>
      <dgm:spPr/>
      <dgm:t>
        <a:bodyPr/>
        <a:lstStyle/>
        <a:p>
          <a:r>
            <a:rPr lang="ru-RU" sz="1200" b="1" dirty="0" smtClean="0">
              <a:latin typeface="+mn-lt"/>
              <a:cs typeface="Times New Roman" panose="02020603050405020304" pitchFamily="18" charset="0"/>
            </a:rPr>
            <a:t>Региональный уровень</a:t>
          </a:r>
          <a:endParaRPr lang="ru-RU" sz="1200" b="1" dirty="0">
            <a:latin typeface="+mn-lt"/>
            <a:cs typeface="Times New Roman" panose="02020603050405020304" pitchFamily="18" charset="0"/>
          </a:endParaRPr>
        </a:p>
      </dgm:t>
    </dgm:pt>
    <dgm:pt modelId="{4363E265-816B-49DD-95F3-BA03AB168331}" type="parTrans" cxnId="{E4BDC416-25AF-46FD-AC12-78F3B2B85050}">
      <dgm:prSet/>
      <dgm:spPr/>
      <dgm:t>
        <a:bodyPr/>
        <a:lstStyle/>
        <a:p>
          <a:endParaRPr lang="ru-RU"/>
        </a:p>
      </dgm:t>
    </dgm:pt>
    <dgm:pt modelId="{32704981-E668-4A0A-87E7-B3E615A0D446}" type="sibTrans" cxnId="{E4BDC416-25AF-46FD-AC12-78F3B2B85050}">
      <dgm:prSet/>
      <dgm:spPr/>
      <dgm:t>
        <a:bodyPr/>
        <a:lstStyle/>
        <a:p>
          <a:endParaRPr lang="ru-RU"/>
        </a:p>
      </dgm:t>
    </dgm:pt>
    <dgm:pt modelId="{3F883D72-AB51-44A3-BB69-C25E95E42149}">
      <dgm:prSet phldrT="[Текст]" custT="1"/>
      <dgm:spPr/>
      <dgm:t>
        <a:bodyPr/>
        <a:lstStyle/>
        <a:p>
          <a:r>
            <a:rPr lang="ru-RU" sz="1200" b="1" dirty="0" smtClean="0">
              <a:latin typeface="+mn-lt"/>
              <a:cs typeface="Times New Roman" panose="02020603050405020304" pitchFamily="18" charset="0"/>
            </a:rPr>
            <a:t>Уровень образовательной организации</a:t>
          </a:r>
          <a:endParaRPr lang="ru-RU" sz="1200" b="1" dirty="0">
            <a:latin typeface="+mn-lt"/>
            <a:cs typeface="Times New Roman" panose="02020603050405020304" pitchFamily="18" charset="0"/>
          </a:endParaRPr>
        </a:p>
      </dgm:t>
    </dgm:pt>
    <dgm:pt modelId="{428F7FEF-F18C-45C5-A0FD-DCD1786E4B14}" type="parTrans" cxnId="{69E9DBBE-2A88-403E-AF1C-D510FF47D87B}">
      <dgm:prSet/>
      <dgm:spPr/>
      <dgm:t>
        <a:bodyPr/>
        <a:lstStyle/>
        <a:p>
          <a:endParaRPr lang="ru-RU"/>
        </a:p>
      </dgm:t>
    </dgm:pt>
    <dgm:pt modelId="{41BF762B-3A7A-4AA9-AF14-931268079A95}" type="sibTrans" cxnId="{69E9DBBE-2A88-403E-AF1C-D510FF47D87B}">
      <dgm:prSet/>
      <dgm:spPr/>
      <dgm:t>
        <a:bodyPr/>
        <a:lstStyle/>
        <a:p>
          <a:endParaRPr lang="ru-RU"/>
        </a:p>
      </dgm:t>
    </dgm:pt>
    <dgm:pt modelId="{7C3E26E5-8345-4B58-ADD7-8E425EA260AA}" type="pres">
      <dgm:prSet presAssocID="{4910AFE8-F8C6-4CA2-8717-10C0C4F9D54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4E3F3C2-2FFE-4908-A86D-328E43B3294A}" type="pres">
      <dgm:prSet presAssocID="{BE6152E8-A7B0-429C-AE48-E84F07208D3F}" presName="Name8" presStyleCnt="0"/>
      <dgm:spPr/>
    </dgm:pt>
    <dgm:pt modelId="{41B0729E-585F-4A7E-A894-AA6DFF53CF58}" type="pres">
      <dgm:prSet presAssocID="{BE6152E8-A7B0-429C-AE48-E84F07208D3F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7E8AE7-164D-44BD-BE40-BDE74B4818F7}" type="pres">
      <dgm:prSet presAssocID="{BE6152E8-A7B0-429C-AE48-E84F07208D3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9E913C-2543-4D0F-9CBF-BF9B2CF8E0DA}" type="pres">
      <dgm:prSet presAssocID="{2BCEAB64-79E1-4190-90C6-94A8105E1D4B}" presName="Name8" presStyleCnt="0"/>
      <dgm:spPr/>
    </dgm:pt>
    <dgm:pt modelId="{EBBA0041-A843-441C-87AB-8F637576AE6A}" type="pres">
      <dgm:prSet presAssocID="{2BCEAB64-79E1-4190-90C6-94A8105E1D4B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7C2DCE-4CF1-4FE5-90E9-E7B7B569F09C}" type="pres">
      <dgm:prSet presAssocID="{2BCEAB64-79E1-4190-90C6-94A8105E1D4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701B75-B313-4FD6-9404-F77707EEE284}" type="pres">
      <dgm:prSet presAssocID="{3F883D72-AB51-44A3-BB69-C25E95E42149}" presName="Name8" presStyleCnt="0"/>
      <dgm:spPr/>
    </dgm:pt>
    <dgm:pt modelId="{CC9EFA65-A778-457A-93C6-B9548DB6D4C8}" type="pres">
      <dgm:prSet presAssocID="{3F883D72-AB51-44A3-BB69-C25E95E42149}" presName="level" presStyleLbl="node1" presStyleIdx="2" presStyleCnt="3" custLinFactNeighborX="-2118" custLinFactNeighborY="1192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05155B-A724-47C1-A128-C5DF09EE6B97}" type="pres">
      <dgm:prSet presAssocID="{3F883D72-AB51-44A3-BB69-C25E95E4214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08FEA16-503E-4B2C-9BDE-B1DC6FE22A5B}" type="presOf" srcId="{BE6152E8-A7B0-429C-AE48-E84F07208D3F}" destId="{41B0729E-585F-4A7E-A894-AA6DFF53CF58}" srcOrd="0" destOrd="0" presId="urn:microsoft.com/office/officeart/2005/8/layout/pyramid1#1"/>
    <dgm:cxn modelId="{7EF86B42-C5C2-48A5-AD31-955E80C6D686}" srcId="{4910AFE8-F8C6-4CA2-8717-10C0C4F9D54E}" destId="{BE6152E8-A7B0-429C-AE48-E84F07208D3F}" srcOrd="0" destOrd="0" parTransId="{E4E3CBA1-1494-454E-AC03-F3B20D0AA316}" sibTransId="{60727CA4-0E21-4AD4-B171-539238CAA785}"/>
    <dgm:cxn modelId="{7B03C453-60B8-420E-AF21-A919F082771C}" type="presOf" srcId="{2BCEAB64-79E1-4190-90C6-94A8105E1D4B}" destId="{EBBA0041-A843-441C-87AB-8F637576AE6A}" srcOrd="0" destOrd="0" presId="urn:microsoft.com/office/officeart/2005/8/layout/pyramid1#1"/>
    <dgm:cxn modelId="{69E9DBBE-2A88-403E-AF1C-D510FF47D87B}" srcId="{4910AFE8-F8C6-4CA2-8717-10C0C4F9D54E}" destId="{3F883D72-AB51-44A3-BB69-C25E95E42149}" srcOrd="2" destOrd="0" parTransId="{428F7FEF-F18C-45C5-A0FD-DCD1786E4B14}" sibTransId="{41BF762B-3A7A-4AA9-AF14-931268079A95}"/>
    <dgm:cxn modelId="{7D0D382D-F97E-4820-AE8F-7EFB0AF70D78}" type="presOf" srcId="{BE6152E8-A7B0-429C-AE48-E84F07208D3F}" destId="{AE7E8AE7-164D-44BD-BE40-BDE74B4818F7}" srcOrd="1" destOrd="0" presId="urn:microsoft.com/office/officeart/2005/8/layout/pyramid1#1"/>
    <dgm:cxn modelId="{CF7EDE99-0E75-4FC8-8D1D-23D50B1A5513}" type="presOf" srcId="{4910AFE8-F8C6-4CA2-8717-10C0C4F9D54E}" destId="{7C3E26E5-8345-4B58-ADD7-8E425EA260AA}" srcOrd="0" destOrd="0" presId="urn:microsoft.com/office/officeart/2005/8/layout/pyramid1#1"/>
    <dgm:cxn modelId="{E4BDC416-25AF-46FD-AC12-78F3B2B85050}" srcId="{4910AFE8-F8C6-4CA2-8717-10C0C4F9D54E}" destId="{2BCEAB64-79E1-4190-90C6-94A8105E1D4B}" srcOrd="1" destOrd="0" parTransId="{4363E265-816B-49DD-95F3-BA03AB168331}" sibTransId="{32704981-E668-4A0A-87E7-B3E615A0D446}"/>
    <dgm:cxn modelId="{EAD667AE-0743-463A-B25A-976416E5E907}" type="presOf" srcId="{3F883D72-AB51-44A3-BB69-C25E95E42149}" destId="{0705155B-A724-47C1-A128-C5DF09EE6B97}" srcOrd="1" destOrd="0" presId="urn:microsoft.com/office/officeart/2005/8/layout/pyramid1#1"/>
    <dgm:cxn modelId="{7C140A69-795E-4D8C-8182-999146CA78FC}" type="presOf" srcId="{2BCEAB64-79E1-4190-90C6-94A8105E1D4B}" destId="{2B7C2DCE-4CF1-4FE5-90E9-E7B7B569F09C}" srcOrd="1" destOrd="0" presId="urn:microsoft.com/office/officeart/2005/8/layout/pyramid1#1"/>
    <dgm:cxn modelId="{227E7FE6-C316-4256-9CBF-1142A7317B55}" type="presOf" srcId="{3F883D72-AB51-44A3-BB69-C25E95E42149}" destId="{CC9EFA65-A778-457A-93C6-B9548DB6D4C8}" srcOrd="0" destOrd="0" presId="urn:microsoft.com/office/officeart/2005/8/layout/pyramid1#1"/>
    <dgm:cxn modelId="{F21F579F-C166-4431-B894-1FF1DD02CA91}" type="presParOf" srcId="{7C3E26E5-8345-4B58-ADD7-8E425EA260AA}" destId="{04E3F3C2-2FFE-4908-A86D-328E43B3294A}" srcOrd="0" destOrd="0" presId="urn:microsoft.com/office/officeart/2005/8/layout/pyramid1#1"/>
    <dgm:cxn modelId="{CF767A66-B26A-4F92-8B0D-63A3FED11D09}" type="presParOf" srcId="{04E3F3C2-2FFE-4908-A86D-328E43B3294A}" destId="{41B0729E-585F-4A7E-A894-AA6DFF53CF58}" srcOrd="0" destOrd="0" presId="urn:microsoft.com/office/officeart/2005/8/layout/pyramid1#1"/>
    <dgm:cxn modelId="{2D57E5E2-E916-4E93-B04E-545CCED52D84}" type="presParOf" srcId="{04E3F3C2-2FFE-4908-A86D-328E43B3294A}" destId="{AE7E8AE7-164D-44BD-BE40-BDE74B4818F7}" srcOrd="1" destOrd="0" presId="urn:microsoft.com/office/officeart/2005/8/layout/pyramid1#1"/>
    <dgm:cxn modelId="{33AF45F3-168B-4B1A-9DB3-3DB1EC2CFF12}" type="presParOf" srcId="{7C3E26E5-8345-4B58-ADD7-8E425EA260AA}" destId="{189E913C-2543-4D0F-9CBF-BF9B2CF8E0DA}" srcOrd="1" destOrd="0" presId="urn:microsoft.com/office/officeart/2005/8/layout/pyramid1#1"/>
    <dgm:cxn modelId="{4F18D1F2-CF73-4966-B9D3-822826489BC1}" type="presParOf" srcId="{189E913C-2543-4D0F-9CBF-BF9B2CF8E0DA}" destId="{EBBA0041-A843-441C-87AB-8F637576AE6A}" srcOrd="0" destOrd="0" presId="urn:microsoft.com/office/officeart/2005/8/layout/pyramid1#1"/>
    <dgm:cxn modelId="{25F49647-BAC8-4BF3-BC19-AB600170E78A}" type="presParOf" srcId="{189E913C-2543-4D0F-9CBF-BF9B2CF8E0DA}" destId="{2B7C2DCE-4CF1-4FE5-90E9-E7B7B569F09C}" srcOrd="1" destOrd="0" presId="urn:microsoft.com/office/officeart/2005/8/layout/pyramid1#1"/>
    <dgm:cxn modelId="{5CCEC693-FF8F-402F-9410-38859DC811A8}" type="presParOf" srcId="{7C3E26E5-8345-4B58-ADD7-8E425EA260AA}" destId="{C7701B75-B313-4FD6-9404-F77707EEE284}" srcOrd="2" destOrd="0" presId="urn:microsoft.com/office/officeart/2005/8/layout/pyramid1#1"/>
    <dgm:cxn modelId="{DD98ACB1-5B0C-4BFE-B51F-5AD86449529D}" type="presParOf" srcId="{C7701B75-B313-4FD6-9404-F77707EEE284}" destId="{CC9EFA65-A778-457A-93C6-B9548DB6D4C8}" srcOrd="0" destOrd="0" presId="urn:microsoft.com/office/officeart/2005/8/layout/pyramid1#1"/>
    <dgm:cxn modelId="{CA14BE31-7B18-4441-A866-208094763C25}" type="presParOf" srcId="{C7701B75-B313-4FD6-9404-F77707EEE284}" destId="{0705155B-A724-47C1-A128-C5DF09EE6B97}" srcOrd="1" destOrd="0" presId="urn:microsoft.com/office/officeart/2005/8/layout/pyramid1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B0729E-585F-4A7E-A894-AA6DFF53CF58}">
      <dsp:nvSpPr>
        <dsp:cNvPr id="0" name=""/>
        <dsp:cNvSpPr/>
      </dsp:nvSpPr>
      <dsp:spPr>
        <a:xfrm>
          <a:off x="1571636" y="0"/>
          <a:ext cx="1571635" cy="1512100"/>
        </a:xfrm>
        <a:prstGeom prst="trapezoid">
          <a:avLst>
            <a:gd name="adj" fmla="val 51969"/>
          </a:avLst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+mn-lt"/>
              <a:cs typeface="Times New Roman" panose="02020603050405020304" pitchFamily="18" charset="0"/>
            </a:rPr>
            <a:t>Федеральный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+mn-lt"/>
              <a:cs typeface="Times New Roman" panose="02020603050405020304" pitchFamily="18" charset="0"/>
            </a:rPr>
            <a:t>уровень</a:t>
          </a:r>
          <a:endParaRPr lang="ru-RU" sz="1200" b="1" kern="1200" dirty="0">
            <a:latin typeface="+mn-lt"/>
            <a:cs typeface="Times New Roman" panose="02020603050405020304" pitchFamily="18" charset="0"/>
          </a:endParaRPr>
        </a:p>
      </dsp:txBody>
      <dsp:txXfrm>
        <a:off x="1571636" y="0"/>
        <a:ext cx="1571635" cy="1512100"/>
      </dsp:txXfrm>
    </dsp:sp>
    <dsp:sp modelId="{EBBA0041-A843-441C-87AB-8F637576AE6A}">
      <dsp:nvSpPr>
        <dsp:cNvPr id="0" name=""/>
        <dsp:cNvSpPr/>
      </dsp:nvSpPr>
      <dsp:spPr>
        <a:xfrm>
          <a:off x="785818" y="1512100"/>
          <a:ext cx="3143271" cy="1512100"/>
        </a:xfrm>
        <a:prstGeom prst="trapezoid">
          <a:avLst>
            <a:gd name="adj" fmla="val 51969"/>
          </a:avLst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20000"/>
                <a:shade val="51000"/>
                <a:satMod val="130000"/>
              </a:schemeClr>
            </a:gs>
            <a:gs pos="80000">
              <a:schemeClr val="accent3">
                <a:alpha val="90000"/>
                <a:hueOff val="0"/>
                <a:satOff val="0"/>
                <a:lumOff val="0"/>
                <a:alphaOff val="-20000"/>
                <a:shade val="93000"/>
                <a:satMod val="13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2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+mn-lt"/>
              <a:cs typeface="Times New Roman" panose="02020603050405020304" pitchFamily="18" charset="0"/>
            </a:rPr>
            <a:t>Региональный уровень</a:t>
          </a:r>
          <a:endParaRPr lang="ru-RU" sz="1200" b="1" kern="1200" dirty="0">
            <a:latin typeface="+mn-lt"/>
            <a:cs typeface="Times New Roman" panose="02020603050405020304" pitchFamily="18" charset="0"/>
          </a:endParaRPr>
        </a:p>
      </dsp:txBody>
      <dsp:txXfrm>
        <a:off x="1335890" y="1512100"/>
        <a:ext cx="2043126" cy="1512100"/>
      </dsp:txXfrm>
    </dsp:sp>
    <dsp:sp modelId="{CC9EFA65-A778-457A-93C6-B9548DB6D4C8}">
      <dsp:nvSpPr>
        <dsp:cNvPr id="0" name=""/>
        <dsp:cNvSpPr/>
      </dsp:nvSpPr>
      <dsp:spPr>
        <a:xfrm>
          <a:off x="0" y="3024200"/>
          <a:ext cx="4714907" cy="1512100"/>
        </a:xfrm>
        <a:prstGeom prst="trapezoid">
          <a:avLst>
            <a:gd name="adj" fmla="val 51969"/>
          </a:avLst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40000"/>
                <a:shade val="51000"/>
                <a:satMod val="130000"/>
              </a:schemeClr>
            </a:gs>
            <a:gs pos="80000">
              <a:schemeClr val="accent3">
                <a:alpha val="90000"/>
                <a:hueOff val="0"/>
                <a:satOff val="0"/>
                <a:lumOff val="0"/>
                <a:alphaOff val="-40000"/>
                <a:shade val="93000"/>
                <a:satMod val="13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4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+mn-lt"/>
              <a:cs typeface="Times New Roman" panose="02020603050405020304" pitchFamily="18" charset="0"/>
            </a:rPr>
            <a:t>Уровень образовательной организации</a:t>
          </a:r>
          <a:endParaRPr lang="ru-RU" sz="1200" b="1" kern="1200" dirty="0">
            <a:latin typeface="+mn-lt"/>
            <a:cs typeface="Times New Roman" panose="02020603050405020304" pitchFamily="18" charset="0"/>
          </a:endParaRPr>
        </a:p>
      </dsp:txBody>
      <dsp:txXfrm>
        <a:off x="825108" y="3024200"/>
        <a:ext cx="3064690" cy="15121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#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pyraLvlNode" val="level"/>
          <dgm:param type="pyraAcctTxNode" val="acctTx"/>
          <dgm:param type="pyraAcctBkgdNode" val="acctBkgd"/>
          <dgm:param type="linDir" val="fromB"/>
          <dgm:param type="txDir" val="fromT"/>
          <dgm:param type="pyraAcctPos" val="aft"/>
          <dgm:param type="pyraAcctTxMar" val="step"/>
        </dgm:alg>
      </dgm:if>
      <dgm:else name="Name3">
        <dgm:alg type="pyra">
          <dgm:param type="pyraLvlNode" val="level"/>
          <dgm:param type="pyraAcctTxNode" val="acctTx"/>
          <dgm:param type="pyraAcctBkgdNode" val="acctBkgd"/>
          <dgm:param type="linDir" val="fromB"/>
          <dgm:param type="txDir" val="fromT"/>
          <dgm:param type="pyraAcctPos" val="bef"/>
          <dgm:param type="pyraAcctTxMar" val="step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#1">
  <dgm:title val=""/>
  <dgm:desc val=""/>
  <dgm:catLst>
    <dgm:cat type="simple" pri="105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2FC32F-92EC-43FF-933D-72BF37A6BEC6}" type="datetimeFigureOut">
              <a:rPr lang="ru-RU" smtClean="0"/>
              <a:t>27.12.2023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522175-E3BE-42F5-8293-78A2AFA3BB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685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E3C2E0-51C2-4602-8C6A-EA28C3D7915B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5538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00D67-FB9B-4E72-9115-E59BB77F98AC}" type="datetimeFigureOut">
              <a:rPr lang="ru-RU" smtClean="0"/>
              <a:t>27.12.2023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B1902-860F-42DC-A933-5388CF0FF8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00D67-FB9B-4E72-9115-E59BB77F98AC}" type="datetimeFigureOut">
              <a:rPr lang="ru-RU" smtClean="0"/>
              <a:t>27.12.2023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B1902-860F-42DC-A933-5388CF0FF8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00D67-FB9B-4E72-9115-E59BB77F98AC}" type="datetimeFigureOut">
              <a:rPr lang="ru-RU" smtClean="0"/>
              <a:t>27.12.2023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B1902-860F-42DC-A933-5388CF0FF8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484784"/>
            <a:ext cx="8328047" cy="5144830"/>
          </a:xfrm>
          <a:prstGeom prst="rect">
            <a:avLst/>
          </a:prstGeom>
        </p:spPr>
      </p:pic>
      <p:pic>
        <p:nvPicPr>
          <p:cNvPr id="11" name="Picture 2" descr="D:\Work\Bachti\!!!ВНУТРЕННИЕ\декабрь\презентация\gerb_obl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619" y="121714"/>
            <a:ext cx="868070" cy="936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710007" y="1484784"/>
            <a:ext cx="71743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ru-RU" sz="6000" kern="1200" baseline="0" dirty="0">
                <a:solidFill>
                  <a:srgbClr val="3B4555"/>
                </a:solidFill>
                <a:latin typeface="Futura PT Medium" pitchFamily="34" charset="-52"/>
                <a:ea typeface="+mn-ea"/>
                <a:cs typeface="+mn-cs"/>
              </a:defRPr>
            </a:lvl1pPr>
          </a:lstStyle>
          <a:p>
            <a:pPr lvl="0" defTabSz="396240"/>
            <a:r>
              <a:rPr lang="ru-RU" dirty="0" smtClean="0"/>
              <a:t>Название проекта</a:t>
            </a:r>
            <a:endParaRPr lang="ru-RU" dirty="0"/>
          </a:p>
        </p:txBody>
      </p:sp>
      <p:sp>
        <p:nvSpPr>
          <p:cNvPr id="16" name="Текст 2"/>
          <p:cNvSpPr>
            <a:spLocks noGrp="1"/>
          </p:cNvSpPr>
          <p:nvPr>
            <p:ph idx="1" hasCustomPrompt="1"/>
          </p:nvPr>
        </p:nvSpPr>
        <p:spPr>
          <a:xfrm>
            <a:off x="891105" y="3594393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ru-RU" sz="2400" dirty="0" smtClean="0">
                <a:solidFill>
                  <a:srgbClr val="3B4555"/>
                </a:solidFill>
                <a:latin typeface="Futura PT Book" pitchFamily="34" charset="-52"/>
              </a:defRPr>
            </a:lvl1pPr>
            <a:lvl2pPr>
              <a:defRPr lang="ru-RU" dirty="0" smtClean="0">
                <a:latin typeface="Arial" panose="020B0604020202020204" pitchFamily="34" charset="0"/>
              </a:defRPr>
            </a:lvl2pPr>
            <a:lvl3pPr>
              <a:defRPr lang="ru-RU" dirty="0" smtClean="0">
                <a:latin typeface="Arial" panose="020B0604020202020204" pitchFamily="34" charset="0"/>
              </a:defRPr>
            </a:lvl3pPr>
            <a:lvl4pPr>
              <a:defRPr lang="ru-RU" dirty="0" smtClean="0">
                <a:latin typeface="Arial" panose="020B0604020202020204" pitchFamily="34" charset="0"/>
              </a:defRPr>
            </a:lvl4pPr>
            <a:lvl5pPr>
              <a:defRPr lang="ru-RU" dirty="0">
                <a:latin typeface="Arial" panose="020B0604020202020204" pitchFamily="34" charset="0"/>
              </a:defRPr>
            </a:lvl5pPr>
          </a:lstStyle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/>
              <a:t>Автор</a:t>
            </a:r>
          </a:p>
        </p:txBody>
      </p:sp>
      <p:sp>
        <p:nvSpPr>
          <p:cNvPr id="17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2051720" y="121714"/>
            <a:ext cx="1008112" cy="10418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Логотип ведомства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82" y="0"/>
            <a:ext cx="778356" cy="1264491"/>
          </a:xfrm>
          <a:prstGeom prst="rect">
            <a:avLst/>
          </a:prstGeom>
        </p:spPr>
      </p:pic>
      <p:pic>
        <p:nvPicPr>
          <p:cNvPr id="5" name="Picture 2" descr="D:\Work\Bachti\!!!ВНУТРЕННИЕ\декабрь\презентация\фотозона размер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649" y="121714"/>
            <a:ext cx="1176868" cy="931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72981" y="760348"/>
            <a:ext cx="36299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>
              <a:defRPr lang="ru-RU" sz="3200" kern="1200" dirty="0">
                <a:solidFill>
                  <a:srgbClr val="3B4555"/>
                </a:solidFill>
                <a:latin typeface="Futura PT Medium" pitchFamily="34" charset="-52"/>
                <a:ea typeface="+mn-ea"/>
                <a:cs typeface="+mn-cs"/>
              </a:defRPr>
            </a:lvl1pPr>
          </a:lstStyle>
          <a:p>
            <a:r>
              <a:rPr lang="ru-RU" sz="3200" dirty="0" smtClean="0">
                <a:solidFill>
                  <a:srgbClr val="3B4555"/>
                </a:solidFill>
                <a:latin typeface="Futura PT Medium" pitchFamily="34" charset="-52"/>
              </a:rPr>
              <a:t>Заголовок слайда</a:t>
            </a:r>
            <a:endParaRPr lang="ru-RU" sz="3200" dirty="0">
              <a:solidFill>
                <a:srgbClr val="3B4555"/>
              </a:solidFill>
              <a:latin typeface="Futura PT Medium" pitchFamily="34" charset="-52"/>
            </a:endParaRPr>
          </a:p>
        </p:txBody>
      </p:sp>
      <p:sp>
        <p:nvSpPr>
          <p:cNvPr id="13" name="Текст 2"/>
          <p:cNvSpPr>
            <a:spLocks noGrp="1"/>
          </p:cNvSpPr>
          <p:nvPr>
            <p:ph idx="1" hasCustomPrompt="1"/>
          </p:nvPr>
        </p:nvSpPr>
        <p:spPr>
          <a:xfrm>
            <a:off x="899592" y="1556792"/>
            <a:ext cx="78034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ru-RU" sz="2400" dirty="0" smtClean="0">
                <a:solidFill>
                  <a:srgbClr val="3B4555"/>
                </a:solidFill>
                <a:latin typeface="Futura PT Book" pitchFamily="34" charset="-52"/>
              </a:defRPr>
            </a:lvl1pPr>
            <a:lvl2pPr>
              <a:defRPr lang="ru-RU" dirty="0" smtClean="0">
                <a:latin typeface="Arial" panose="020B0604020202020204" pitchFamily="34" charset="0"/>
              </a:defRPr>
            </a:lvl2pPr>
            <a:lvl3pPr>
              <a:defRPr lang="ru-RU" dirty="0" smtClean="0">
                <a:latin typeface="Arial" panose="020B0604020202020204" pitchFamily="34" charset="0"/>
              </a:defRPr>
            </a:lvl3pPr>
            <a:lvl4pPr>
              <a:defRPr lang="ru-RU" dirty="0" smtClean="0">
                <a:latin typeface="Arial" panose="020B0604020202020204" pitchFamily="34" charset="0"/>
              </a:defRPr>
            </a:lvl4pPr>
            <a:lvl5pPr>
              <a:defRPr lang="ru-RU" dirty="0">
                <a:latin typeface="Arial" panose="020B0604020202020204" pitchFamily="34" charset="0"/>
              </a:defRPr>
            </a:lvl5pPr>
          </a:lstStyle>
          <a:p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Текст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endParaRPr lang="ru-RU" sz="2400" dirty="0" smtClean="0">
              <a:solidFill>
                <a:srgbClr val="3B4555"/>
              </a:solidFill>
              <a:latin typeface="Futura PT Book" pitchFamily="34" charset="-5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00D67-FB9B-4E72-9115-E59BB77F98AC}" type="datetimeFigureOut">
              <a:rPr lang="ru-RU" smtClean="0"/>
              <a:t>27.12.2023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B1902-860F-42DC-A933-5388CF0FF8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00D67-FB9B-4E72-9115-E59BB77F98AC}" type="datetimeFigureOut">
              <a:rPr lang="ru-RU" smtClean="0"/>
              <a:t>27.12.2023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B1902-860F-42DC-A933-5388CF0FF8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00D67-FB9B-4E72-9115-E59BB77F98AC}" type="datetimeFigureOut">
              <a:rPr lang="ru-RU" smtClean="0"/>
              <a:t>27.12.2023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B1902-860F-42DC-A933-5388CF0FF8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00D67-FB9B-4E72-9115-E59BB77F98AC}" type="datetimeFigureOut">
              <a:rPr lang="ru-RU" smtClean="0"/>
              <a:t>27.12.2023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B1902-860F-42DC-A933-5388CF0FF8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00D67-FB9B-4E72-9115-E59BB77F98AC}" type="datetimeFigureOut">
              <a:rPr lang="ru-RU" smtClean="0"/>
              <a:t>27.12.2023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B1902-860F-42DC-A933-5388CF0FF8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00D67-FB9B-4E72-9115-E59BB77F98AC}" type="datetimeFigureOut">
              <a:rPr lang="ru-RU" smtClean="0"/>
              <a:t>27.12.2023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B1902-860F-42DC-A933-5388CF0FF8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00D67-FB9B-4E72-9115-E59BB77F98AC}" type="datetimeFigureOut">
              <a:rPr lang="ru-RU" smtClean="0"/>
              <a:t>27.12.2023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B1902-860F-42DC-A933-5388CF0FF8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00D67-FB9B-4E72-9115-E59BB77F98AC}" type="datetimeFigureOut">
              <a:rPr lang="ru-RU" smtClean="0"/>
              <a:t>27.12.2023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B1902-860F-42DC-A933-5388CF0FF8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00D67-FB9B-4E72-9115-E59BB77F98AC}" type="datetimeFigureOut">
              <a:rPr lang="ru-RU" smtClean="0"/>
              <a:t>27.12.2023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5B1902-860F-42DC-A933-5388CF0FF82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file:///C:\Users\&#1055;&#1086;&#1083;&#1100;&#1079;&#1086;&#1074;&#1072;&#1090;&#1077;&#1083;&#1100;\Desktop\media\image1.jpe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71731" y="4653236"/>
            <a:ext cx="292100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3366"/>
                </a:solidFill>
              </a:rPr>
              <a:t>Борн Елена Валерьевна,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3366"/>
                </a:solidFill>
              </a:rPr>
              <a:t>заведующий</a:t>
            </a:r>
            <a:endParaRPr lang="ru-RU" dirty="0">
              <a:solidFill>
                <a:srgbClr val="003366"/>
              </a:solidFill>
            </a:endParaRPr>
          </a:p>
        </p:txBody>
      </p:sp>
      <p:pic>
        <p:nvPicPr>
          <p:cNvPr id="7" name="Рисунок 6" descr="C:\Users\Admin\Downloads\ДС 105 Антошка значки.jpg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5751" y="188499"/>
            <a:ext cx="936104" cy="95986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1691640" y="116840"/>
            <a:ext cx="6300470" cy="1671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lnSpc>
                <a:spcPct val="107000"/>
              </a:lnSpc>
              <a:spcBef>
                <a:spcPct val="0"/>
              </a:spcBef>
            </a:pPr>
            <a:r>
              <a:rPr lang="ru-RU" sz="1200" b="1" dirty="0">
                <a:solidFill>
                  <a:srgbClr val="00336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 «Детский сад </a:t>
            </a:r>
            <a:r>
              <a:rPr lang="ru-RU" sz="1200" b="1" dirty="0" smtClean="0">
                <a:solidFill>
                  <a:srgbClr val="00336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№ 105«Антошка</a:t>
            </a:r>
            <a:r>
              <a:rPr lang="ru-RU" sz="1200" b="1" dirty="0">
                <a:solidFill>
                  <a:srgbClr val="00336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» </a:t>
            </a:r>
            <a:endParaRPr lang="ru-RU" sz="1200" dirty="0">
              <a:solidFill>
                <a:srgbClr val="003366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fontAlgn="base">
              <a:lnSpc>
                <a:spcPct val="107000"/>
              </a:lnSpc>
              <a:spcBef>
                <a:spcPct val="0"/>
              </a:spcBef>
            </a:pPr>
            <a:r>
              <a:rPr lang="ru-RU" sz="1200" b="1" dirty="0">
                <a:solidFill>
                  <a:srgbClr val="00336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                 </a:t>
            </a:r>
            <a:r>
              <a:rPr lang="ru-RU" sz="1200" b="1" u="sng" dirty="0" smtClean="0">
                <a:solidFill>
                  <a:srgbClr val="00336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1200" b="1" u="sng" dirty="0">
                <a:solidFill>
                  <a:srgbClr val="00336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b="1" u="sng" dirty="0" smtClean="0">
                <a:solidFill>
                  <a:srgbClr val="00336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          (</a:t>
            </a:r>
            <a:r>
              <a:rPr lang="ru-RU" sz="1200" b="1" u="sng" dirty="0">
                <a:solidFill>
                  <a:srgbClr val="00336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МБДОУ «Детский сад </a:t>
            </a:r>
            <a:r>
              <a:rPr lang="ru-RU" sz="1200" b="1" u="sng" dirty="0" smtClean="0">
                <a:solidFill>
                  <a:srgbClr val="00336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№ 105»)</a:t>
            </a:r>
          </a:p>
          <a:p>
            <a:pPr algn="l" fontAlgn="base">
              <a:lnSpc>
                <a:spcPct val="107000"/>
              </a:lnSpc>
              <a:spcBef>
                <a:spcPct val="0"/>
              </a:spcBef>
            </a:pPr>
            <a:r>
              <a:rPr lang="ru-RU" sz="1200" b="1" dirty="0">
                <a:solidFill>
                  <a:srgbClr val="00336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     653052, Кемеровская область – Кузбасс, </a:t>
            </a:r>
            <a:r>
              <a:rPr lang="ru-RU" sz="1200" b="1" dirty="0" smtClean="0">
                <a:solidFill>
                  <a:srgbClr val="00336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        8(3846)691913</a:t>
            </a:r>
          </a:p>
          <a:p>
            <a:pPr algn="ctr" fontAlgn="base">
              <a:lnSpc>
                <a:spcPct val="107000"/>
              </a:lnSpc>
              <a:spcBef>
                <a:spcPct val="0"/>
              </a:spcBef>
            </a:pPr>
            <a:r>
              <a:rPr lang="ru-RU" sz="1200" b="1" dirty="0" err="1" smtClean="0">
                <a:solidFill>
                  <a:srgbClr val="00336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г.Прокопьевск</a:t>
            </a:r>
            <a:r>
              <a:rPr lang="ru-RU" sz="1200" b="1" dirty="0">
                <a:solidFill>
                  <a:srgbClr val="00336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200" b="1" dirty="0" err="1">
                <a:solidFill>
                  <a:srgbClr val="00336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ул.Есенина</a:t>
            </a:r>
            <a:r>
              <a:rPr lang="ru-RU" sz="1200" b="1" dirty="0">
                <a:solidFill>
                  <a:srgbClr val="00336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64   	                   </a:t>
            </a:r>
            <a:r>
              <a:rPr lang="en-US" sz="1200" b="1" dirty="0" smtClean="0">
                <a:solidFill>
                  <a:srgbClr val="00336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ru-RU" sz="1200" b="1" dirty="0">
                <a:solidFill>
                  <a:srgbClr val="00336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1200" b="1" dirty="0">
                <a:solidFill>
                  <a:srgbClr val="00336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mail</a:t>
            </a:r>
            <a:r>
              <a:rPr lang="ru-RU" sz="1200" b="1" dirty="0">
                <a:solidFill>
                  <a:srgbClr val="00336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1200" b="1" dirty="0" err="1">
                <a:solidFill>
                  <a:srgbClr val="00336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detsad</a:t>
            </a:r>
            <a:r>
              <a:rPr lang="ru-RU" sz="1200" b="1" dirty="0">
                <a:solidFill>
                  <a:srgbClr val="00336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_105@</a:t>
            </a:r>
            <a:r>
              <a:rPr lang="en-US" sz="1200" b="1" dirty="0">
                <a:solidFill>
                  <a:srgbClr val="00336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mail</a:t>
            </a:r>
            <a:r>
              <a:rPr lang="ru-RU" sz="1200" b="1" dirty="0">
                <a:solidFill>
                  <a:srgbClr val="00336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1200" b="1" dirty="0" err="1">
                <a:solidFill>
                  <a:srgbClr val="00336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ru</a:t>
            </a:r>
            <a:r>
              <a:rPr lang="ru-RU" sz="1200" b="1" dirty="0">
                <a:solidFill>
                  <a:srgbClr val="00336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			                            </a:t>
            </a:r>
            <a:endParaRPr lang="ru-RU" sz="1200" dirty="0">
              <a:solidFill>
                <a:srgbClr val="003366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07000"/>
              </a:lnSpc>
              <a:spcBef>
                <a:spcPct val="0"/>
              </a:spcBef>
            </a:pPr>
            <a:r>
              <a:rPr lang="ru-RU" sz="1200" b="1" dirty="0">
                <a:solidFill>
                  <a:srgbClr val="00336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									           </a:t>
            </a:r>
            <a:endParaRPr lang="ru-RU" sz="1200" dirty="0">
              <a:solidFill>
                <a:srgbClr val="003366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Заголовок 1"/>
          <p:cNvSpPr txBox="1"/>
          <p:nvPr/>
        </p:nvSpPr>
        <p:spPr>
          <a:xfrm>
            <a:off x="392592" y="2132856"/>
            <a:ext cx="6699688" cy="13012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j-ea"/>
                <a:cs typeface="+mj-cs"/>
              </a:rPr>
              <a:t>ПРОЕКТ БЕРЕЖЛИВОГО ПРОИЗВОДСТВА</a:t>
            </a:r>
            <a:br>
              <a:rPr kumimoji="0" lang="ru-RU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j-ea"/>
                <a:cs typeface="+mj-cs"/>
              </a:rPr>
            </a:br>
            <a:r>
              <a:rPr kumimoji="0" lang="ru-RU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j-ea"/>
                <a:cs typeface="+mj-cs"/>
              </a:rPr>
              <a:t> «Оптимизация процесса внесения </a:t>
            </a:r>
            <a:br>
              <a:rPr kumimoji="0" lang="ru-RU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j-ea"/>
                <a:cs typeface="+mj-cs"/>
              </a:rPr>
            </a:br>
            <a:r>
              <a:rPr kumimoji="0" lang="ru-RU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j-ea"/>
                <a:cs typeface="+mj-cs"/>
              </a:rPr>
              <a:t>и обработки данных в портфолио педагога»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b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endParaRPr kumimoji="0" lang="ru-RU" sz="2800" b="0" i="0" u="none" strike="noStrike" kern="1200" cap="all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2556792" y="6334523"/>
            <a:ext cx="8472809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Прокопьевск, 2023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2</a:t>
            </a:fld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806" y="332656"/>
            <a:ext cx="8380994" cy="60957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800" y="548680"/>
            <a:ext cx="3467616" cy="584775"/>
          </a:xfrm>
        </p:spPr>
        <p:txBody>
          <a:bodyPr/>
          <a:lstStyle/>
          <a:p>
            <a:r>
              <a:rPr lang="ru-RU" dirty="0"/>
              <a:t>Команда проекта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0748734"/>
              </p:ext>
            </p:extLst>
          </p:nvPr>
        </p:nvGraphicFramePr>
        <p:xfrm>
          <a:off x="467544" y="1844824"/>
          <a:ext cx="8208912" cy="4568317"/>
        </p:xfrm>
        <a:graphic>
          <a:graphicData uri="http://schemas.openxmlformats.org/drawingml/2006/table">
            <a:tbl>
              <a:tblPr/>
              <a:tblGrid>
                <a:gridCol w="403923"/>
                <a:gridCol w="2106982"/>
                <a:gridCol w="2646144"/>
                <a:gridCol w="3051863"/>
              </a:tblGrid>
              <a:tr h="469132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120"/>
                        </a:spcAft>
                      </a:pPr>
                      <a:r>
                        <a:rPr lang="ru-RU" sz="1800" dirty="0">
                          <a:solidFill>
                            <a:srgbClr val="003366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 </a:t>
                      </a:r>
                    </a:p>
                    <a:p>
                      <a:pPr marL="12382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3366"/>
                          </a:solidFill>
                          <a:effectLst/>
                          <a:latin typeface="+mn-lt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№</a:t>
                      </a:r>
                      <a:endParaRPr lang="ru-RU" sz="1800" dirty="0">
                        <a:solidFill>
                          <a:srgbClr val="003366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120"/>
                        </a:spcAft>
                      </a:pPr>
                      <a:r>
                        <a:rPr lang="ru-RU" sz="1800">
                          <a:solidFill>
                            <a:srgbClr val="003366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 </a:t>
                      </a:r>
                    </a:p>
                    <a:p>
                      <a:pPr marL="93599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spc="5">
                          <a:solidFill>
                            <a:srgbClr val="003366"/>
                          </a:solidFill>
                          <a:effectLst/>
                          <a:latin typeface="+mn-lt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Ф</a:t>
                      </a:r>
                      <a:r>
                        <a:rPr lang="ru-RU" sz="1800" spc="10">
                          <a:solidFill>
                            <a:srgbClr val="003366"/>
                          </a:solidFill>
                          <a:effectLst/>
                          <a:latin typeface="+mn-lt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И</a:t>
                      </a:r>
                      <a:r>
                        <a:rPr lang="ru-RU" sz="1800">
                          <a:solidFill>
                            <a:srgbClr val="003366"/>
                          </a:solidFill>
                          <a:effectLst/>
                          <a:latin typeface="+mn-lt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О</a:t>
                      </a:r>
                      <a:endParaRPr lang="ru-RU" sz="1800">
                        <a:solidFill>
                          <a:srgbClr val="003366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93370" marR="248285" algn="ctr">
                        <a:lnSpc>
                          <a:spcPct val="105000"/>
                        </a:lnSpc>
                        <a:spcBef>
                          <a:spcPts val="480"/>
                        </a:spcBef>
                        <a:spcAft>
                          <a:spcPts val="0"/>
                        </a:spcAft>
                      </a:pPr>
                      <a:r>
                        <a:rPr lang="ru-RU" sz="1800" spc="10">
                          <a:solidFill>
                            <a:srgbClr val="003366"/>
                          </a:solidFill>
                          <a:effectLst/>
                          <a:latin typeface="+mn-lt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Д</a:t>
                      </a:r>
                      <a:r>
                        <a:rPr lang="ru-RU" sz="1800">
                          <a:solidFill>
                            <a:srgbClr val="003366"/>
                          </a:solidFill>
                          <a:effectLst/>
                          <a:latin typeface="+mn-lt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олж</a:t>
                      </a:r>
                      <a:r>
                        <a:rPr lang="ru-RU" sz="1800" spc="-5">
                          <a:solidFill>
                            <a:srgbClr val="003366"/>
                          </a:solidFill>
                          <a:effectLst/>
                          <a:latin typeface="+mn-lt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н</a:t>
                      </a:r>
                      <a:r>
                        <a:rPr lang="ru-RU" sz="1800">
                          <a:solidFill>
                            <a:srgbClr val="003366"/>
                          </a:solidFill>
                          <a:effectLst/>
                          <a:latin typeface="+mn-lt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о</a:t>
                      </a:r>
                      <a:r>
                        <a:rPr lang="ru-RU" sz="1800" spc="-5">
                          <a:solidFill>
                            <a:srgbClr val="003366"/>
                          </a:solidFill>
                          <a:effectLst/>
                          <a:latin typeface="+mn-lt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с</a:t>
                      </a:r>
                      <a:r>
                        <a:rPr lang="ru-RU" sz="1800" spc="-15">
                          <a:solidFill>
                            <a:srgbClr val="003366"/>
                          </a:solidFill>
                          <a:effectLst/>
                          <a:latin typeface="+mn-lt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т</a:t>
                      </a:r>
                      <a:r>
                        <a:rPr lang="ru-RU" sz="1800" spc="-5">
                          <a:solidFill>
                            <a:srgbClr val="003366"/>
                          </a:solidFill>
                          <a:effectLst/>
                          <a:latin typeface="+mn-lt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ь</a:t>
                      </a:r>
                      <a:r>
                        <a:rPr lang="ru-RU" sz="1800" spc="-35">
                          <a:solidFill>
                            <a:srgbClr val="003366"/>
                          </a:solidFill>
                          <a:effectLst/>
                          <a:latin typeface="+mn-lt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 </a:t>
                      </a:r>
                      <a:r>
                        <a:rPr lang="ru-RU" sz="1800">
                          <a:solidFill>
                            <a:srgbClr val="003366"/>
                          </a:solidFill>
                          <a:effectLst/>
                          <a:latin typeface="+mn-lt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и</a:t>
                      </a:r>
                      <a:r>
                        <a:rPr lang="ru-RU" sz="1800" spc="-10">
                          <a:solidFill>
                            <a:srgbClr val="003366"/>
                          </a:solidFill>
                          <a:effectLst/>
                          <a:latin typeface="+mn-lt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 </a:t>
                      </a:r>
                      <a:r>
                        <a:rPr lang="ru-RU" sz="1800" spc="5">
                          <a:solidFill>
                            <a:srgbClr val="003366"/>
                          </a:solidFill>
                          <a:effectLst/>
                          <a:latin typeface="+mn-lt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о</a:t>
                      </a:r>
                      <a:r>
                        <a:rPr lang="ru-RU" sz="1800">
                          <a:solidFill>
                            <a:srgbClr val="003366"/>
                          </a:solidFill>
                          <a:effectLst/>
                          <a:latin typeface="+mn-lt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сновное</a:t>
                      </a:r>
                      <a:r>
                        <a:rPr lang="ru-RU" sz="1800" spc="-35">
                          <a:solidFill>
                            <a:srgbClr val="003366"/>
                          </a:solidFill>
                          <a:effectLst/>
                          <a:latin typeface="+mn-lt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 </a:t>
                      </a:r>
                      <a:r>
                        <a:rPr lang="ru-RU" sz="1800" spc="10">
                          <a:solidFill>
                            <a:srgbClr val="003366"/>
                          </a:solidFill>
                          <a:effectLst/>
                          <a:latin typeface="+mn-lt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м</a:t>
                      </a:r>
                      <a:r>
                        <a:rPr lang="ru-RU" sz="1800">
                          <a:solidFill>
                            <a:srgbClr val="003366"/>
                          </a:solidFill>
                          <a:effectLst/>
                          <a:latin typeface="+mn-lt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ес</a:t>
                      </a:r>
                      <a:r>
                        <a:rPr lang="ru-RU" sz="1800" spc="-20">
                          <a:solidFill>
                            <a:srgbClr val="003366"/>
                          </a:solidFill>
                          <a:effectLst/>
                          <a:latin typeface="+mn-lt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т</a:t>
                      </a:r>
                      <a:r>
                        <a:rPr lang="ru-RU" sz="1800">
                          <a:solidFill>
                            <a:srgbClr val="003366"/>
                          </a:solidFill>
                          <a:effectLst/>
                          <a:latin typeface="+mn-lt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о р</a:t>
                      </a:r>
                      <a:r>
                        <a:rPr lang="ru-RU" sz="1800" spc="5">
                          <a:solidFill>
                            <a:srgbClr val="003366"/>
                          </a:solidFill>
                          <a:effectLst/>
                          <a:latin typeface="+mn-lt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а</a:t>
                      </a:r>
                      <a:r>
                        <a:rPr lang="ru-RU" sz="1800">
                          <a:solidFill>
                            <a:srgbClr val="003366"/>
                          </a:solidFill>
                          <a:effectLst/>
                          <a:latin typeface="+mn-lt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б</a:t>
                      </a:r>
                      <a:r>
                        <a:rPr lang="ru-RU" sz="1800" spc="-10">
                          <a:solidFill>
                            <a:srgbClr val="003366"/>
                          </a:solidFill>
                          <a:effectLst/>
                          <a:latin typeface="+mn-lt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о</a:t>
                      </a:r>
                      <a:r>
                        <a:rPr lang="ru-RU" sz="1800">
                          <a:solidFill>
                            <a:srgbClr val="003366"/>
                          </a:solidFill>
                          <a:effectLst/>
                          <a:latin typeface="+mn-lt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ты</a:t>
                      </a:r>
                      <a:endParaRPr lang="ru-RU" sz="1800">
                        <a:solidFill>
                          <a:srgbClr val="003366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120"/>
                        </a:spcAft>
                      </a:pPr>
                      <a:r>
                        <a:rPr lang="ru-RU" sz="1800">
                          <a:solidFill>
                            <a:srgbClr val="003366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 </a:t>
                      </a:r>
                    </a:p>
                    <a:p>
                      <a:pPr marL="37274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spc="5">
                          <a:solidFill>
                            <a:srgbClr val="003366"/>
                          </a:solidFill>
                          <a:effectLst/>
                          <a:latin typeface="+mn-lt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В</a:t>
                      </a:r>
                      <a:r>
                        <a:rPr lang="ru-RU" sz="1800">
                          <a:solidFill>
                            <a:srgbClr val="003366"/>
                          </a:solidFill>
                          <a:effectLst/>
                          <a:latin typeface="+mn-lt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ыпо</a:t>
                      </a:r>
                      <a:r>
                        <a:rPr lang="ru-RU" sz="1800" spc="-5">
                          <a:solidFill>
                            <a:srgbClr val="003366"/>
                          </a:solidFill>
                          <a:effectLst/>
                          <a:latin typeface="+mn-lt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лн</a:t>
                      </a:r>
                      <a:r>
                        <a:rPr lang="ru-RU" sz="1800">
                          <a:solidFill>
                            <a:srgbClr val="003366"/>
                          </a:solidFill>
                          <a:effectLst/>
                          <a:latin typeface="+mn-lt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яе</a:t>
                      </a:r>
                      <a:r>
                        <a:rPr lang="ru-RU" sz="1800" spc="-10">
                          <a:solidFill>
                            <a:srgbClr val="003366"/>
                          </a:solidFill>
                          <a:effectLst/>
                          <a:latin typeface="+mn-lt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м</a:t>
                      </a:r>
                      <a:r>
                        <a:rPr lang="ru-RU" sz="1800" spc="-5">
                          <a:solidFill>
                            <a:srgbClr val="003366"/>
                          </a:solidFill>
                          <a:effectLst/>
                          <a:latin typeface="+mn-lt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ые</a:t>
                      </a:r>
                      <a:r>
                        <a:rPr lang="ru-RU" sz="1800" spc="-35">
                          <a:solidFill>
                            <a:srgbClr val="003366"/>
                          </a:solidFill>
                          <a:effectLst/>
                          <a:latin typeface="+mn-lt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 </a:t>
                      </a:r>
                      <a:r>
                        <a:rPr lang="ru-RU" sz="1800">
                          <a:solidFill>
                            <a:srgbClr val="003366"/>
                          </a:solidFill>
                          <a:effectLst/>
                          <a:latin typeface="+mn-lt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в</a:t>
                      </a:r>
                      <a:r>
                        <a:rPr lang="ru-RU" sz="1800" spc="-10">
                          <a:solidFill>
                            <a:srgbClr val="003366"/>
                          </a:solidFill>
                          <a:effectLst/>
                          <a:latin typeface="+mn-lt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 </a:t>
                      </a:r>
                      <a:r>
                        <a:rPr lang="ru-RU" sz="1800" spc="5">
                          <a:solidFill>
                            <a:srgbClr val="003366"/>
                          </a:solidFill>
                          <a:effectLst/>
                          <a:latin typeface="+mn-lt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п</a:t>
                      </a:r>
                      <a:r>
                        <a:rPr lang="ru-RU" sz="1800">
                          <a:solidFill>
                            <a:srgbClr val="003366"/>
                          </a:solidFill>
                          <a:effectLst/>
                          <a:latin typeface="+mn-lt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роек</a:t>
                      </a:r>
                      <a:r>
                        <a:rPr lang="ru-RU" sz="1800" spc="-25">
                          <a:solidFill>
                            <a:srgbClr val="003366"/>
                          </a:solidFill>
                          <a:effectLst/>
                          <a:latin typeface="+mn-lt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т</a:t>
                      </a:r>
                      <a:r>
                        <a:rPr lang="ru-RU" sz="1800">
                          <a:solidFill>
                            <a:srgbClr val="003366"/>
                          </a:solidFill>
                          <a:effectLst/>
                          <a:latin typeface="+mn-lt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е</a:t>
                      </a:r>
                      <a:r>
                        <a:rPr lang="ru-RU" sz="1800" spc="-35">
                          <a:solidFill>
                            <a:srgbClr val="003366"/>
                          </a:solidFill>
                          <a:effectLst/>
                          <a:latin typeface="+mn-lt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 </a:t>
                      </a:r>
                      <a:r>
                        <a:rPr lang="ru-RU" sz="1800">
                          <a:solidFill>
                            <a:srgbClr val="003366"/>
                          </a:solidFill>
                          <a:effectLst/>
                          <a:latin typeface="+mn-lt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р</a:t>
                      </a:r>
                      <a:r>
                        <a:rPr lang="ru-RU" sz="1800" spc="5">
                          <a:solidFill>
                            <a:srgbClr val="003366"/>
                          </a:solidFill>
                          <a:effectLst/>
                          <a:latin typeface="+mn-lt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а</a:t>
                      </a:r>
                      <a:r>
                        <a:rPr lang="ru-RU" sz="1800">
                          <a:solidFill>
                            <a:srgbClr val="003366"/>
                          </a:solidFill>
                          <a:effectLst/>
                          <a:latin typeface="+mn-lt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б</a:t>
                      </a:r>
                      <a:r>
                        <a:rPr lang="ru-RU" sz="1800" spc="-20">
                          <a:solidFill>
                            <a:srgbClr val="003366"/>
                          </a:solidFill>
                          <a:effectLst/>
                          <a:latin typeface="+mn-lt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о</a:t>
                      </a:r>
                      <a:r>
                        <a:rPr lang="ru-RU" sz="1800" spc="-15">
                          <a:solidFill>
                            <a:srgbClr val="003366"/>
                          </a:solidFill>
                          <a:effectLst/>
                          <a:latin typeface="+mn-lt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т</a:t>
                      </a:r>
                      <a:r>
                        <a:rPr lang="ru-RU" sz="1800">
                          <a:solidFill>
                            <a:srgbClr val="003366"/>
                          </a:solidFill>
                          <a:effectLst/>
                          <a:latin typeface="+mn-lt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ы</a:t>
                      </a:r>
                      <a:endParaRPr lang="ru-RU" sz="1800">
                        <a:solidFill>
                          <a:srgbClr val="003366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3940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85"/>
                        </a:spcAft>
                      </a:pPr>
                      <a:r>
                        <a:rPr lang="ru-RU" sz="1800">
                          <a:solidFill>
                            <a:srgbClr val="003366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 </a:t>
                      </a:r>
                    </a:p>
                    <a:p>
                      <a:pPr marL="13906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spc="-5">
                          <a:solidFill>
                            <a:srgbClr val="003366"/>
                          </a:solidFill>
                          <a:effectLst/>
                          <a:latin typeface="+mn-lt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1</a:t>
                      </a:r>
                      <a:r>
                        <a:rPr lang="ru-RU" sz="1800">
                          <a:solidFill>
                            <a:srgbClr val="003366"/>
                          </a:solidFill>
                          <a:effectLst/>
                          <a:latin typeface="+mn-lt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.</a:t>
                      </a:r>
                      <a:endParaRPr lang="ru-RU" sz="1800">
                        <a:solidFill>
                          <a:srgbClr val="003366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95"/>
                        </a:spcAft>
                      </a:pPr>
                      <a:r>
                        <a:rPr lang="ru-RU" sz="1800" dirty="0">
                          <a:solidFill>
                            <a:srgbClr val="003366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 </a:t>
                      </a:r>
                    </a:p>
                    <a:p>
                      <a:pPr marL="9144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3366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Борн Е.В.</a:t>
                      </a:r>
                      <a:endParaRPr lang="ru-RU" sz="1800" dirty="0">
                        <a:solidFill>
                          <a:srgbClr val="003366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marR="58420">
                        <a:lnSpc>
                          <a:spcPct val="9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  <a:tabLst>
                          <a:tab pos="1043940" algn="l"/>
                          <a:tab pos="1806575" algn="l"/>
                          <a:tab pos="2534920" algn="l"/>
                        </a:tabLst>
                      </a:pPr>
                      <a:r>
                        <a:rPr lang="ru-RU" sz="1800">
                          <a:solidFill>
                            <a:srgbClr val="003366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Зав</a:t>
                      </a:r>
                      <a:r>
                        <a:rPr lang="ru-RU" sz="1800" spc="-10">
                          <a:solidFill>
                            <a:srgbClr val="003366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е</a:t>
                      </a:r>
                      <a:r>
                        <a:rPr lang="ru-RU" sz="1800" spc="-5">
                          <a:solidFill>
                            <a:srgbClr val="003366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д</a:t>
                      </a:r>
                      <a:r>
                        <a:rPr lang="ru-RU" sz="1800">
                          <a:solidFill>
                            <a:srgbClr val="003366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у</a:t>
                      </a:r>
                      <a:r>
                        <a:rPr lang="ru-RU" sz="1800" spc="-5">
                          <a:solidFill>
                            <a:srgbClr val="003366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ю</a:t>
                      </a:r>
                      <a:r>
                        <a:rPr lang="ru-RU" sz="1800">
                          <a:solidFill>
                            <a:srgbClr val="003366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щий </a:t>
                      </a:r>
                      <a:r>
                        <a:rPr lang="ru-RU" sz="1800" spc="5">
                          <a:solidFill>
                            <a:srgbClr val="003366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МБ</a:t>
                      </a:r>
                      <a:r>
                        <a:rPr lang="ru-RU" sz="1800" spc="-10">
                          <a:solidFill>
                            <a:srgbClr val="003366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Д</a:t>
                      </a:r>
                      <a:r>
                        <a:rPr lang="ru-RU" sz="1800" spc="-25">
                          <a:solidFill>
                            <a:srgbClr val="003366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О</a:t>
                      </a:r>
                      <a:r>
                        <a:rPr lang="ru-RU" sz="1800">
                          <a:solidFill>
                            <a:srgbClr val="003366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У</a:t>
                      </a:r>
                      <a:r>
                        <a:rPr lang="ru-RU" sz="1800" spc="5">
                          <a:solidFill>
                            <a:srgbClr val="003366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ru-RU" sz="1800">
                          <a:solidFill>
                            <a:srgbClr val="003366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«</a:t>
                      </a:r>
                      <a:r>
                        <a:rPr lang="ru-RU" sz="1800" spc="-15">
                          <a:solidFill>
                            <a:srgbClr val="003366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Д</a:t>
                      </a:r>
                      <a:r>
                        <a:rPr lang="ru-RU" sz="1800">
                          <a:solidFill>
                            <a:srgbClr val="003366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е</a:t>
                      </a:r>
                      <a:r>
                        <a:rPr lang="ru-RU" sz="1800" spc="-5">
                          <a:solidFill>
                            <a:srgbClr val="003366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т</a:t>
                      </a:r>
                      <a:r>
                        <a:rPr lang="ru-RU" sz="1800">
                          <a:solidFill>
                            <a:srgbClr val="003366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с</a:t>
                      </a:r>
                      <a:r>
                        <a:rPr lang="ru-RU" sz="1800" spc="-5">
                          <a:solidFill>
                            <a:srgbClr val="003366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к</a:t>
                      </a:r>
                      <a:r>
                        <a:rPr lang="ru-RU" sz="1800">
                          <a:solidFill>
                            <a:srgbClr val="003366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ий</a:t>
                      </a:r>
                      <a:r>
                        <a:rPr lang="ru-RU" sz="1800" spc="25">
                          <a:solidFill>
                            <a:srgbClr val="003366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ru-RU" sz="1800">
                          <a:solidFill>
                            <a:srgbClr val="003366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сад</a:t>
                      </a:r>
                      <a:r>
                        <a:rPr lang="ru-RU" sz="1800" spc="20">
                          <a:solidFill>
                            <a:srgbClr val="003366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ru-RU" sz="1800">
                          <a:solidFill>
                            <a:srgbClr val="003366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№105»	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7000"/>
                        </a:lnSpc>
                        <a:spcBef>
                          <a:spcPts val="125"/>
                        </a:spcBef>
                        <a:spcAft>
                          <a:spcPts val="0"/>
                        </a:spcAft>
                      </a:pPr>
                      <a:r>
                        <a:rPr lang="ru-RU" sz="1800" spc="-25" dirty="0">
                          <a:solidFill>
                            <a:srgbClr val="003366"/>
                          </a:solidFill>
                          <a:effectLst/>
                          <a:latin typeface="+mn-lt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К</a:t>
                      </a:r>
                      <a:r>
                        <a:rPr lang="ru-RU" sz="1800" dirty="0">
                          <a:solidFill>
                            <a:srgbClr val="003366"/>
                          </a:solidFill>
                          <a:effectLst/>
                          <a:latin typeface="+mn-lt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ур</a:t>
                      </a:r>
                      <a:r>
                        <a:rPr lang="ru-RU" sz="1800" spc="-30" dirty="0">
                          <a:solidFill>
                            <a:srgbClr val="003366"/>
                          </a:solidFill>
                          <a:effectLst/>
                          <a:latin typeface="+mn-lt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а</a:t>
                      </a:r>
                      <a:r>
                        <a:rPr lang="ru-RU" sz="1800" spc="-25" dirty="0">
                          <a:solidFill>
                            <a:srgbClr val="003366"/>
                          </a:solidFill>
                          <a:effectLst/>
                          <a:latin typeface="+mn-lt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т</a:t>
                      </a:r>
                      <a:r>
                        <a:rPr lang="ru-RU" sz="1800" dirty="0">
                          <a:solidFill>
                            <a:srgbClr val="003366"/>
                          </a:solidFill>
                          <a:effectLst/>
                          <a:latin typeface="+mn-lt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о</a:t>
                      </a:r>
                      <a:r>
                        <a:rPr lang="ru-RU" sz="1800" spc="-5" dirty="0">
                          <a:solidFill>
                            <a:srgbClr val="003366"/>
                          </a:solidFill>
                          <a:effectLst/>
                          <a:latin typeface="+mn-lt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р</a:t>
                      </a:r>
                      <a:r>
                        <a:rPr lang="ru-RU" sz="1800" spc="-30" dirty="0">
                          <a:solidFill>
                            <a:srgbClr val="003366"/>
                          </a:solidFill>
                          <a:effectLst/>
                          <a:latin typeface="+mn-lt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 </a:t>
                      </a:r>
                      <a:r>
                        <a:rPr lang="ru-RU" sz="1800" dirty="0">
                          <a:solidFill>
                            <a:srgbClr val="003366"/>
                          </a:solidFill>
                          <a:effectLst/>
                          <a:latin typeface="+mn-lt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п</a:t>
                      </a:r>
                      <a:r>
                        <a:rPr lang="ru-RU" sz="1800" spc="-5" dirty="0">
                          <a:solidFill>
                            <a:srgbClr val="003366"/>
                          </a:solidFill>
                          <a:effectLst/>
                          <a:latin typeface="+mn-lt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р</a:t>
                      </a:r>
                      <a:r>
                        <a:rPr lang="ru-RU" sz="1800" dirty="0">
                          <a:solidFill>
                            <a:srgbClr val="003366"/>
                          </a:solidFill>
                          <a:effectLst/>
                          <a:latin typeface="+mn-lt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о</a:t>
                      </a:r>
                      <a:r>
                        <a:rPr lang="ru-RU" sz="1800" spc="-5" dirty="0">
                          <a:solidFill>
                            <a:srgbClr val="003366"/>
                          </a:solidFill>
                          <a:effectLst/>
                          <a:latin typeface="+mn-lt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е</a:t>
                      </a:r>
                      <a:r>
                        <a:rPr lang="ru-RU" sz="1800" dirty="0">
                          <a:solidFill>
                            <a:srgbClr val="003366"/>
                          </a:solidFill>
                          <a:effectLst/>
                          <a:latin typeface="+mn-lt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кта</a:t>
                      </a:r>
                      <a:r>
                        <a:rPr lang="ru-RU" sz="1800" spc="-25" dirty="0">
                          <a:solidFill>
                            <a:srgbClr val="003366"/>
                          </a:solidFill>
                          <a:effectLst/>
                          <a:latin typeface="+mn-lt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 </a:t>
                      </a:r>
                      <a:r>
                        <a:rPr lang="ru-RU" sz="1800" dirty="0" smtClean="0">
                          <a:solidFill>
                            <a:srgbClr val="003366"/>
                          </a:solidFill>
                          <a:effectLst/>
                          <a:latin typeface="+mn-lt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Ру</a:t>
                      </a:r>
                      <a:r>
                        <a:rPr lang="ru-RU" sz="1800" spc="-10" dirty="0" smtClean="0">
                          <a:solidFill>
                            <a:srgbClr val="003366"/>
                          </a:solidFill>
                          <a:effectLst/>
                          <a:latin typeface="+mn-lt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к</a:t>
                      </a:r>
                      <a:r>
                        <a:rPr lang="ru-RU" sz="1800" dirty="0" smtClean="0">
                          <a:solidFill>
                            <a:srgbClr val="003366"/>
                          </a:solidFill>
                          <a:effectLst/>
                          <a:latin typeface="+mn-lt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ово</a:t>
                      </a:r>
                      <a:r>
                        <a:rPr lang="ru-RU" sz="1800" spc="-5" dirty="0" smtClean="0">
                          <a:solidFill>
                            <a:srgbClr val="003366"/>
                          </a:solidFill>
                          <a:effectLst/>
                          <a:latin typeface="+mn-lt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д</a:t>
                      </a:r>
                      <a:r>
                        <a:rPr lang="ru-RU" sz="1800" dirty="0" smtClean="0">
                          <a:solidFill>
                            <a:srgbClr val="003366"/>
                          </a:solidFill>
                          <a:effectLst/>
                          <a:latin typeface="+mn-lt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и</a:t>
                      </a:r>
                      <a:r>
                        <a:rPr lang="ru-RU" sz="1800" spc="-30" dirty="0" smtClean="0">
                          <a:solidFill>
                            <a:srgbClr val="003366"/>
                          </a:solidFill>
                          <a:effectLst/>
                          <a:latin typeface="+mn-lt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т</a:t>
                      </a:r>
                      <a:r>
                        <a:rPr lang="ru-RU" sz="1800" dirty="0" smtClean="0">
                          <a:solidFill>
                            <a:srgbClr val="003366"/>
                          </a:solidFill>
                          <a:effectLst/>
                          <a:latin typeface="+mn-lt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е</a:t>
                      </a:r>
                      <a:r>
                        <a:rPr lang="ru-RU" sz="1800" spc="-5" dirty="0" smtClean="0">
                          <a:solidFill>
                            <a:srgbClr val="003366"/>
                          </a:solidFill>
                          <a:effectLst/>
                          <a:latin typeface="+mn-lt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л</a:t>
                      </a:r>
                      <a:r>
                        <a:rPr lang="ru-RU" sz="1800" dirty="0" smtClean="0">
                          <a:solidFill>
                            <a:srgbClr val="003366"/>
                          </a:solidFill>
                          <a:effectLst/>
                          <a:latin typeface="+mn-lt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ь</a:t>
                      </a:r>
                      <a:r>
                        <a:rPr lang="ru-RU" sz="1800" spc="-25" dirty="0" smtClean="0">
                          <a:solidFill>
                            <a:srgbClr val="003366"/>
                          </a:solidFill>
                          <a:effectLst/>
                          <a:latin typeface="+mn-lt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 </a:t>
                      </a:r>
                      <a:r>
                        <a:rPr lang="ru-RU" sz="1800" dirty="0">
                          <a:solidFill>
                            <a:srgbClr val="003366"/>
                          </a:solidFill>
                          <a:effectLst/>
                          <a:latin typeface="+mn-lt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п</a:t>
                      </a:r>
                      <a:r>
                        <a:rPr lang="ru-RU" sz="1800" spc="-5" dirty="0">
                          <a:solidFill>
                            <a:srgbClr val="003366"/>
                          </a:solidFill>
                          <a:effectLst/>
                          <a:latin typeface="+mn-lt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р</a:t>
                      </a:r>
                      <a:r>
                        <a:rPr lang="ru-RU" sz="1800" dirty="0">
                          <a:solidFill>
                            <a:srgbClr val="003366"/>
                          </a:solidFill>
                          <a:effectLst/>
                          <a:latin typeface="+mn-lt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о</a:t>
                      </a:r>
                      <a:r>
                        <a:rPr lang="ru-RU" sz="1800" spc="-5" dirty="0">
                          <a:solidFill>
                            <a:srgbClr val="003366"/>
                          </a:solidFill>
                          <a:effectLst/>
                          <a:latin typeface="+mn-lt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е</a:t>
                      </a:r>
                      <a:r>
                        <a:rPr lang="ru-RU" sz="1800" dirty="0">
                          <a:solidFill>
                            <a:srgbClr val="003366"/>
                          </a:solidFill>
                          <a:effectLst/>
                          <a:latin typeface="+mn-lt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кта</a:t>
                      </a:r>
                      <a:endParaRPr lang="ru-RU" sz="1800" dirty="0">
                        <a:solidFill>
                          <a:srgbClr val="003366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5247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415"/>
                        </a:spcAft>
                      </a:pPr>
                      <a:r>
                        <a:rPr lang="ru-RU" sz="1800">
                          <a:solidFill>
                            <a:srgbClr val="003366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 </a:t>
                      </a:r>
                    </a:p>
                    <a:p>
                      <a:pPr marL="13906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spc="5">
                          <a:solidFill>
                            <a:srgbClr val="003366"/>
                          </a:solidFill>
                          <a:effectLst/>
                          <a:latin typeface="+mn-lt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3</a:t>
                      </a:r>
                      <a:r>
                        <a:rPr lang="ru-RU" sz="1800">
                          <a:solidFill>
                            <a:srgbClr val="003366"/>
                          </a:solidFill>
                          <a:effectLst/>
                          <a:latin typeface="+mn-lt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.</a:t>
                      </a:r>
                      <a:endParaRPr lang="ru-RU" sz="1800">
                        <a:solidFill>
                          <a:srgbClr val="003366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900"/>
                        </a:lnSpc>
                        <a:spcAft>
                          <a:spcPts val="5"/>
                        </a:spcAft>
                      </a:pPr>
                      <a:r>
                        <a:rPr lang="ru-RU" sz="1800" dirty="0">
                          <a:solidFill>
                            <a:srgbClr val="003366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 </a:t>
                      </a:r>
                    </a:p>
                    <a:p>
                      <a:pPr marL="91440" marR="907415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800" b="1" spc="-120" dirty="0" err="1">
                          <a:solidFill>
                            <a:srgbClr val="003366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Рудякова</a:t>
                      </a:r>
                      <a:r>
                        <a:rPr lang="ru-RU" sz="1800" b="1" spc="-120" dirty="0">
                          <a:solidFill>
                            <a:srgbClr val="003366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ru-RU" sz="1800" b="1" spc="-120" dirty="0" smtClean="0">
                          <a:solidFill>
                            <a:srgbClr val="003366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Е.В</a:t>
                      </a:r>
                      <a:r>
                        <a:rPr lang="ru-RU" sz="1800" b="1" spc="-120" dirty="0">
                          <a:solidFill>
                            <a:srgbClr val="003366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.</a:t>
                      </a:r>
                      <a:endParaRPr lang="ru-RU" sz="1800" dirty="0">
                        <a:solidFill>
                          <a:srgbClr val="003366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900"/>
                        </a:lnSpc>
                        <a:spcAft>
                          <a:spcPts val="5"/>
                        </a:spcAft>
                      </a:pPr>
                      <a:r>
                        <a:rPr lang="ru-RU" sz="1800" dirty="0">
                          <a:solidFill>
                            <a:srgbClr val="003366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 </a:t>
                      </a:r>
                    </a:p>
                    <a:p>
                      <a:pPr marL="91440" marR="204470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3366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Ста</a:t>
                      </a:r>
                      <a:r>
                        <a:rPr lang="ru-RU" sz="1800" spc="5" dirty="0">
                          <a:solidFill>
                            <a:srgbClr val="003366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р</a:t>
                      </a:r>
                      <a:r>
                        <a:rPr lang="ru-RU" sz="1800" dirty="0">
                          <a:solidFill>
                            <a:srgbClr val="003366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ший воспита</a:t>
                      </a:r>
                      <a:r>
                        <a:rPr lang="ru-RU" sz="1800" spc="-5" dirty="0">
                          <a:solidFill>
                            <a:srgbClr val="003366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т</a:t>
                      </a:r>
                      <a:r>
                        <a:rPr lang="ru-RU" sz="1800" spc="-20" dirty="0">
                          <a:solidFill>
                            <a:srgbClr val="003366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е</a:t>
                      </a:r>
                      <a:r>
                        <a:rPr lang="ru-RU" sz="1800" dirty="0">
                          <a:solidFill>
                            <a:srgbClr val="003366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ль </a:t>
                      </a:r>
                      <a:r>
                        <a:rPr lang="ru-RU" sz="1800" spc="5" dirty="0">
                          <a:solidFill>
                            <a:srgbClr val="003366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МБ</a:t>
                      </a:r>
                      <a:r>
                        <a:rPr lang="ru-RU" sz="1800" spc="-10" dirty="0">
                          <a:solidFill>
                            <a:srgbClr val="003366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Д</a:t>
                      </a:r>
                      <a:r>
                        <a:rPr lang="ru-RU" sz="1800" spc="-25" dirty="0">
                          <a:solidFill>
                            <a:srgbClr val="003366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О</a:t>
                      </a:r>
                      <a:r>
                        <a:rPr lang="ru-RU" sz="1800" dirty="0">
                          <a:solidFill>
                            <a:srgbClr val="003366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У «</a:t>
                      </a:r>
                      <a:r>
                        <a:rPr lang="ru-RU" sz="1800" spc="-15" dirty="0">
                          <a:solidFill>
                            <a:srgbClr val="003366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Д</a:t>
                      </a:r>
                      <a:r>
                        <a:rPr lang="ru-RU" sz="1800" dirty="0">
                          <a:solidFill>
                            <a:srgbClr val="003366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е</a:t>
                      </a:r>
                      <a:r>
                        <a:rPr lang="ru-RU" sz="1800" spc="-5" dirty="0">
                          <a:solidFill>
                            <a:srgbClr val="003366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тс</a:t>
                      </a:r>
                      <a:r>
                        <a:rPr lang="ru-RU" sz="1800" dirty="0">
                          <a:solidFill>
                            <a:srgbClr val="003366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кий сад</a:t>
                      </a:r>
                      <a:r>
                        <a:rPr lang="ru-RU" sz="1800" spc="15" dirty="0">
                          <a:solidFill>
                            <a:srgbClr val="003366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ru-RU" sz="1800" dirty="0">
                          <a:solidFill>
                            <a:srgbClr val="003366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№ 105»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7000"/>
                        </a:lnSpc>
                        <a:spcBef>
                          <a:spcPts val="125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3366"/>
                          </a:solidFill>
                          <a:effectLst/>
                          <a:latin typeface="+mn-lt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Админи</a:t>
                      </a:r>
                      <a:r>
                        <a:rPr lang="ru-RU" sz="1800" spc="5" dirty="0">
                          <a:solidFill>
                            <a:srgbClr val="003366"/>
                          </a:solidFill>
                          <a:effectLst/>
                          <a:latin typeface="+mn-lt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с</a:t>
                      </a:r>
                      <a:r>
                        <a:rPr lang="ru-RU" sz="1800" dirty="0">
                          <a:solidFill>
                            <a:srgbClr val="003366"/>
                          </a:solidFill>
                          <a:effectLst/>
                          <a:latin typeface="+mn-lt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т</a:t>
                      </a:r>
                      <a:r>
                        <a:rPr lang="ru-RU" sz="1800" spc="-5" dirty="0">
                          <a:solidFill>
                            <a:srgbClr val="003366"/>
                          </a:solidFill>
                          <a:effectLst/>
                          <a:latin typeface="+mn-lt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р</a:t>
                      </a:r>
                      <a:r>
                        <a:rPr lang="ru-RU" sz="1800" spc="-25" dirty="0">
                          <a:solidFill>
                            <a:srgbClr val="003366"/>
                          </a:solidFill>
                          <a:effectLst/>
                          <a:latin typeface="+mn-lt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ат</a:t>
                      </a:r>
                      <a:r>
                        <a:rPr lang="ru-RU" sz="1800" dirty="0">
                          <a:solidFill>
                            <a:srgbClr val="003366"/>
                          </a:solidFill>
                          <a:effectLst/>
                          <a:latin typeface="+mn-lt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ор</a:t>
                      </a:r>
                      <a:r>
                        <a:rPr lang="ru-RU" sz="1800" spc="-15" dirty="0">
                          <a:solidFill>
                            <a:srgbClr val="003366"/>
                          </a:solidFill>
                          <a:effectLst/>
                          <a:latin typeface="+mn-lt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 </a:t>
                      </a:r>
                      <a:r>
                        <a:rPr lang="ru-RU" sz="1800" dirty="0">
                          <a:solidFill>
                            <a:srgbClr val="003366"/>
                          </a:solidFill>
                          <a:effectLst/>
                          <a:latin typeface="+mn-lt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п</a:t>
                      </a:r>
                      <a:r>
                        <a:rPr lang="ru-RU" sz="1800" spc="-10" dirty="0">
                          <a:solidFill>
                            <a:srgbClr val="003366"/>
                          </a:solidFill>
                          <a:effectLst/>
                          <a:latin typeface="+mn-lt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р</a:t>
                      </a:r>
                      <a:r>
                        <a:rPr lang="ru-RU" sz="1800" dirty="0">
                          <a:solidFill>
                            <a:srgbClr val="003366"/>
                          </a:solidFill>
                          <a:effectLst/>
                          <a:latin typeface="+mn-lt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о</a:t>
                      </a:r>
                      <a:r>
                        <a:rPr lang="ru-RU" sz="1800" spc="-5" dirty="0">
                          <a:solidFill>
                            <a:srgbClr val="003366"/>
                          </a:solidFill>
                          <a:effectLst/>
                          <a:latin typeface="+mn-lt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е</a:t>
                      </a:r>
                      <a:r>
                        <a:rPr lang="ru-RU" sz="1800" dirty="0">
                          <a:solidFill>
                            <a:srgbClr val="003366"/>
                          </a:solidFill>
                          <a:effectLst/>
                          <a:latin typeface="+mn-lt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кта</a:t>
                      </a:r>
                      <a:endParaRPr lang="ru-RU" sz="1800" dirty="0">
                        <a:solidFill>
                          <a:srgbClr val="003366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1431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135"/>
                        </a:spcAft>
                      </a:pPr>
                      <a:r>
                        <a:rPr lang="ru-RU" sz="1800">
                          <a:solidFill>
                            <a:srgbClr val="003366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 </a:t>
                      </a:r>
                    </a:p>
                    <a:p>
                      <a:pPr marL="13906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spc="5">
                          <a:solidFill>
                            <a:srgbClr val="003366"/>
                          </a:solidFill>
                          <a:effectLst/>
                          <a:latin typeface="+mn-lt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4</a:t>
                      </a:r>
                      <a:r>
                        <a:rPr lang="ru-RU" sz="1800">
                          <a:solidFill>
                            <a:srgbClr val="003366"/>
                          </a:solidFill>
                          <a:effectLst/>
                          <a:latin typeface="+mn-lt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.</a:t>
                      </a:r>
                      <a:endParaRPr lang="ru-RU" sz="1800">
                        <a:solidFill>
                          <a:srgbClr val="003366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marR="1033780">
                        <a:lnSpc>
                          <a:spcPct val="9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 err="1" smtClean="0">
                          <a:solidFill>
                            <a:srgbClr val="003366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Зубрилина</a:t>
                      </a:r>
                      <a:r>
                        <a:rPr lang="ru-RU" sz="1800" b="1" dirty="0" smtClean="0">
                          <a:solidFill>
                            <a:srgbClr val="003366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 Ю.А.</a:t>
                      </a:r>
                      <a:endParaRPr lang="ru-RU" sz="1800" dirty="0">
                        <a:solidFill>
                          <a:srgbClr val="003366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marR="283845">
                        <a:lnSpc>
                          <a:spcPct val="9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800" spc="-15" dirty="0" smtClean="0">
                          <a:solidFill>
                            <a:srgbClr val="003366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Спец. по кадрам</a:t>
                      </a:r>
                      <a:r>
                        <a:rPr lang="ru-RU" sz="1800" spc="25" dirty="0" smtClean="0">
                          <a:solidFill>
                            <a:srgbClr val="003366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ru-RU" sz="1800" spc="5" dirty="0">
                          <a:solidFill>
                            <a:srgbClr val="003366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МБ</a:t>
                      </a:r>
                      <a:r>
                        <a:rPr lang="ru-RU" sz="1800" spc="-10" dirty="0">
                          <a:solidFill>
                            <a:srgbClr val="003366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Д</a:t>
                      </a:r>
                      <a:r>
                        <a:rPr lang="ru-RU" sz="1800" spc="-30" dirty="0">
                          <a:solidFill>
                            <a:srgbClr val="003366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О</a:t>
                      </a:r>
                      <a:r>
                        <a:rPr lang="ru-RU" sz="1800" dirty="0">
                          <a:solidFill>
                            <a:srgbClr val="003366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У</a:t>
                      </a:r>
                      <a:r>
                        <a:rPr lang="ru-RU" sz="1800" spc="15" dirty="0">
                          <a:solidFill>
                            <a:srgbClr val="003366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ru-RU" sz="1800" dirty="0">
                          <a:solidFill>
                            <a:srgbClr val="003366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«</a:t>
                      </a:r>
                      <a:r>
                        <a:rPr lang="ru-RU" sz="1800" spc="-15" dirty="0">
                          <a:solidFill>
                            <a:srgbClr val="003366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Д</a:t>
                      </a:r>
                      <a:r>
                        <a:rPr lang="ru-RU" sz="1800" dirty="0">
                          <a:solidFill>
                            <a:srgbClr val="003366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е</a:t>
                      </a:r>
                      <a:r>
                        <a:rPr lang="ru-RU" sz="1800" spc="-5" dirty="0">
                          <a:solidFill>
                            <a:srgbClr val="003366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тс</a:t>
                      </a:r>
                      <a:r>
                        <a:rPr lang="ru-RU" sz="1800" dirty="0">
                          <a:solidFill>
                            <a:srgbClr val="003366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кий сад</a:t>
                      </a:r>
                      <a:r>
                        <a:rPr lang="ru-RU" sz="1800" spc="15" dirty="0">
                          <a:solidFill>
                            <a:srgbClr val="003366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ru-RU" sz="1800" dirty="0">
                          <a:solidFill>
                            <a:srgbClr val="003366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№ 105»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15"/>
                        </a:spcAft>
                      </a:pPr>
                      <a:r>
                        <a:rPr lang="ru-RU" sz="1800" dirty="0">
                          <a:solidFill>
                            <a:srgbClr val="003366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 </a:t>
                      </a:r>
                    </a:p>
                    <a:p>
                      <a:pPr marL="9207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3366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Член</a:t>
                      </a:r>
                      <a:r>
                        <a:rPr lang="ru-RU" sz="1800" spc="-5" dirty="0">
                          <a:solidFill>
                            <a:srgbClr val="003366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ru-RU" sz="1800" dirty="0">
                          <a:solidFill>
                            <a:srgbClr val="003366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рабочей</a:t>
                      </a:r>
                      <a:r>
                        <a:rPr lang="ru-RU" sz="1800" spc="10" dirty="0">
                          <a:solidFill>
                            <a:srgbClr val="003366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ru-RU" sz="1800" dirty="0">
                          <a:solidFill>
                            <a:srgbClr val="003366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г</a:t>
                      </a:r>
                      <a:r>
                        <a:rPr lang="ru-RU" sz="1800" spc="-15" dirty="0">
                          <a:solidFill>
                            <a:srgbClr val="003366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р</a:t>
                      </a:r>
                      <a:r>
                        <a:rPr lang="ru-RU" sz="1800" dirty="0">
                          <a:solidFill>
                            <a:srgbClr val="003366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уппы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9132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125"/>
                        </a:spcAft>
                      </a:pPr>
                      <a:r>
                        <a:rPr lang="ru-RU" sz="1800">
                          <a:solidFill>
                            <a:srgbClr val="003366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 </a:t>
                      </a:r>
                    </a:p>
                    <a:p>
                      <a:pPr marL="13906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3366"/>
                          </a:solidFill>
                          <a:effectLst/>
                          <a:latin typeface="+mn-lt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5</a:t>
                      </a:r>
                      <a:r>
                        <a:rPr lang="ru-RU" sz="1800" spc="5">
                          <a:solidFill>
                            <a:srgbClr val="003366"/>
                          </a:solidFill>
                          <a:effectLst/>
                          <a:latin typeface="+mn-lt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.</a:t>
                      </a:r>
                      <a:endParaRPr lang="ru-RU" sz="1800">
                        <a:solidFill>
                          <a:srgbClr val="003366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spc="-15" dirty="0">
                          <a:solidFill>
                            <a:srgbClr val="003366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Сафронова Е.В.</a:t>
                      </a:r>
                      <a:endParaRPr lang="ru-RU" sz="1800" dirty="0">
                        <a:solidFill>
                          <a:srgbClr val="003366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600"/>
                        </a:lnSpc>
                        <a:spcAft>
                          <a:spcPts val="15"/>
                        </a:spcAft>
                      </a:pPr>
                      <a:r>
                        <a:rPr lang="ru-RU" sz="1800" dirty="0">
                          <a:solidFill>
                            <a:srgbClr val="003366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 </a:t>
                      </a:r>
                    </a:p>
                    <a:p>
                      <a:pPr marL="91440" marR="59055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3366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П</a:t>
                      </a:r>
                      <a:r>
                        <a:rPr lang="ru-RU" sz="1800" spc="-10" dirty="0">
                          <a:solidFill>
                            <a:srgbClr val="003366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е</a:t>
                      </a:r>
                      <a:r>
                        <a:rPr lang="ru-RU" sz="1800" dirty="0">
                          <a:solidFill>
                            <a:srgbClr val="003366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даго</a:t>
                      </a:r>
                      <a:r>
                        <a:rPr lang="ru-RU" sz="1800" spc="-5" dirty="0">
                          <a:solidFill>
                            <a:srgbClr val="003366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г</a:t>
                      </a:r>
                      <a:r>
                        <a:rPr lang="ru-RU" sz="1800" spc="5" dirty="0">
                          <a:solidFill>
                            <a:srgbClr val="003366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-</a:t>
                      </a:r>
                      <a:r>
                        <a:rPr lang="ru-RU" sz="1800" dirty="0">
                          <a:solidFill>
                            <a:srgbClr val="003366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пси</a:t>
                      </a:r>
                      <a:r>
                        <a:rPr lang="ru-RU" sz="1800" spc="-15" dirty="0">
                          <a:solidFill>
                            <a:srgbClr val="003366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х</a:t>
                      </a:r>
                      <a:r>
                        <a:rPr lang="ru-RU" sz="1800" spc="-20" dirty="0">
                          <a:solidFill>
                            <a:srgbClr val="003366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о</a:t>
                      </a:r>
                      <a:r>
                        <a:rPr lang="ru-RU" sz="1800" dirty="0">
                          <a:solidFill>
                            <a:srgbClr val="003366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лог</a:t>
                      </a:r>
                      <a:r>
                        <a:rPr lang="ru-RU" sz="1800" spc="385" dirty="0">
                          <a:solidFill>
                            <a:srgbClr val="003366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ru-RU" sz="1800" spc="5" dirty="0">
                          <a:solidFill>
                            <a:srgbClr val="003366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МБ</a:t>
                      </a:r>
                      <a:r>
                        <a:rPr lang="ru-RU" sz="1800" spc="-10" dirty="0">
                          <a:solidFill>
                            <a:srgbClr val="003366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Д</a:t>
                      </a:r>
                      <a:r>
                        <a:rPr lang="ru-RU" sz="1800" spc="-30" dirty="0">
                          <a:solidFill>
                            <a:srgbClr val="003366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О</a:t>
                      </a:r>
                      <a:r>
                        <a:rPr lang="ru-RU" sz="1800" dirty="0">
                          <a:solidFill>
                            <a:srgbClr val="003366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У</a:t>
                      </a:r>
                      <a:r>
                        <a:rPr lang="ru-RU" sz="1800" spc="380" dirty="0">
                          <a:solidFill>
                            <a:srgbClr val="003366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ru-RU" sz="1800" dirty="0">
                          <a:solidFill>
                            <a:srgbClr val="003366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«</a:t>
                      </a:r>
                      <a:r>
                        <a:rPr lang="ru-RU" sz="1800" spc="-10" dirty="0">
                          <a:solidFill>
                            <a:srgbClr val="003366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Д</a:t>
                      </a:r>
                      <a:r>
                        <a:rPr lang="ru-RU" sz="1800" dirty="0">
                          <a:solidFill>
                            <a:srgbClr val="003366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е</a:t>
                      </a:r>
                      <a:r>
                        <a:rPr lang="ru-RU" sz="1800" spc="-5" dirty="0">
                          <a:solidFill>
                            <a:srgbClr val="003366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т</a:t>
                      </a:r>
                      <a:r>
                        <a:rPr lang="ru-RU" sz="1800" dirty="0">
                          <a:solidFill>
                            <a:srgbClr val="003366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ский</a:t>
                      </a:r>
                      <a:r>
                        <a:rPr lang="ru-RU" sz="1800" spc="370" dirty="0">
                          <a:solidFill>
                            <a:srgbClr val="003366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ru-RU" sz="1800" dirty="0">
                          <a:solidFill>
                            <a:srgbClr val="003366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с</a:t>
                      </a:r>
                      <a:r>
                        <a:rPr lang="ru-RU" sz="1800" spc="10" dirty="0">
                          <a:solidFill>
                            <a:srgbClr val="003366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а</a:t>
                      </a:r>
                      <a:r>
                        <a:rPr lang="ru-RU" sz="1800" dirty="0">
                          <a:solidFill>
                            <a:srgbClr val="003366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д № 105»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7000"/>
                        </a:lnSpc>
                        <a:spcBef>
                          <a:spcPts val="365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3366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Член</a:t>
                      </a:r>
                      <a:r>
                        <a:rPr lang="ru-RU" sz="1800" spc="-5" dirty="0">
                          <a:solidFill>
                            <a:srgbClr val="003366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 р</a:t>
                      </a:r>
                      <a:r>
                        <a:rPr lang="ru-RU" sz="1800" dirty="0">
                          <a:solidFill>
                            <a:srgbClr val="003366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або</a:t>
                      </a:r>
                      <a:r>
                        <a:rPr lang="ru-RU" sz="1800" spc="5" dirty="0">
                          <a:solidFill>
                            <a:srgbClr val="003366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ч</a:t>
                      </a:r>
                      <a:r>
                        <a:rPr lang="ru-RU" sz="1800" dirty="0">
                          <a:solidFill>
                            <a:srgbClr val="003366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ей</a:t>
                      </a:r>
                      <a:r>
                        <a:rPr lang="ru-RU" sz="1800" spc="20" dirty="0">
                          <a:solidFill>
                            <a:srgbClr val="003366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ru-RU" sz="1800" dirty="0">
                          <a:solidFill>
                            <a:srgbClr val="003366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г</a:t>
                      </a:r>
                      <a:r>
                        <a:rPr lang="ru-RU" sz="1800" spc="-15" dirty="0">
                          <a:solidFill>
                            <a:srgbClr val="003366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р</a:t>
                      </a:r>
                      <a:r>
                        <a:rPr lang="ru-RU" sz="1800" dirty="0">
                          <a:solidFill>
                            <a:srgbClr val="003366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уппы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9132">
                <a:tc>
                  <a:txBody>
                    <a:bodyPr/>
                    <a:lstStyle/>
                    <a:p>
                      <a:pPr marL="13906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3366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6</a:t>
                      </a:r>
                      <a:endParaRPr lang="ru-RU" sz="1800" dirty="0">
                        <a:solidFill>
                          <a:srgbClr val="003366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3366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Филиппова Т.А.</a:t>
                      </a:r>
                      <a:endParaRPr lang="ru-RU" sz="1800" b="1" dirty="0">
                        <a:solidFill>
                          <a:srgbClr val="003366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marR="59055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3366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Воспитатель МБДОУ «Детский сад №105»</a:t>
                      </a:r>
                      <a:endParaRPr lang="ru-RU" sz="1800" dirty="0">
                        <a:solidFill>
                          <a:srgbClr val="003366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7000"/>
                        </a:lnSpc>
                        <a:spcBef>
                          <a:spcPts val="365"/>
                        </a:spcBef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3366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Член рабочей группы</a:t>
                      </a:r>
                      <a:endParaRPr lang="ru-RU" sz="1800" dirty="0">
                        <a:solidFill>
                          <a:srgbClr val="003366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428596" y="2071679"/>
          <a:ext cx="1500198" cy="17859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0198"/>
              </a:tblGrid>
              <a:tr h="439977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Старший воспитатель</a:t>
                      </a:r>
                      <a:endParaRPr lang="ru-RU" sz="1100" dirty="0"/>
                    </a:p>
                  </a:txBody>
                  <a:tcPr marL="91474" marR="91474" marT="45719" marB="45719" anchor="ctr"/>
                </a:tc>
              </a:tr>
              <a:tr h="1079248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Скачивает документы</a:t>
                      </a:r>
                      <a:r>
                        <a:rPr lang="ru-RU" sz="11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 электронную </a:t>
                      </a:r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папку</a:t>
                      </a:r>
                    </a:p>
                    <a:p>
                      <a:pPr algn="ctr"/>
                      <a:endParaRPr lang="ru-RU" sz="1100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endParaRPr lang="ru-RU" sz="1100" dirty="0" smtClean="0">
                        <a:solidFill>
                          <a:srgbClr val="002060"/>
                        </a:solidFill>
                      </a:endParaRPr>
                    </a:p>
                  </a:txBody>
                  <a:tcPr marL="91474" marR="91474" marT="45719" marB="45719" anchor="ctr"/>
                </a:tc>
              </a:tr>
              <a:tr h="266724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5-10 мин.</a:t>
                      </a:r>
                    </a:p>
                  </a:txBody>
                  <a:tcPr marL="91474" marR="91474" marT="45719" marB="45719" anchor="ctr"/>
                </a:tc>
              </a:tr>
            </a:tbl>
          </a:graphicData>
        </a:graphic>
      </p:graphicFrame>
      <p:sp>
        <p:nvSpPr>
          <p:cNvPr id="4" name="Штриховая стрелка вправо 3"/>
          <p:cNvSpPr/>
          <p:nvPr/>
        </p:nvSpPr>
        <p:spPr>
          <a:xfrm>
            <a:off x="1928794" y="2928934"/>
            <a:ext cx="428628" cy="285751"/>
          </a:xfrm>
          <a:prstGeom prst="stripedRight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357422" y="2071679"/>
          <a:ext cx="1571636" cy="17859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1636"/>
              </a:tblGrid>
              <a:tr h="441005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Старший </a:t>
                      </a:r>
                    </a:p>
                    <a:p>
                      <a:pPr algn="ctr"/>
                      <a:r>
                        <a:rPr lang="ru-RU" sz="1100" dirty="0" smtClean="0"/>
                        <a:t>воспитатель</a:t>
                      </a:r>
                      <a:endParaRPr lang="ru-RU" sz="1100" dirty="0"/>
                    </a:p>
                  </a:txBody>
                  <a:tcPr marL="91474" marR="91474" marT="45719" marB="45719" anchor="ctr"/>
                </a:tc>
              </a:tr>
              <a:tr h="1061442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Делает рассылку документов по электронной почте всем педагогам</a:t>
                      </a:r>
                    </a:p>
                  </a:txBody>
                  <a:tcPr marL="91474" marR="91474" marT="45719" marB="45719" anchor="ctr"/>
                </a:tc>
              </a:tr>
              <a:tr h="283502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10-20 мин.</a:t>
                      </a:r>
                    </a:p>
                  </a:txBody>
                  <a:tcPr marL="91474" marR="91474" marT="45719" marB="45719" anchor="ctr"/>
                </a:tc>
              </a:tr>
            </a:tbl>
          </a:graphicData>
        </a:graphic>
      </p:graphicFrame>
      <p:sp>
        <p:nvSpPr>
          <p:cNvPr id="7" name="Заголовок 1"/>
          <p:cNvSpPr txBox="1"/>
          <p:nvPr/>
        </p:nvSpPr>
        <p:spPr>
          <a:xfrm>
            <a:off x="133350" y="333375"/>
            <a:ext cx="8686800" cy="838200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anose="020B06030201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anose="020B06030201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anose="020B06030201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anose="020B06030201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anose="020B06030201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anose="020B06030201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anose="020B06030201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anose="020B0603020102020204" pitchFamily="34" charset="0"/>
              </a:defRPr>
            </a:lvl9pPr>
          </a:lstStyle>
          <a:p>
            <a:pPr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+mn-lt"/>
              </a:rPr>
              <a:t>Введение в предметную область</a:t>
            </a:r>
            <a:br>
              <a:rPr lang="ru-RU" sz="2400" b="1" dirty="0" smtClean="0">
                <a:solidFill>
                  <a:schemeClr val="tx1"/>
                </a:solidFill>
                <a:latin typeface="+mn-lt"/>
              </a:rPr>
            </a:br>
            <a:r>
              <a:rPr lang="ru-RU" sz="2400" b="1" dirty="0" smtClean="0">
                <a:solidFill>
                  <a:schemeClr val="tx1"/>
                </a:solidFill>
                <a:latin typeface="+mn-lt"/>
              </a:rPr>
              <a:t>(описание ситуации «как есть»)</a:t>
            </a:r>
            <a:r>
              <a:rPr lang="ru-RU" sz="3000" b="1" dirty="0" smtClean="0">
                <a:solidFill>
                  <a:schemeClr val="tx1"/>
                </a:solidFill>
                <a:latin typeface="Franklin Gothic Medium" panose="020B0603020102020204" pitchFamily="34" charset="0"/>
              </a:rPr>
              <a:t/>
            </a:r>
            <a:br>
              <a:rPr lang="ru-RU" sz="3000" b="1" dirty="0" smtClean="0">
                <a:solidFill>
                  <a:schemeClr val="tx1"/>
                </a:solidFill>
                <a:latin typeface="Franklin Gothic Medium" panose="020B0603020102020204" pitchFamily="34" charset="0"/>
              </a:rPr>
            </a:br>
            <a:endParaRPr lang="ru-RU" sz="3000" b="1" dirty="0">
              <a:solidFill>
                <a:schemeClr val="tx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8" name="Заголовок 1"/>
          <p:cNvSpPr txBox="1"/>
          <p:nvPr/>
        </p:nvSpPr>
        <p:spPr>
          <a:xfrm>
            <a:off x="0" y="1000108"/>
            <a:ext cx="9144000" cy="8382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9920" algn="l"/>
              </a:tabLst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Карта текущего состояния процесса</a:t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«Внесение и обработка данных в </a:t>
            </a:r>
            <a:r>
              <a:rPr kumimoji="0" lang="ru-RU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портфолио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педагога»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42844" y="2214554"/>
            <a:ext cx="214282" cy="129557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/>
              <a:t>ВХОД</a:t>
            </a: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4357686" y="2071679"/>
          <a:ext cx="1643074" cy="17962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3074"/>
              </a:tblGrid>
              <a:tr h="44517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100" dirty="0" smtClean="0"/>
                        <a:t>Педагоги</a:t>
                      </a:r>
                    </a:p>
                  </a:txBody>
                  <a:tcPr marL="91474" marR="91474" marT="45719" marB="45719" anchor="ctr"/>
                </a:tc>
              </a:tr>
              <a:tr h="109199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Осуществляют</a:t>
                      </a:r>
                      <a:r>
                        <a:rPr lang="ru-RU" sz="11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</a:t>
                      </a:r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оиск нужного документа из общего количества присланных документов</a:t>
                      </a:r>
                    </a:p>
                  </a:txBody>
                  <a:tcPr marL="91474" marR="91474" marT="45719" marB="45719" anchor="ctr"/>
                </a:tc>
              </a:tr>
              <a:tr h="248787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10-15 мин.</a:t>
                      </a:r>
                    </a:p>
                  </a:txBody>
                  <a:tcPr marL="91474" marR="91474" marT="45719" marB="45719" anchor="ctr"/>
                </a:tc>
              </a:tr>
            </a:tbl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214282" y="1714488"/>
            <a:ext cx="504825" cy="3603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900" b="1" dirty="0"/>
              <a:t>ШАГ 1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214546" y="1714488"/>
            <a:ext cx="504825" cy="3603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900" b="1" dirty="0" smtClean="0"/>
              <a:t>ШАГ 2</a:t>
            </a:r>
            <a:endParaRPr lang="ru-RU" sz="900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143372" y="1714488"/>
            <a:ext cx="504825" cy="3603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900" b="1" dirty="0"/>
              <a:t>ШАГ </a:t>
            </a:r>
            <a:r>
              <a:rPr lang="ru-RU" sz="900" b="1" dirty="0" smtClean="0"/>
              <a:t>3</a:t>
            </a:r>
            <a:endParaRPr lang="ru-RU" sz="900" b="1" dirty="0"/>
          </a:p>
        </p:txBody>
      </p:sp>
      <p:sp>
        <p:nvSpPr>
          <p:cNvPr id="21" name="Пятно 1 20"/>
          <p:cNvSpPr/>
          <p:nvPr/>
        </p:nvSpPr>
        <p:spPr>
          <a:xfrm>
            <a:off x="1428728" y="1714488"/>
            <a:ext cx="500063" cy="506413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1100" b="1" dirty="0">
                <a:solidFill>
                  <a:schemeClr val="bg1"/>
                </a:solidFill>
              </a:rPr>
              <a:t>1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2" name="Пятно 1 21"/>
          <p:cNvSpPr/>
          <p:nvPr/>
        </p:nvSpPr>
        <p:spPr>
          <a:xfrm>
            <a:off x="3428992" y="1714488"/>
            <a:ext cx="500066" cy="500066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11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3" name="Пятно 1 22"/>
          <p:cNvSpPr/>
          <p:nvPr/>
        </p:nvSpPr>
        <p:spPr>
          <a:xfrm>
            <a:off x="5500694" y="1714488"/>
            <a:ext cx="439737" cy="500063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11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24" name="Пятно 1 23"/>
          <p:cNvSpPr/>
          <p:nvPr/>
        </p:nvSpPr>
        <p:spPr>
          <a:xfrm>
            <a:off x="2857488" y="1714488"/>
            <a:ext cx="500063" cy="506413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1100" b="1" dirty="0">
                <a:solidFill>
                  <a:schemeClr val="bg1"/>
                </a:solidFill>
              </a:rPr>
              <a:t>1</a:t>
            </a:r>
            <a:endParaRPr lang="ru-RU" b="1" dirty="0">
              <a:solidFill>
                <a:schemeClr val="bg1"/>
              </a:solidFill>
            </a:endParaRPr>
          </a:p>
        </p:txBody>
      </p:sp>
      <p:graphicFrame>
        <p:nvGraphicFramePr>
          <p:cNvPr id="25" name="Таблица 24"/>
          <p:cNvGraphicFramePr>
            <a:graphicFrameLocks noGrp="1"/>
          </p:cNvGraphicFramePr>
          <p:nvPr/>
        </p:nvGraphicFramePr>
        <p:xfrm>
          <a:off x="6429388" y="2000240"/>
          <a:ext cx="1643074" cy="18112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3074"/>
              </a:tblGrid>
              <a:tr h="449530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Педагог</a:t>
                      </a:r>
                    </a:p>
                  </a:txBody>
                  <a:tcPr marL="91474" marR="91474" marT="45719" marB="45719" anchor="ctr"/>
                </a:tc>
              </a:tr>
              <a:tr h="110267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Распечатывает необходимые</a:t>
                      </a:r>
                      <a:r>
                        <a:rPr lang="ru-RU" sz="11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документы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1100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74" marR="91474" marT="45719" marB="45719" anchor="ctr"/>
                </a:tc>
              </a:tr>
              <a:tr h="233741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10-40</a:t>
                      </a:r>
                      <a:r>
                        <a:rPr lang="ru-RU" sz="11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мин.</a:t>
                      </a:r>
                    </a:p>
                  </a:txBody>
                  <a:tcPr marL="91474" marR="91474" marT="45719" marB="45719" anchor="ctr"/>
                </a:tc>
              </a:tr>
            </a:tbl>
          </a:graphicData>
        </a:graphic>
      </p:graphicFrame>
      <p:sp>
        <p:nvSpPr>
          <p:cNvPr id="26" name="Штриховая стрелка вправо 25"/>
          <p:cNvSpPr/>
          <p:nvPr/>
        </p:nvSpPr>
        <p:spPr>
          <a:xfrm>
            <a:off x="3929058" y="2928934"/>
            <a:ext cx="428628" cy="285751"/>
          </a:xfrm>
          <a:prstGeom prst="stripedRight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8" name="Штриховая стрелка вправо 27"/>
          <p:cNvSpPr/>
          <p:nvPr/>
        </p:nvSpPr>
        <p:spPr>
          <a:xfrm>
            <a:off x="6000760" y="2928934"/>
            <a:ext cx="428628" cy="285751"/>
          </a:xfrm>
          <a:prstGeom prst="stripedRight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9" name="Штриховая стрелка вправо 28"/>
          <p:cNvSpPr/>
          <p:nvPr/>
        </p:nvSpPr>
        <p:spPr>
          <a:xfrm>
            <a:off x="8072462" y="2928934"/>
            <a:ext cx="428628" cy="285751"/>
          </a:xfrm>
          <a:prstGeom prst="stripedRight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30" name="Пятно 1 29"/>
          <p:cNvSpPr/>
          <p:nvPr/>
        </p:nvSpPr>
        <p:spPr>
          <a:xfrm>
            <a:off x="7715272" y="1643050"/>
            <a:ext cx="439737" cy="500062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11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6215074" y="1643050"/>
            <a:ext cx="504825" cy="3603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900" b="1" dirty="0"/>
              <a:t>ШАГ </a:t>
            </a:r>
            <a:r>
              <a:rPr lang="ru-RU" sz="900" b="1" dirty="0" smtClean="0"/>
              <a:t>4</a:t>
            </a:r>
            <a:endParaRPr lang="ru-RU" sz="900" b="1" dirty="0"/>
          </a:p>
        </p:txBody>
      </p:sp>
      <p:graphicFrame>
        <p:nvGraphicFramePr>
          <p:cNvPr id="32" name="Таблица 31"/>
          <p:cNvGraphicFramePr>
            <a:graphicFrameLocks noGrp="1"/>
          </p:cNvGraphicFramePr>
          <p:nvPr/>
        </p:nvGraphicFramePr>
        <p:xfrm>
          <a:off x="500034" y="4429132"/>
          <a:ext cx="1571636" cy="21288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1636"/>
              </a:tblGrid>
              <a:tr h="5306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 dirty="0" smtClean="0"/>
                        <a:t>Педагог</a:t>
                      </a:r>
                    </a:p>
                  </a:txBody>
                  <a:tcPr marL="91474" marR="91474" marT="45719" marB="45719" anchor="ctr"/>
                </a:tc>
              </a:tr>
              <a:tr h="1301643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Вносит данные в портфолио</a:t>
                      </a:r>
                    </a:p>
                    <a:p>
                      <a:pPr algn="ctr"/>
                      <a:endParaRPr lang="ru-RU" sz="1200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200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74" marR="91474" marT="45719" marB="45719" anchor="ctr"/>
                </a:tc>
              </a:tr>
              <a:tr h="296552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15-30 мин.</a:t>
                      </a:r>
                    </a:p>
                  </a:txBody>
                  <a:tcPr marL="91474" marR="91474" marT="45719" marB="45719" anchor="ctr"/>
                </a:tc>
              </a:tr>
            </a:tbl>
          </a:graphicData>
        </a:graphic>
      </p:graphicFrame>
      <p:sp>
        <p:nvSpPr>
          <p:cNvPr id="33" name="Прямоугольник 32"/>
          <p:cNvSpPr/>
          <p:nvPr/>
        </p:nvSpPr>
        <p:spPr>
          <a:xfrm>
            <a:off x="285720" y="4214818"/>
            <a:ext cx="504825" cy="3603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900" b="1" dirty="0"/>
              <a:t>ШАГ </a:t>
            </a:r>
            <a:r>
              <a:rPr lang="ru-RU" sz="900" b="1" dirty="0" smtClean="0"/>
              <a:t>5</a:t>
            </a:r>
            <a:endParaRPr lang="ru-RU" sz="900" b="1" dirty="0"/>
          </a:p>
        </p:txBody>
      </p:sp>
      <p:sp>
        <p:nvSpPr>
          <p:cNvPr id="34" name="Штриховая стрелка вправо 33"/>
          <p:cNvSpPr/>
          <p:nvPr/>
        </p:nvSpPr>
        <p:spPr>
          <a:xfrm>
            <a:off x="0" y="5143512"/>
            <a:ext cx="428628" cy="285751"/>
          </a:xfrm>
          <a:prstGeom prst="stripedRight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35" name="TextBox 18"/>
          <p:cNvSpPr txBox="1">
            <a:spLocks noChangeArrowheads="1"/>
          </p:cNvSpPr>
          <p:nvPr/>
        </p:nvSpPr>
        <p:spPr bwMode="auto">
          <a:xfrm>
            <a:off x="2857488" y="4429132"/>
            <a:ext cx="6286512" cy="15696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342900" indent="-342900"/>
            <a:r>
              <a:rPr lang="ru-RU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Временные потери при скачивании и отправлении файлов (низкая скорость Интернета).</a:t>
            </a:r>
          </a:p>
          <a:p>
            <a:pPr marL="342900" indent="-342900"/>
            <a:r>
              <a:rPr lang="ru-RU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Временные потери при поиске адреса электронной почты каждого педагога.</a:t>
            </a:r>
          </a:p>
          <a:p>
            <a:pPr marL="342900" indent="-342900"/>
            <a:r>
              <a:rPr lang="ru-RU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Затрата лишнего времени педагогами на изучение  не предназначенных для них </a:t>
            </a:r>
          </a:p>
          <a:p>
            <a:pPr marL="342900" indent="-342900"/>
            <a:r>
              <a:rPr lang="ru-RU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документов. </a:t>
            </a:r>
          </a:p>
          <a:p>
            <a:pPr marL="342900" indent="-342900"/>
            <a:r>
              <a:rPr lang="ru-RU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Несвоевременное распечатывание необходимых документов. </a:t>
            </a:r>
          </a:p>
          <a:p>
            <a:pPr marL="342900" indent="-342900"/>
            <a:r>
              <a:rPr lang="ru-RU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Затрата времени на приобретение  и оформление папки </a:t>
            </a:r>
            <a:r>
              <a:rPr lang="ru-RU" sz="1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портфолио</a:t>
            </a:r>
            <a:r>
              <a:rPr lang="ru-RU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/>
            <a:r>
              <a:rPr lang="ru-RU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Потеря времени при раскладывании документов в процессе внесения данных в </a:t>
            </a:r>
          </a:p>
          <a:p>
            <a:pPr marL="342900" indent="-342900"/>
            <a:r>
              <a:rPr lang="ru-RU" sz="1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портфолио</a:t>
            </a:r>
            <a:r>
              <a:rPr lang="ru-RU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7" name="Пятно 1 26"/>
          <p:cNvSpPr/>
          <p:nvPr/>
        </p:nvSpPr>
        <p:spPr>
          <a:xfrm>
            <a:off x="1071538" y="4071942"/>
            <a:ext cx="439737" cy="500062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1100" b="1" dirty="0" smtClean="0">
                <a:solidFill>
                  <a:schemeClr val="bg1"/>
                </a:solidFill>
              </a:rPr>
              <a:t>5</a:t>
            </a:r>
            <a:endParaRPr lang="ru-RU" sz="1100" b="1" dirty="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071934" y="6072206"/>
            <a:ext cx="321471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200" b="1" dirty="0">
                <a:solidFill>
                  <a:srgbClr val="C00000"/>
                </a:solidFill>
                <a:latin typeface="+mn-lt"/>
              </a:rPr>
              <a:t>ВПП (время протекания процесса) </a:t>
            </a:r>
          </a:p>
          <a:p>
            <a:pPr algn="ctr">
              <a:defRPr/>
            </a:pPr>
            <a:r>
              <a:rPr lang="ru-RU" sz="1200" b="1" dirty="0" smtClean="0">
                <a:solidFill>
                  <a:srgbClr val="C00000"/>
                </a:solidFill>
                <a:latin typeface="+mn-lt"/>
              </a:rPr>
              <a:t>50 мин. - 115 </a:t>
            </a:r>
            <a:r>
              <a:rPr lang="ru-RU" sz="1200" b="1" dirty="0">
                <a:solidFill>
                  <a:srgbClr val="C00000"/>
                </a:solidFill>
                <a:latin typeface="+mn-lt"/>
              </a:rPr>
              <a:t>мин.</a:t>
            </a:r>
          </a:p>
        </p:txBody>
      </p:sp>
      <p:sp>
        <p:nvSpPr>
          <p:cNvPr id="37" name="Пятно 1 36"/>
          <p:cNvSpPr/>
          <p:nvPr/>
        </p:nvSpPr>
        <p:spPr>
          <a:xfrm>
            <a:off x="1643042" y="4143380"/>
            <a:ext cx="439737" cy="500062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1100" b="1" dirty="0" smtClean="0">
                <a:solidFill>
                  <a:schemeClr val="bg1"/>
                </a:solidFill>
              </a:rPr>
              <a:t>6</a:t>
            </a:r>
            <a:endParaRPr lang="ru-RU" sz="1100" b="1" dirty="0">
              <a:solidFill>
                <a:schemeClr val="bg1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2285984" y="4572008"/>
            <a:ext cx="285752" cy="150019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/>
              <a:t>ВЫХОД</a:t>
            </a:r>
          </a:p>
        </p:txBody>
      </p:sp>
      <p:sp>
        <p:nvSpPr>
          <p:cNvPr id="39" name="Прямоугольник 54"/>
          <p:cNvSpPr>
            <a:spLocks noChangeArrowheads="1"/>
          </p:cNvSpPr>
          <p:nvPr/>
        </p:nvSpPr>
        <p:spPr bwMode="auto">
          <a:xfrm>
            <a:off x="4071938" y="4071938"/>
            <a:ext cx="3457575" cy="3079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Условные обозначения:</a:t>
            </a:r>
          </a:p>
        </p:txBody>
      </p:sp>
      <p:sp>
        <p:nvSpPr>
          <p:cNvPr id="40" name="Пятно 1 39"/>
          <p:cNvSpPr/>
          <p:nvPr/>
        </p:nvSpPr>
        <p:spPr>
          <a:xfrm>
            <a:off x="4429124" y="4000504"/>
            <a:ext cx="439737" cy="500062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endParaRPr lang="ru-RU" sz="11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/>
          <p:cNvGraphicFramePr/>
          <p:nvPr/>
        </p:nvGraphicFramePr>
        <p:xfrm>
          <a:off x="142844" y="1714488"/>
          <a:ext cx="4714908" cy="4536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4" name="Прямая со стрелкой 3"/>
          <p:cNvCxnSpPr/>
          <p:nvPr/>
        </p:nvCxnSpPr>
        <p:spPr>
          <a:xfrm>
            <a:off x="3071802" y="2285992"/>
            <a:ext cx="839414" cy="0"/>
          </a:xfrm>
          <a:prstGeom prst="straightConnector1">
            <a:avLst/>
          </a:prstGeom>
          <a:ln w="57150">
            <a:solidFill>
              <a:srgbClr val="49047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306" y="3286124"/>
            <a:ext cx="110904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686" y="4929198"/>
            <a:ext cx="749057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Скругленный прямоугольник 13"/>
          <p:cNvSpPr/>
          <p:nvPr/>
        </p:nvSpPr>
        <p:spPr>
          <a:xfrm>
            <a:off x="5000628" y="3929066"/>
            <a:ext cx="3929090" cy="2643206"/>
          </a:xfrm>
          <a:prstGeom prst="roundRect">
            <a:avLst/>
          </a:prstGeom>
          <a:solidFill>
            <a:schemeClr val="bg1"/>
          </a:solidFill>
          <a:ln w="25400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6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16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1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16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1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16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16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1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16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16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Tx/>
              <a:buAutoNum type="arabicPeriod"/>
            </a:pPr>
            <a:endParaRPr lang="ru-RU" sz="1000" dirty="0" smtClean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marL="342900" lvl="0" indent="-342900"/>
            <a:r>
              <a:rPr lang="ru-RU" sz="11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1. Временные потери при скачивании и отправлении </a:t>
            </a:r>
          </a:p>
          <a:p>
            <a:pPr marL="342900" lvl="0" indent="-342900"/>
            <a:r>
              <a:rPr lang="ru-RU" sz="11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файлов (низкая скорость Интернета).</a:t>
            </a:r>
          </a:p>
          <a:p>
            <a:pPr marL="342900" lvl="0" indent="-342900"/>
            <a:r>
              <a:rPr lang="ru-RU" sz="11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2.  Временные потери при поиске адреса электронной </a:t>
            </a:r>
          </a:p>
          <a:p>
            <a:pPr marL="342900" lvl="0" indent="-342900"/>
            <a:r>
              <a:rPr lang="ru-RU" sz="11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почты каждого педагога.</a:t>
            </a:r>
          </a:p>
          <a:p>
            <a:pPr marL="342900" lvl="0" indent="-342900"/>
            <a:r>
              <a:rPr lang="ru-RU" sz="11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3. Затрата лишнего времени педагогами на изучение  не</a:t>
            </a:r>
          </a:p>
          <a:p>
            <a:pPr marL="342900" lvl="0" indent="-342900"/>
            <a:r>
              <a:rPr lang="ru-RU" sz="11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предназначенных для них документов. </a:t>
            </a:r>
          </a:p>
          <a:p>
            <a:pPr marL="342900" lvl="0" indent="-342900"/>
            <a:r>
              <a:rPr lang="ru-RU" sz="11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4. Несвоевременное распечатывание необходимых </a:t>
            </a:r>
          </a:p>
          <a:p>
            <a:pPr marL="342900" lvl="0" indent="-342900"/>
            <a:r>
              <a:rPr lang="ru-RU" sz="11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документов. </a:t>
            </a:r>
          </a:p>
          <a:p>
            <a:pPr marL="342900" lvl="0" indent="-342900"/>
            <a:r>
              <a:rPr lang="ru-RU" sz="11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5. Затрата времени на приобретение  и оформление </a:t>
            </a:r>
          </a:p>
          <a:p>
            <a:pPr marL="342900" lvl="0" indent="-342900"/>
            <a:r>
              <a:rPr lang="ru-RU" sz="11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папки </a:t>
            </a:r>
            <a:r>
              <a:rPr lang="ru-RU" sz="110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портфолио</a:t>
            </a:r>
            <a:r>
              <a:rPr lang="ru-RU" sz="11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.</a:t>
            </a:r>
          </a:p>
          <a:p>
            <a:pPr marL="342900" lvl="0" indent="-342900"/>
            <a:r>
              <a:rPr lang="ru-RU" sz="11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6. Потеря времени при раскладывании документов </a:t>
            </a:r>
          </a:p>
          <a:p>
            <a:pPr marL="342900" lvl="0" indent="-342900"/>
            <a:r>
              <a:rPr lang="ru-RU" sz="11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в процессе внесения данных в  </a:t>
            </a:r>
            <a:r>
              <a:rPr lang="ru-RU" sz="110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портфолио</a:t>
            </a:r>
            <a:r>
              <a:rPr lang="ru-RU" sz="11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1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b="1" dirty="0" smtClean="0">
              <a:ln>
                <a:solidFill>
                  <a:srgbClr val="800080"/>
                </a:solidFill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6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6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Заголовок 1"/>
          <p:cNvSpPr txBox="1"/>
          <p:nvPr/>
        </p:nvSpPr>
        <p:spPr>
          <a:xfrm>
            <a:off x="285750" y="214313"/>
            <a:ext cx="8686800" cy="838200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anose="020B06030201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anose="020B06030201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anose="020B06030201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anose="020B06030201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anose="020B06030201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anose="020B06030201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anose="020B06030201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anose="020B0603020102020204" pitchFamily="34" charset="0"/>
              </a:defRPr>
            </a:lvl9pPr>
          </a:lstStyle>
          <a:p>
            <a:pPr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+mn-lt"/>
              </a:rPr>
              <a:t>Введение в предметную область</a:t>
            </a:r>
            <a:br>
              <a:rPr lang="ru-RU" sz="2000" b="1" dirty="0" smtClean="0">
                <a:solidFill>
                  <a:schemeClr val="tx1"/>
                </a:solidFill>
                <a:latin typeface="+mn-lt"/>
              </a:rPr>
            </a:br>
            <a:r>
              <a:rPr lang="ru-RU" sz="2000" b="1" dirty="0" smtClean="0">
                <a:solidFill>
                  <a:schemeClr val="tx1"/>
                </a:solidFill>
                <a:latin typeface="+mn-lt"/>
              </a:rPr>
              <a:t>(описание ситуации «как есть»)</a:t>
            </a:r>
            <a:r>
              <a:rPr lang="ru-RU" sz="3000" b="1" dirty="0" smtClean="0">
                <a:solidFill>
                  <a:schemeClr val="tx1"/>
                </a:solidFill>
                <a:latin typeface="Franklin Gothic Medium" panose="020B0603020102020204" pitchFamily="34" charset="0"/>
              </a:rPr>
              <a:t/>
            </a:r>
            <a:br>
              <a:rPr lang="ru-RU" sz="3000" b="1" dirty="0" smtClean="0">
                <a:solidFill>
                  <a:schemeClr val="tx1"/>
                </a:solidFill>
                <a:latin typeface="Franklin Gothic Medium" panose="020B0603020102020204" pitchFamily="34" charset="0"/>
              </a:rPr>
            </a:br>
            <a:endParaRPr lang="ru-RU" sz="3000" b="1" dirty="0" smtClean="0">
              <a:solidFill>
                <a:schemeClr val="tx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20" name="Заголовок 1"/>
          <p:cNvSpPr>
            <a:spLocks noGrp="1"/>
          </p:cNvSpPr>
          <p:nvPr>
            <p:ph type="title"/>
          </p:nvPr>
        </p:nvSpPr>
        <p:spPr>
          <a:xfrm>
            <a:off x="428596" y="1000108"/>
            <a:ext cx="4286250" cy="550862"/>
          </a:xfrm>
        </p:spPr>
        <p:txBody>
          <a:bodyPr/>
          <a:lstStyle/>
          <a:p>
            <a:pPr eaLnBrk="1" hangingPunct="1"/>
            <a:r>
              <a:rPr lang="ru-RU" sz="2000" dirty="0" smtClean="0"/>
              <a:t>Пирамида проблем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072198" y="2071678"/>
            <a:ext cx="1785938" cy="357187"/>
          </a:xfrm>
          <a:prstGeom prst="roundRect">
            <a:avLst/>
          </a:prstGeom>
          <a:solidFill>
            <a:schemeClr val="bg1"/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Не выявлены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6072198" y="3286124"/>
            <a:ext cx="1785938" cy="357188"/>
          </a:xfrm>
          <a:prstGeom prst="roundRect">
            <a:avLst/>
          </a:prstGeom>
          <a:solidFill>
            <a:schemeClr val="bg1"/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Не выявлены</a:t>
            </a:r>
          </a:p>
        </p:txBody>
      </p:sp>
      <p:sp>
        <p:nvSpPr>
          <p:cNvPr id="25" name="Пятно 1 24"/>
          <p:cNvSpPr/>
          <p:nvPr/>
        </p:nvSpPr>
        <p:spPr>
          <a:xfrm>
            <a:off x="357158" y="5715016"/>
            <a:ext cx="642938" cy="642937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1100" b="1" dirty="0">
                <a:solidFill>
                  <a:schemeClr val="bg1"/>
                </a:solidFill>
              </a:rPr>
              <a:t>1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6" name="Пятно 1 25"/>
          <p:cNvSpPr/>
          <p:nvPr/>
        </p:nvSpPr>
        <p:spPr>
          <a:xfrm>
            <a:off x="1071538" y="5715016"/>
            <a:ext cx="642938" cy="642937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1100" b="1" dirty="0">
                <a:solidFill>
                  <a:schemeClr val="bg1"/>
                </a:solidFill>
              </a:rPr>
              <a:t>2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7" name="Пятно 1 26"/>
          <p:cNvSpPr/>
          <p:nvPr/>
        </p:nvSpPr>
        <p:spPr>
          <a:xfrm>
            <a:off x="1785918" y="5715016"/>
            <a:ext cx="642938" cy="642937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1100" b="1" dirty="0">
                <a:solidFill>
                  <a:schemeClr val="bg1"/>
                </a:solidFill>
              </a:rPr>
              <a:t>3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9" name="Пятно 1 28"/>
          <p:cNvSpPr/>
          <p:nvPr/>
        </p:nvSpPr>
        <p:spPr>
          <a:xfrm>
            <a:off x="2500298" y="5715016"/>
            <a:ext cx="642938" cy="642937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1100" b="1" dirty="0">
                <a:solidFill>
                  <a:schemeClr val="bg1"/>
                </a:solidFill>
              </a:rPr>
              <a:t>4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0" name="Пятно 1 29"/>
          <p:cNvSpPr/>
          <p:nvPr/>
        </p:nvSpPr>
        <p:spPr>
          <a:xfrm>
            <a:off x="3143240" y="5715016"/>
            <a:ext cx="642938" cy="642937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1100" b="1" dirty="0" smtClean="0">
                <a:solidFill>
                  <a:schemeClr val="bg1"/>
                </a:solidFill>
              </a:rPr>
              <a:t>5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1" name="Пятно 1 30"/>
          <p:cNvSpPr/>
          <p:nvPr/>
        </p:nvSpPr>
        <p:spPr>
          <a:xfrm>
            <a:off x="3857620" y="5715016"/>
            <a:ext cx="642938" cy="642937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1100" b="1" dirty="0">
                <a:solidFill>
                  <a:schemeClr val="bg1"/>
                </a:solidFill>
              </a:rPr>
              <a:t>6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1735" y="203162"/>
            <a:ext cx="1327983" cy="13279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2578D5-372A-4BA5-91A3-3CFF817E5385}" type="slidenum">
              <a:rPr lang="ru-RU" smtClean="0"/>
              <a:t>6</a:t>
            </a:fld>
            <a:endParaRPr lang="ru-RU" dirty="0"/>
          </a:p>
        </p:txBody>
      </p:sp>
      <p:sp>
        <p:nvSpPr>
          <p:cNvPr id="5" name="Заголовок 1"/>
          <p:cNvSpPr txBox="1"/>
          <p:nvPr/>
        </p:nvSpPr>
        <p:spPr>
          <a:xfrm>
            <a:off x="0" y="428604"/>
            <a:ext cx="8686800" cy="785812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anose="020B06030201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anose="020B06030201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anose="020B06030201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anose="020B06030201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anose="020B06030201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anose="020B06030201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anose="020B06030201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anose="020B0603020102020204" pitchFamily="34" charset="0"/>
              </a:defRPr>
            </a:lvl9pPr>
          </a:lstStyle>
          <a:p>
            <a:pPr>
              <a:defRPr/>
            </a:pPr>
            <a:r>
              <a:rPr lang="ru-RU" sz="3000" b="1" dirty="0" smtClean="0">
                <a:solidFill>
                  <a:schemeClr val="tx1"/>
                </a:solidFill>
                <a:latin typeface="Franklin Gothic Medium" panose="020B0603020102020204" pitchFamily="34" charset="0"/>
              </a:rPr>
              <a:t/>
            </a:r>
            <a:br>
              <a:rPr lang="ru-RU" sz="3000" b="1" dirty="0" smtClean="0">
                <a:solidFill>
                  <a:schemeClr val="tx1"/>
                </a:solidFill>
                <a:latin typeface="Franklin Gothic Medium" panose="020B0603020102020204" pitchFamily="34" charset="0"/>
              </a:rPr>
            </a:br>
            <a:endParaRPr lang="ru-RU" sz="3000" b="1" dirty="0" smtClean="0">
              <a:solidFill>
                <a:schemeClr val="tx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18470" name="Прямоугольник 5"/>
          <p:cNvSpPr>
            <a:spLocks noChangeArrowheads="1"/>
          </p:cNvSpPr>
          <p:nvPr/>
        </p:nvSpPr>
        <p:spPr bwMode="auto">
          <a:xfrm>
            <a:off x="500034" y="285728"/>
            <a:ext cx="8208912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Franklin Gothic Medium" panose="020B0603020102020204" pitchFamily="34" charset="0"/>
              </a:rPr>
              <a:t>Анализ проблем</a:t>
            </a:r>
            <a:endParaRPr lang="ru-RU" dirty="0"/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428596" y="857232"/>
          <a:ext cx="8229600" cy="5186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0280"/>
                <a:gridCol w="2966120"/>
                <a:gridCol w="2743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Проблема</a:t>
                      </a:r>
                      <a:endParaRPr lang="ru-RU" dirty="0"/>
                    </a:p>
                  </a:txBody>
                  <a:tcPr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Способ решения</a:t>
                      </a:r>
                      <a:endParaRPr lang="ru-RU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Экономия времени</a:t>
                      </a:r>
                      <a:endParaRPr lang="ru-RU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ru-RU" sz="14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Временные потери при скачивании и отправлении файлов. </a:t>
                      </a:r>
                    </a:p>
                  </a:txBody>
                  <a:tcPr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Подключение оптоволоконного Интернета.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2-5 минут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Временные потери при поиске адреса электронной почты каждого педагога. </a:t>
                      </a:r>
                    </a:p>
                  </a:txBody>
                  <a:tcPr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базы электронных адресов педагогов. 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2-5 минут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Затрата лишнего времени педагогами на изучение  не предназначенных для них документов.</a:t>
                      </a:r>
                    </a:p>
                  </a:txBody>
                  <a:tcPr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Составление алгоритма внесения и обработки данных в </a:t>
                      </a:r>
                      <a:r>
                        <a:rPr lang="ru-RU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портфолио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педагога.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10-15 минут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Несвоевременное распечатывание необходимых документов.</a:t>
                      </a:r>
                    </a:p>
                  </a:txBody>
                  <a:tcPr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электронного варианта  </a:t>
                      </a:r>
                      <a:r>
                        <a:rPr lang="ru-RU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портфолио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10-40 минут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Затрата времени на приобретение  и оформление папки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портфолио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электронного варианта  </a:t>
                      </a:r>
                      <a:r>
                        <a:rPr lang="ru-RU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портфолио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5-10 минут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Потеря времени при раскладывании  документов в процессе внесения данных в </a:t>
                      </a:r>
                      <a:r>
                        <a:rPr lang="ru-RU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портфолио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Составление алгоритма внесения и обработки данных в </a:t>
                      </a:r>
                      <a:r>
                        <a:rPr lang="ru-RU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портфолио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педагога.</a:t>
                      </a:r>
                    </a:p>
                    <a:p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2-8 минут</a:t>
                      </a:r>
                    </a:p>
                    <a:p>
                      <a:pPr algn="ctr"/>
                      <a:endParaRPr lang="ru-RU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00C2ED-8F8E-4D81-ABB9-B80032D3D8D6}" type="slidenum">
              <a:rPr lang="ru-RU" altLang="ru-RU" smtClean="0"/>
              <a:t>7</a:t>
            </a:fld>
            <a:endParaRPr lang="ru-RU" alt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642910" y="2214554"/>
          <a:ext cx="1500198" cy="21288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0198"/>
              </a:tblGrid>
              <a:tr h="530642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Старший воспитатель</a:t>
                      </a:r>
                      <a:endParaRPr lang="ru-RU" sz="11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74" marR="91474" marT="45719" marB="45719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130164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Скачивает документы в  электронную папку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1100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11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11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11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74" marR="91474" marT="45719" marB="45719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96552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002060"/>
                          </a:solidFill>
                        </a:rPr>
                        <a:t>3-5 мин.</a:t>
                      </a:r>
                    </a:p>
                  </a:txBody>
                  <a:tcPr marL="91474" marR="91474" marT="45719" marB="45719" anchor="ctr"/>
                </a:tc>
              </a:tr>
            </a:tbl>
          </a:graphicData>
        </a:graphic>
      </p:graphicFrame>
      <p:sp>
        <p:nvSpPr>
          <p:cNvPr id="4" name="Штриховая стрелка вправо 3"/>
          <p:cNvSpPr/>
          <p:nvPr/>
        </p:nvSpPr>
        <p:spPr>
          <a:xfrm>
            <a:off x="2143108" y="3071810"/>
            <a:ext cx="428628" cy="285751"/>
          </a:xfrm>
          <a:prstGeom prst="stripedRight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643174" y="2214554"/>
          <a:ext cx="1571636" cy="20607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1636"/>
              </a:tblGrid>
              <a:tr h="500066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Старший воспитатель</a:t>
                      </a:r>
                      <a:endParaRPr lang="ru-RU" sz="11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74" marR="91474" marT="45719" marB="45719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1301643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Делает рассылку документов по электронной почте педагогу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для формирования </a:t>
                      </a:r>
                      <a:r>
                        <a:rPr lang="ru-RU" sz="11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портфолио</a:t>
                      </a:r>
                      <a:endParaRPr lang="ru-RU" sz="1100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1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74" marR="91474" marT="45719" marB="45719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39417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6-10 мин.</a:t>
                      </a:r>
                    </a:p>
                  </a:txBody>
                  <a:tcPr marL="91474" marR="91474" marT="45719" marB="45719" anchor="ctr"/>
                </a:tc>
              </a:tr>
            </a:tbl>
          </a:graphicData>
        </a:graphic>
      </p:graphicFrame>
      <p:sp>
        <p:nvSpPr>
          <p:cNvPr id="7" name="Заголовок 1"/>
          <p:cNvSpPr txBox="1"/>
          <p:nvPr/>
        </p:nvSpPr>
        <p:spPr>
          <a:xfrm>
            <a:off x="133350" y="333375"/>
            <a:ext cx="8686800" cy="838200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anose="020B06030201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anose="020B06030201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anose="020B06030201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anose="020B06030201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anose="020B06030201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anose="020B06030201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anose="020B06030201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anose="020B0603020102020204" pitchFamily="34" charset="0"/>
              </a:defRPr>
            </a:lvl9pPr>
          </a:lstStyle>
          <a:p>
            <a:pPr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+mn-lt"/>
              </a:rPr>
              <a:t>Введение в предметную область</a:t>
            </a:r>
            <a:br>
              <a:rPr lang="ru-RU" sz="2400" b="1" dirty="0" smtClean="0">
                <a:solidFill>
                  <a:schemeClr val="tx1"/>
                </a:solidFill>
                <a:latin typeface="+mn-lt"/>
              </a:rPr>
            </a:br>
            <a:r>
              <a:rPr lang="ru-RU" sz="2400" b="1" dirty="0" smtClean="0">
                <a:solidFill>
                  <a:schemeClr val="tx1"/>
                </a:solidFill>
                <a:latin typeface="+mn-lt"/>
              </a:rPr>
              <a:t>(описание ситуации «как будет»)</a:t>
            </a:r>
            <a:r>
              <a:rPr lang="ru-RU" sz="3000" b="1" dirty="0" smtClean="0">
                <a:solidFill>
                  <a:schemeClr val="tx1"/>
                </a:solidFill>
                <a:latin typeface="Franklin Gothic Medium" panose="020B0603020102020204" pitchFamily="34" charset="0"/>
              </a:rPr>
              <a:t/>
            </a:r>
            <a:br>
              <a:rPr lang="ru-RU" sz="3000" b="1" dirty="0" smtClean="0">
                <a:solidFill>
                  <a:schemeClr val="tx1"/>
                </a:solidFill>
                <a:latin typeface="Franklin Gothic Medium" panose="020B0603020102020204" pitchFamily="34" charset="0"/>
              </a:rPr>
            </a:br>
            <a:endParaRPr lang="ru-RU" sz="3000" b="1" dirty="0">
              <a:solidFill>
                <a:schemeClr val="tx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8" name="Заголовок 1"/>
          <p:cNvSpPr txBox="1"/>
          <p:nvPr/>
        </p:nvSpPr>
        <p:spPr>
          <a:xfrm>
            <a:off x="0" y="1071546"/>
            <a:ext cx="9144000" cy="8382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9920" algn="l"/>
              </a:tabLst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Карта целевого состояния процесса</a:t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«Внесение и обработка данных в </a:t>
            </a:r>
            <a:r>
              <a:rPr kumimoji="0" lang="ru-RU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портфолио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педагога»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14282" y="2500306"/>
            <a:ext cx="285720" cy="150988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/>
              <a:t>ВХОД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28596" y="1857364"/>
            <a:ext cx="504825" cy="3603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900" b="1" dirty="0"/>
              <a:t>ШАГ 1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500298" y="1857364"/>
            <a:ext cx="504825" cy="3603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900" b="1" dirty="0" smtClean="0"/>
              <a:t>ШАГ 2</a:t>
            </a:r>
            <a:endParaRPr lang="ru-RU" sz="900" b="1" dirty="0"/>
          </a:p>
        </p:txBody>
      </p:sp>
      <p:sp>
        <p:nvSpPr>
          <p:cNvPr id="21" name="Штриховая стрелка вправо 20"/>
          <p:cNvSpPr/>
          <p:nvPr/>
        </p:nvSpPr>
        <p:spPr>
          <a:xfrm>
            <a:off x="4214810" y="3071810"/>
            <a:ext cx="428628" cy="285751"/>
          </a:xfrm>
          <a:prstGeom prst="stripedRight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graphicFrame>
        <p:nvGraphicFramePr>
          <p:cNvPr id="25" name="Таблица 24"/>
          <p:cNvGraphicFramePr>
            <a:graphicFrameLocks noGrp="1"/>
          </p:cNvGraphicFramePr>
          <p:nvPr/>
        </p:nvGraphicFramePr>
        <p:xfrm>
          <a:off x="4786314" y="2214554"/>
          <a:ext cx="1571636" cy="20982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1636"/>
              </a:tblGrid>
              <a:tr h="500066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Старший</a:t>
                      </a:r>
                      <a:r>
                        <a:rPr lang="ru-RU" sz="110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воспитатель</a:t>
                      </a:r>
                      <a:endParaRPr lang="ru-RU" sz="1100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74" marR="91474" marT="45719" marB="45719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130164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Проводит  групповую консультацию по  ознакомлению с алгоритмом внесения и обработки данных в портфолио педагога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11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74" marR="91474" marT="45719" marB="45719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96552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5-7 мин.</a:t>
                      </a:r>
                    </a:p>
                  </a:txBody>
                  <a:tcPr marL="91474" marR="91474" marT="45719" marB="45719" anchor="ctr"/>
                </a:tc>
              </a:tr>
            </a:tbl>
          </a:graphicData>
        </a:graphic>
      </p:graphicFrame>
      <p:graphicFrame>
        <p:nvGraphicFramePr>
          <p:cNvPr id="26" name="Таблица 25"/>
          <p:cNvGraphicFramePr>
            <a:graphicFrameLocks noGrp="1"/>
          </p:cNvGraphicFramePr>
          <p:nvPr/>
        </p:nvGraphicFramePr>
        <p:xfrm>
          <a:off x="6858016" y="2143116"/>
          <a:ext cx="1571636" cy="21431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1636"/>
              </a:tblGrid>
              <a:tr h="53420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1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</a:t>
                      </a:r>
                    </a:p>
                  </a:txBody>
                  <a:tcPr marL="91474" marR="91474" marT="45719" marB="45719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1310388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Скачивает документ, вносит данные в электронное </a:t>
                      </a:r>
                      <a:r>
                        <a:rPr lang="ru-RU" sz="11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портфолио</a:t>
                      </a:r>
                      <a:endParaRPr lang="ru-RU" sz="11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1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1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1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74" marR="91474" marT="45719" marB="45719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98545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5-10 мин.</a:t>
                      </a:r>
                    </a:p>
                  </a:txBody>
                  <a:tcPr marL="91474" marR="91474" marT="45719" marB="45719" anchor="ctr"/>
                </a:tc>
              </a:tr>
            </a:tbl>
          </a:graphicData>
        </a:graphic>
      </p:graphicFrame>
      <p:sp>
        <p:nvSpPr>
          <p:cNvPr id="31" name="Штриховая стрелка вправо 30"/>
          <p:cNvSpPr/>
          <p:nvPr/>
        </p:nvSpPr>
        <p:spPr>
          <a:xfrm>
            <a:off x="6357950" y="3071810"/>
            <a:ext cx="428628" cy="285751"/>
          </a:xfrm>
          <a:prstGeom prst="stripedRight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8572528" y="2500306"/>
            <a:ext cx="288032" cy="151216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/>
              <a:t>ВЫХОД</a:t>
            </a:r>
          </a:p>
        </p:txBody>
      </p:sp>
      <p:sp>
        <p:nvSpPr>
          <p:cNvPr id="33" name="TextBox 48"/>
          <p:cNvSpPr txBox="1">
            <a:spLocks noChangeArrowheads="1"/>
          </p:cNvSpPr>
          <p:nvPr/>
        </p:nvSpPr>
        <p:spPr bwMode="auto">
          <a:xfrm>
            <a:off x="2786050" y="5143512"/>
            <a:ext cx="3714750" cy="7381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ru-RU" sz="1400" b="1" dirty="0">
                <a:solidFill>
                  <a:srgbClr val="B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ВПП (время протекания процесса) </a:t>
            </a:r>
            <a:endParaRPr lang="ru-RU" sz="1400" b="1" dirty="0" smtClean="0">
              <a:solidFill>
                <a:srgbClr val="B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 smtClean="0">
                <a:solidFill>
                  <a:srgbClr val="B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 мин. </a:t>
            </a:r>
            <a:r>
              <a:rPr lang="ru-RU" sz="1400" b="1" dirty="0">
                <a:solidFill>
                  <a:srgbClr val="B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400" b="1" dirty="0" smtClean="0">
                <a:solidFill>
                  <a:srgbClr val="B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32 мин.</a:t>
            </a:r>
          </a:p>
          <a:p>
            <a:pPr algn="ctr"/>
            <a:r>
              <a:rPr lang="ru-RU" sz="1400" b="1" dirty="0" smtClean="0">
                <a:solidFill>
                  <a:srgbClr val="B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(экономия  </a:t>
            </a:r>
            <a:r>
              <a:rPr lang="ru-RU" sz="1400" b="1" dirty="0">
                <a:solidFill>
                  <a:srgbClr val="B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составила  </a:t>
            </a:r>
            <a:r>
              <a:rPr lang="ru-RU" sz="1400" b="1" dirty="0" smtClean="0">
                <a:solidFill>
                  <a:srgbClr val="B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 мин. - 83 мин.)</a:t>
            </a:r>
            <a:endParaRPr lang="ru-RU" sz="1400" b="1" dirty="0">
              <a:solidFill>
                <a:srgbClr val="B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6643702" y="1785926"/>
            <a:ext cx="504825" cy="3603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900" b="1" dirty="0"/>
              <a:t>ШАГ </a:t>
            </a:r>
            <a:r>
              <a:rPr lang="ru-RU" sz="900" b="1" dirty="0" smtClean="0"/>
              <a:t>4</a:t>
            </a:r>
            <a:endParaRPr lang="ru-RU" sz="900" b="1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4500562" y="1857364"/>
            <a:ext cx="504825" cy="3603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900" b="1" dirty="0"/>
              <a:t>ШАГ </a:t>
            </a:r>
            <a:r>
              <a:rPr lang="ru-RU" sz="900" b="1" dirty="0" smtClean="0"/>
              <a:t>3</a:t>
            </a:r>
            <a:endParaRPr lang="ru-RU" sz="9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 cstate="print">
            <a:lum bright="-10000" contrast="20000"/>
          </a:blip>
          <a:srcRect t="12641" r="44874"/>
          <a:stretch>
            <a:fillRect/>
          </a:stretch>
        </p:blipFill>
        <p:spPr bwMode="auto">
          <a:xfrm>
            <a:off x="1763688" y="0"/>
            <a:ext cx="5616247" cy="15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2084653"/>
              </p:ext>
            </p:extLst>
          </p:nvPr>
        </p:nvGraphicFramePr>
        <p:xfrm>
          <a:off x="467544" y="875281"/>
          <a:ext cx="7814102" cy="598816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1007"/>
                <a:gridCol w="1606748"/>
                <a:gridCol w="1377679"/>
                <a:gridCol w="1522699"/>
                <a:gridCol w="1450189"/>
                <a:gridCol w="1505780"/>
              </a:tblGrid>
              <a:tr h="63892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05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  <a:r>
                        <a:rPr lang="ru-RU" sz="105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</a:t>
                      </a:r>
                      <a:r>
                        <a:rPr lang="ru-RU" sz="105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ru-RU" sz="105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</a:t>
                      </a:r>
                      <a:endParaRPr lang="ru-RU" sz="105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05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Обоснование (проблема) </a:t>
                      </a:r>
                      <a:endParaRPr lang="ru-RU" sz="105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05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Причины </a:t>
                      </a:r>
                      <a:endParaRPr lang="ru-RU" sz="105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05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Планируемые мероприятия </a:t>
                      </a:r>
                      <a:endParaRPr lang="ru-RU" sz="105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05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Документ, подтверждающий выполнение работы </a:t>
                      </a:r>
                      <a:endParaRPr lang="ru-RU" sz="105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05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Ф.И.О., должность ответственного исполнителя </a:t>
                      </a:r>
                      <a:endParaRPr lang="ru-RU" sz="105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7131"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Временные потери при скачивании и отправлении файлов.</a:t>
                      </a:r>
                      <a:endParaRPr lang="ru-RU"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Низкая скорость Интернета.</a:t>
                      </a:r>
                      <a:endParaRPr lang="ru-RU"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Подключение оптоволоконного Интернета.</a:t>
                      </a:r>
                      <a:endParaRPr lang="ru-RU"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Договор о предоставлении услуг Интернета.</a:t>
                      </a:r>
                      <a:endParaRPr lang="ru-RU"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Борн</a:t>
                      </a:r>
                      <a:r>
                        <a:rPr lang="ru-RU" sz="105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Е.В.</a:t>
                      </a:r>
                      <a:r>
                        <a:rPr lang="ru-RU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                                                                                                                                   </a:t>
                      </a:r>
                      <a:r>
                        <a:rPr lang="ru-RU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заведующий</a:t>
                      </a:r>
                      <a:endParaRPr lang="ru-RU"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1928"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Временные потери при поиске адреса электронной почты каждого педагога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Отсутствие единой базы электронных адресов педагогов.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базы электронных адресов педагогов.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База электронных адресов педагогов.</a:t>
                      </a:r>
                      <a:endParaRPr lang="ru-RU"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05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Зубрилина</a:t>
                      </a:r>
                      <a:r>
                        <a:rPr lang="ru-RU" sz="105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Ю.А.</a:t>
                      </a:r>
                      <a:r>
                        <a:rPr lang="ru-RU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., </a:t>
                      </a:r>
                      <a:r>
                        <a:rPr lang="ru-RU" sz="105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спец.по</a:t>
                      </a:r>
                      <a:r>
                        <a:rPr lang="ru-RU" sz="105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кадрам</a:t>
                      </a:r>
                      <a:r>
                        <a:rPr lang="ru-RU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05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Рудякова</a:t>
                      </a:r>
                      <a:r>
                        <a:rPr lang="ru-RU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Е.В., старший воспитатель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41115"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Затрата лишнего времени педагогами на изучение не предназначенных для них документов.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Отсутствие алгоритма внесения и обработки данных в </a:t>
                      </a:r>
                      <a:r>
                        <a:rPr lang="ru-RU" sz="105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портфолио</a:t>
                      </a:r>
                      <a:r>
                        <a:rPr lang="ru-RU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педагогов.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Составление алгоритма внесения и обработки данных в </a:t>
                      </a:r>
                      <a:r>
                        <a:rPr lang="ru-RU" sz="105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портфолио</a:t>
                      </a:r>
                      <a:r>
                        <a:rPr lang="ru-RU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педагогов.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Алгоритм внесения и обработки данных в </a:t>
                      </a:r>
                      <a:r>
                        <a:rPr lang="ru-RU" sz="105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портфолио</a:t>
                      </a:r>
                      <a:r>
                        <a:rPr lang="ru-RU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педагогов.</a:t>
                      </a:r>
                      <a:endParaRPr lang="ru-RU"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Зубрилина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Ю.А.,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спец.по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кадрам,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Рудякова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Е.В., старший воспитатель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Сафронова Е.В., психолог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Филиппова Т.А., воспитатель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1928"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Несвоевременное распечатывание необходимых документов.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Отсутствие электронного варианта </a:t>
                      </a:r>
                      <a:r>
                        <a:rPr lang="ru-RU" sz="105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портфолио</a:t>
                      </a:r>
                      <a:r>
                        <a:rPr lang="ru-RU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педагога.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электронного </a:t>
                      </a:r>
                      <a:r>
                        <a:rPr lang="ru-RU" sz="105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портфолио</a:t>
                      </a:r>
                      <a:r>
                        <a:rPr lang="ru-RU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педагога.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ru-RU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Электронное </a:t>
                      </a:r>
                      <a:r>
                        <a:rPr lang="ru-RU" sz="105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портфолио</a:t>
                      </a:r>
                      <a:r>
                        <a:rPr lang="ru-RU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педагога.</a:t>
                      </a:r>
                      <a:endParaRPr lang="ru-RU"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Рудякова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Е.В., старший воспитатель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Сафронова Е.В., психолог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Филиппова Т.А., воспитатель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1928"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Затрата времени на приобретение и оформление папки </a:t>
                      </a:r>
                      <a:r>
                        <a:rPr lang="ru-RU" sz="1050" kern="12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портфолио</a:t>
                      </a:r>
                      <a:r>
                        <a:rPr lang="ru-RU" sz="105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endParaRPr lang="ru-RU" sz="105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96318"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Потеря времени при раскладывании документов в процессе внесения данных в </a:t>
                      </a:r>
                      <a:r>
                        <a:rPr lang="ru-RU" sz="105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портфолио</a:t>
                      </a:r>
                      <a:r>
                        <a:rPr lang="ru-RU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Отсутствие алгоритма внесения и обработки данных в </a:t>
                      </a:r>
                      <a:r>
                        <a:rPr lang="ru-RU" sz="105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портфолио</a:t>
                      </a:r>
                      <a:r>
                        <a:rPr lang="ru-RU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педагогов.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Составление алгоритма внесения и обработки данных в </a:t>
                      </a:r>
                      <a:r>
                        <a:rPr lang="ru-RU" sz="105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портфолио</a:t>
                      </a:r>
                      <a:r>
                        <a:rPr lang="ru-RU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педагогов.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Алгоритм внесения и обработки данных в </a:t>
                      </a:r>
                      <a:r>
                        <a:rPr lang="ru-RU" sz="105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портфолио</a:t>
                      </a:r>
                      <a:r>
                        <a:rPr lang="ru-RU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педагогов.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Рудякова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Е.В., старший воспитатель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Сафронова Е.В., психолог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Филиппова Т.А., воспитатель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105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236233-9A31-4054-9230-43F1F8FC95D5}" type="slidenum">
              <a:rPr lang="ru-RU" altLang="ru-RU" smtClean="0"/>
              <a:t>9</a:t>
            </a:fld>
            <a:endParaRPr lang="ru-RU" altLang="ru-RU"/>
          </a:p>
        </p:txBody>
      </p:sp>
      <p:sp>
        <p:nvSpPr>
          <p:cNvPr id="3" name="Заголовок 1"/>
          <p:cNvSpPr txBox="1"/>
          <p:nvPr/>
        </p:nvSpPr>
        <p:spPr>
          <a:xfrm>
            <a:off x="114300" y="-73025"/>
            <a:ext cx="9053513" cy="765175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anose="020B06030201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anose="020B06030201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anose="020B06030201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anose="020B06030201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anose="020B06030201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anose="020B06030201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anose="020B06030201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anose="020B0603020102020204" pitchFamily="34" charset="0"/>
              </a:defRPr>
            </a:lvl9pPr>
          </a:lstStyle>
          <a:p>
            <a:pPr algn="ctr">
              <a:defRPr/>
            </a:pPr>
            <a:r>
              <a:rPr lang="ru-RU" sz="2500" dirty="0">
                <a:solidFill>
                  <a:srgbClr val="464646"/>
                </a:solidFill>
              </a:rPr>
              <a:t>Достигнутые результаты </a:t>
            </a:r>
            <a:r>
              <a:rPr lang="ru-RU" sz="2500" dirty="0" smtClean="0">
                <a:solidFill>
                  <a:srgbClr val="464646"/>
                </a:solidFill>
              </a:rPr>
              <a:t>(стало</a:t>
            </a:r>
            <a:r>
              <a:rPr lang="ru-RU" sz="2500" dirty="0">
                <a:solidFill>
                  <a:srgbClr val="464646"/>
                </a:solidFill>
              </a:rPr>
              <a:t>) </a:t>
            </a:r>
            <a:endParaRPr lang="ru-RU" sz="3000" dirty="0">
              <a:solidFill>
                <a:srgbClr val="464646"/>
              </a:solidFill>
            </a:endParaRPr>
          </a:p>
        </p:txBody>
      </p:sp>
      <p:graphicFrame>
        <p:nvGraphicFramePr>
          <p:cNvPr id="4" name="Содержимое 4"/>
          <p:cNvGraphicFramePr/>
          <p:nvPr/>
        </p:nvGraphicFramePr>
        <p:xfrm>
          <a:off x="357158" y="571481"/>
          <a:ext cx="8494094" cy="61599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43404"/>
                <a:gridCol w="4350690"/>
              </a:tblGrid>
              <a:tr h="623799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dirty="0" smtClean="0"/>
                        <a:t>Стало /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Факторы успеха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800" b="1" dirty="0" smtClean="0">
                          <a:solidFill>
                            <a:srgbClr val="FFC0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(экономия  составила  31 мин. - 83 мин.)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497439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 b="1" dirty="0" smtClean="0">
                          <a:solidFill>
                            <a:srgbClr val="680000"/>
                          </a:solidFill>
                        </a:rPr>
                        <a:t>Подключен оптоволоконный Интернет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1200" b="1" dirty="0" smtClean="0">
                        <a:solidFill>
                          <a:srgbClr val="464646"/>
                        </a:solidFill>
                      </a:endParaRPr>
                    </a:p>
                    <a:p>
                      <a:endParaRPr lang="ru-RU" sz="1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 b="1" dirty="0" smtClean="0">
                          <a:solidFill>
                            <a:srgbClr val="680000"/>
                          </a:solidFill>
                        </a:rPr>
                        <a:t>Составлен алгоритм внесения и обработки данных 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 b="1" dirty="0" smtClean="0">
                          <a:solidFill>
                            <a:srgbClr val="680000"/>
                          </a:solidFill>
                        </a:rPr>
                        <a:t>в </a:t>
                      </a:r>
                      <a:r>
                        <a:rPr lang="ru-RU" sz="1200" b="1" dirty="0" err="1" smtClean="0">
                          <a:solidFill>
                            <a:srgbClr val="680000"/>
                          </a:solidFill>
                        </a:rPr>
                        <a:t>портфолио</a:t>
                      </a:r>
                      <a:r>
                        <a:rPr lang="ru-RU" sz="1200" b="1" dirty="0" smtClean="0">
                          <a:solidFill>
                            <a:srgbClr val="680000"/>
                          </a:solidFill>
                        </a:rPr>
                        <a:t> педагога</a:t>
                      </a:r>
                    </a:p>
                    <a:p>
                      <a:pPr algn="just">
                        <a:defRPr/>
                      </a:pPr>
                      <a:endParaRPr lang="ru-RU" sz="1200" b="1" dirty="0" smtClean="0">
                        <a:solidFill>
                          <a:srgbClr val="68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22429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 b="1" dirty="0" smtClean="0">
                          <a:solidFill>
                            <a:srgbClr val="680000"/>
                          </a:solidFill>
                        </a:rPr>
                        <a:t>       Создана база электронных адресов педагогов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1200" b="1" dirty="0" smtClean="0">
                        <a:solidFill>
                          <a:srgbClr val="464646"/>
                        </a:solidFill>
                      </a:endParaRPr>
                    </a:p>
                    <a:p>
                      <a:endParaRPr lang="ru-RU" sz="1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 b="1" dirty="0" smtClean="0">
                          <a:solidFill>
                            <a:srgbClr val="680000"/>
                          </a:solidFill>
                        </a:rPr>
                        <a:t>Создан электронный вариант </a:t>
                      </a:r>
                      <a:r>
                        <a:rPr lang="ru-RU" sz="1200" b="1" dirty="0" err="1" smtClean="0">
                          <a:solidFill>
                            <a:srgbClr val="680000"/>
                          </a:solidFill>
                        </a:rPr>
                        <a:t>портфолио</a:t>
                      </a:r>
                      <a:endParaRPr lang="ru-RU" sz="1200" b="1" dirty="0" smtClean="0">
                        <a:solidFill>
                          <a:srgbClr val="680000"/>
                        </a:solidFill>
                      </a:endParaRPr>
                    </a:p>
                    <a:p>
                      <a:pPr algn="r">
                        <a:defRPr/>
                      </a:pPr>
                      <a:endParaRPr lang="ru-RU" sz="1200" b="1" dirty="0" smtClean="0">
                        <a:solidFill>
                          <a:srgbClr val="464646"/>
                        </a:solidFill>
                      </a:endParaRPr>
                    </a:p>
                    <a:p>
                      <a:pPr algn="ctr">
                        <a:defRPr/>
                      </a:pPr>
                      <a:endParaRPr lang="ru-RU" sz="1200" b="1" dirty="0" smtClean="0">
                        <a:solidFill>
                          <a:srgbClr val="464646"/>
                        </a:solidFill>
                      </a:endParaRPr>
                    </a:p>
                    <a:p>
                      <a:pPr algn="ctr">
                        <a:defRPr/>
                      </a:pPr>
                      <a:endParaRPr lang="ru-RU" sz="1200" b="1" dirty="0">
                        <a:solidFill>
                          <a:srgbClr val="46464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pic>
        <p:nvPicPr>
          <p:cNvPr id="7" name="Рисунок 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6098" y="1928605"/>
            <a:ext cx="2120607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Блок-схема: узел 9"/>
          <p:cNvSpPr/>
          <p:nvPr/>
        </p:nvSpPr>
        <p:spPr>
          <a:xfrm>
            <a:off x="357158" y="1214422"/>
            <a:ext cx="746099" cy="736613"/>
          </a:xfrm>
          <a:prstGeom prst="flowChartConnector">
            <a:avLst/>
          </a:prstGeom>
          <a:solidFill>
            <a:schemeClr val="bg1"/>
          </a:solidFill>
          <a:ln w="127000" cmpd="tri">
            <a:solidFill>
              <a:srgbClr val="3D8E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b="1" dirty="0" smtClean="0">
                <a:solidFill>
                  <a:srgbClr val="FF0000"/>
                </a:solidFill>
              </a:rPr>
              <a:t>2-5 мин.</a:t>
            </a:r>
            <a:endParaRPr lang="ru-RU" sz="1400" b="1" dirty="0">
              <a:solidFill>
                <a:prstClr val="black"/>
              </a:solidFill>
            </a:endParaRPr>
          </a:p>
        </p:txBody>
      </p:sp>
      <p:sp>
        <p:nvSpPr>
          <p:cNvPr id="11" name="Блок-схема: узел 10"/>
          <p:cNvSpPr/>
          <p:nvPr/>
        </p:nvSpPr>
        <p:spPr>
          <a:xfrm>
            <a:off x="357158" y="3929066"/>
            <a:ext cx="746099" cy="736613"/>
          </a:xfrm>
          <a:prstGeom prst="flowChartConnector">
            <a:avLst/>
          </a:prstGeom>
          <a:solidFill>
            <a:schemeClr val="bg1"/>
          </a:solidFill>
          <a:ln w="127000" cmpd="tri">
            <a:solidFill>
              <a:srgbClr val="3D8E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b="1" dirty="0" smtClean="0">
                <a:solidFill>
                  <a:srgbClr val="FF0000"/>
                </a:solidFill>
              </a:rPr>
              <a:t>2-5 мин.</a:t>
            </a:r>
            <a:endParaRPr lang="ru-RU" sz="1400" b="1" dirty="0">
              <a:solidFill>
                <a:prstClr val="black"/>
              </a:solidFill>
            </a:endParaRPr>
          </a:p>
        </p:txBody>
      </p:sp>
      <p:pic>
        <p:nvPicPr>
          <p:cNvPr id="13" name="Picture 5" descr="C:\Users\Пользователь\Desktop\media\image1.jpeg"/>
          <p:cNvPicPr>
            <a:picLocks noChangeAspect="1" noChangeArrowheads="1"/>
          </p:cNvPicPr>
          <p:nvPr/>
        </p:nvPicPr>
        <p:blipFill>
          <a:blip r:embed="rId3" r:link="rId4" cstate="print"/>
          <a:srcRect b="5383"/>
          <a:stretch>
            <a:fillRect/>
          </a:stretch>
        </p:blipFill>
        <p:spPr bwMode="auto">
          <a:xfrm>
            <a:off x="5643570" y="1500174"/>
            <a:ext cx="1561696" cy="2135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Блок-схема: узел 13"/>
          <p:cNvSpPr/>
          <p:nvPr/>
        </p:nvSpPr>
        <p:spPr>
          <a:xfrm>
            <a:off x="4643438" y="3929066"/>
            <a:ext cx="746099" cy="736613"/>
          </a:xfrm>
          <a:prstGeom prst="flowChartConnector">
            <a:avLst/>
          </a:prstGeom>
          <a:solidFill>
            <a:schemeClr val="bg1"/>
          </a:solidFill>
          <a:ln w="127000" cmpd="tri">
            <a:solidFill>
              <a:srgbClr val="3D8E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b="1" dirty="0" smtClean="0">
                <a:solidFill>
                  <a:srgbClr val="FF0000"/>
                </a:solidFill>
              </a:rPr>
              <a:t>15-50 мин.</a:t>
            </a:r>
            <a:endParaRPr lang="ru-RU" sz="1400" b="1" dirty="0">
              <a:solidFill>
                <a:prstClr val="black"/>
              </a:solidFill>
            </a:endParaRPr>
          </a:p>
        </p:txBody>
      </p:sp>
      <p:sp>
        <p:nvSpPr>
          <p:cNvPr id="17" name="Блок-схема: узел 16"/>
          <p:cNvSpPr/>
          <p:nvPr/>
        </p:nvSpPr>
        <p:spPr>
          <a:xfrm>
            <a:off x="4572000" y="1214422"/>
            <a:ext cx="746099" cy="736613"/>
          </a:xfrm>
          <a:prstGeom prst="flowChartConnector">
            <a:avLst/>
          </a:prstGeom>
          <a:solidFill>
            <a:schemeClr val="bg1"/>
          </a:solidFill>
          <a:ln w="127000" cmpd="tri">
            <a:solidFill>
              <a:srgbClr val="3D8E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b="1" dirty="0" smtClean="0">
                <a:solidFill>
                  <a:srgbClr val="FF0000"/>
                </a:solidFill>
              </a:rPr>
              <a:t>12-23 мин.</a:t>
            </a:r>
            <a:endParaRPr lang="ru-RU" sz="1400" b="1" dirty="0">
              <a:solidFill>
                <a:prstClr val="black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714744" y="4857760"/>
            <a:ext cx="1584325" cy="71437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altLang="ru-RU" b="1" smtClean="0">
                <a:latin typeface="Arial Narrow" panose="020B0606020202030204" pitchFamily="34" charset="0"/>
              </a:rPr>
              <a:t>62% </a:t>
            </a:r>
            <a:r>
              <a:rPr lang="ru-RU" altLang="ru-RU" b="1" dirty="0" smtClean="0">
                <a:latin typeface="Arial Narrow" panose="020B0606020202030204" pitchFamily="34" charset="0"/>
              </a:rPr>
              <a:t>– 72%</a:t>
            </a:r>
            <a:endParaRPr lang="ru-RU" altLang="ru-RU" b="1" dirty="0">
              <a:latin typeface="Arial Narrow" panose="020B060602020203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714744" y="5500703"/>
            <a:ext cx="1598600" cy="8572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altLang="ru-RU" sz="1600" b="1" dirty="0" smtClean="0">
                <a:latin typeface="Arial Narrow" panose="020B0606020202030204" pitchFamily="34" charset="0"/>
              </a:rPr>
              <a:t>19 мин. – 32 мин.</a:t>
            </a:r>
            <a:endParaRPr lang="ru-RU" altLang="ru-RU" sz="1600" b="1" dirty="0"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878</Words>
  <Application>Microsoft Office PowerPoint</Application>
  <PresentationFormat>Экран (4:3)</PresentationFormat>
  <Paragraphs>253</Paragraphs>
  <Slides>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9</vt:i4>
      </vt:variant>
    </vt:vector>
  </HeadingPairs>
  <TitlesOfParts>
    <vt:vector size="18" baseType="lpstr">
      <vt:lpstr>Arial</vt:lpstr>
      <vt:lpstr>Arial Narrow</vt:lpstr>
      <vt:lpstr>Calibri</vt:lpstr>
      <vt:lpstr>Franklin Gothic Medium</vt:lpstr>
      <vt:lpstr>Futura PT Book</vt:lpstr>
      <vt:lpstr>Futura PT Medium</vt:lpstr>
      <vt:lpstr>Times New Roman</vt:lpstr>
      <vt:lpstr>Тема Office</vt:lpstr>
      <vt:lpstr>Оформление по умолчанию</vt:lpstr>
      <vt:lpstr>Презентация PowerPoint</vt:lpstr>
      <vt:lpstr>Презентация PowerPoint</vt:lpstr>
      <vt:lpstr>Команда проекта</vt:lpstr>
      <vt:lpstr>Презентация PowerPoint</vt:lpstr>
      <vt:lpstr>Пирамида проблем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MultiDVD Team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Формирование здорового образа жизни детей посредством организации проведения прогулок в осенний период времени.</dc:title>
  <dc:creator>оксана</dc:creator>
  <cp:lastModifiedBy>Пользователь Windows</cp:lastModifiedBy>
  <cp:revision>563</cp:revision>
  <dcterms:created xsi:type="dcterms:W3CDTF">2015-09-22T12:03:00Z</dcterms:created>
  <dcterms:modified xsi:type="dcterms:W3CDTF">2023-12-27T03:45:00Z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E98BDEA391B049DD9BCE612B18BB16B3</vt:lpwstr>
  </property>
  <property fmtid="{D5CDD505-2E9C-101B-9397-08002B2CF9AE}" pid="3" name="KSOProductBuildVer">
    <vt:lpwstr>1049-12.2.0.13359</vt:lpwstr>
  </property>
</Properties>
</file>