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A4554"/>
                </a:solidFill>
                <a:latin typeface="Segoe UI Black" panose="020B0A02040204020203"/>
                <a:cs typeface="Segoe UI Black" panose="020B0A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A4554"/>
                </a:solidFill>
                <a:latin typeface="Segoe UI Black" panose="020B0A02040204020203"/>
                <a:cs typeface="Segoe UI Black" panose="020B0A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A4554"/>
                </a:solidFill>
                <a:latin typeface="Segoe UI Black" panose="020B0A02040204020203"/>
                <a:cs typeface="Segoe UI Black" panose="020B0A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3122" y="1378381"/>
            <a:ext cx="7298877" cy="54796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97408" cy="11582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8594" y="321640"/>
            <a:ext cx="927481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A4554"/>
                </a:solidFill>
                <a:latin typeface="Segoe UI Black" panose="020B0A02040204020203"/>
                <a:cs typeface="Segoe UI Black" panose="020B0A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0092" y="1090675"/>
            <a:ext cx="6301105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8541" y="1996897"/>
            <a:ext cx="7237730" cy="2713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10"/>
              </a:spcBef>
            </a:pPr>
            <a:r>
              <a:rPr sz="4000" b="1" spc="5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Лин-проект</a:t>
            </a:r>
            <a:endParaRPr sz="4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42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«Оптимизация</a:t>
            </a:r>
            <a:r>
              <a:rPr sz="3200" b="1" spc="25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25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документооборота</a:t>
            </a:r>
            <a:r>
              <a:rPr sz="3200" b="1" spc="90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5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3200" b="1" spc="-875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20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деятельности</a:t>
            </a:r>
            <a:r>
              <a:rPr sz="3200" b="1" spc="95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20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педагогических</a:t>
            </a:r>
            <a:endParaRPr sz="3200" dirty="0">
              <a:latin typeface="Arial" panose="020B0604020202020204"/>
              <a:cs typeface="Arial" panose="020B0604020202020204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200" b="1" spc="-25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работников</a:t>
            </a:r>
            <a:r>
              <a:rPr sz="3200" b="1" spc="20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60" dirty="0">
                <a:solidFill>
                  <a:srgbClr val="3A4554"/>
                </a:solidFill>
                <a:latin typeface="Arial" panose="020B0604020202020204"/>
                <a:cs typeface="Arial" panose="020B0604020202020204"/>
              </a:rPr>
              <a:t>ДОУ»</a:t>
            </a:r>
            <a:endParaRPr sz="32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4359" y="259079"/>
            <a:ext cx="1139952" cy="1382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50520"/>
            <a:ext cx="7148264" cy="146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№ 105«Антошка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» </a:t>
            </a:r>
            <a:endParaRPr lang="ru-RU" sz="1200" dirty="0">
              <a:solidFill>
                <a:srgbClr val="003366"/>
              </a:solidFill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            </a:t>
            </a:r>
            <a:r>
              <a:rPr lang="ru-RU" sz="1200" b="1" u="sng" dirty="0" smtClean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             </a:t>
            </a:r>
            <a:r>
              <a:rPr lang="ru-RU" sz="1200" b="1" u="sng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(</a:t>
            </a:r>
            <a:r>
              <a:rPr lang="ru-RU" sz="1200" b="1" u="sng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МБДОУ «Детский сад </a:t>
            </a:r>
            <a:r>
              <a:rPr lang="ru-RU" sz="1200" b="1" u="sng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№ 105»)	</a:t>
            </a:r>
            <a:endParaRPr lang="ru-RU" sz="1200" dirty="0">
              <a:solidFill>
                <a:srgbClr val="003366"/>
              </a:solidFill>
              <a:ea typeface="Calibri" panose="020F050202020403020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       653052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, Кемеровская область – Кузбасс, 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          8(3846)691913</a:t>
            </a:r>
            <a:endParaRPr lang="ru-RU" sz="1200" b="1" dirty="0">
              <a:solidFill>
                <a:srgbClr val="003366"/>
              </a:solidFill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200" b="1" dirty="0" err="1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г.Прокопьевск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ул.Есенина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, 64   	</a:t>
            </a:r>
            <a:r>
              <a:rPr lang="ru-RU" sz="1200" b="1" dirty="0" smtClean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        </a:t>
            </a:r>
            <a:r>
              <a:rPr lang="en-US" sz="1200" b="1" dirty="0" smtClean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e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mail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detsad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_105@</a:t>
            </a:r>
            <a:r>
              <a:rPr lang="en-US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mail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r>
              <a:rPr lang="en-US" sz="1200" b="1" dirty="0" err="1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ru</a:t>
            </a: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			                            </a:t>
            </a:r>
            <a:endParaRPr lang="ru-RU" sz="1200" dirty="0">
              <a:solidFill>
                <a:srgbClr val="003366"/>
              </a:solidFill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200" b="1" dirty="0">
                <a:solidFill>
                  <a:srgbClr val="003366"/>
                </a:solidFill>
                <a:ea typeface="Calibri" panose="020F0502020204030204" charset="0"/>
                <a:cs typeface="Times New Roman" panose="02020603050405020304" pitchFamily="18" charset="0"/>
              </a:rPr>
              <a:t>									           </a:t>
            </a:r>
            <a:endParaRPr lang="ru-RU" sz="1200" dirty="0">
              <a:solidFill>
                <a:srgbClr val="003366"/>
              </a:solidFill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834" y="5257800"/>
            <a:ext cx="4148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66"/>
                </a:solidFill>
              </a:rPr>
              <a:t>Автор: Макарова Светлана Николаевна, </a:t>
            </a:r>
            <a:endParaRPr lang="ru-RU" dirty="0">
              <a:solidFill>
                <a:srgbClr val="003366"/>
              </a:solidFill>
            </a:endParaRPr>
          </a:p>
          <a:p>
            <a:pPr algn="l"/>
            <a:r>
              <a:rPr lang="ru-RU" dirty="0">
                <a:solidFill>
                  <a:srgbClr val="003366"/>
                </a:solidFill>
              </a:rPr>
              <a:t>заведующий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8" name="Рисунок 7" descr="C:\Users\Admin\Downloads\ДС 105 Антошка значки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10" y="432048"/>
            <a:ext cx="1152128" cy="110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4273" y="24130"/>
            <a:ext cx="30086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Визуализация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407920" y="655319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>
                <a:moveTo>
                  <a:pt x="0" y="0"/>
                </a:moveTo>
                <a:lnTo>
                  <a:pt x="6034278" y="0"/>
                </a:lnTo>
              </a:path>
            </a:pathLst>
          </a:custGeom>
          <a:ln w="12192">
            <a:solidFill>
              <a:srgbClr val="3A45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75816" y="780287"/>
            <a:ext cx="2255520" cy="37846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360"/>
              </a:spcBef>
            </a:pPr>
            <a:r>
              <a:rPr sz="1800" spc="5" dirty="0">
                <a:latin typeface="Microsoft Sans Serif" panose="020B0604020202020204"/>
                <a:cs typeface="Microsoft Sans Serif" panose="020B0604020202020204"/>
              </a:rPr>
              <a:t>«Было»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0568" y="780287"/>
            <a:ext cx="2371725" cy="39370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730885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«Стало»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47672" y="1362455"/>
            <a:ext cx="1655445" cy="2539365"/>
            <a:chOff x="1947672" y="1362455"/>
            <a:chExt cx="1655445" cy="253936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87296" y="1402079"/>
              <a:ext cx="1575816" cy="24597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67484" y="1382267"/>
              <a:ext cx="1616075" cy="2499995"/>
            </a:xfrm>
            <a:custGeom>
              <a:avLst/>
              <a:gdLst/>
              <a:ahLst/>
              <a:cxnLst/>
              <a:rect l="l" t="t" r="r" b="b"/>
              <a:pathLst>
                <a:path w="1616075" h="2499995">
                  <a:moveTo>
                    <a:pt x="282067" y="0"/>
                  </a:moveTo>
                  <a:lnTo>
                    <a:pt x="1615567" y="0"/>
                  </a:lnTo>
                  <a:lnTo>
                    <a:pt x="1615567" y="2217293"/>
                  </a:lnTo>
                  <a:lnTo>
                    <a:pt x="1610106" y="2274189"/>
                  </a:lnTo>
                  <a:lnTo>
                    <a:pt x="1593342" y="2327402"/>
                  </a:lnTo>
                  <a:lnTo>
                    <a:pt x="1567433" y="2374900"/>
                  </a:lnTo>
                  <a:lnTo>
                    <a:pt x="1532890" y="2416683"/>
                  </a:lnTo>
                  <a:lnTo>
                    <a:pt x="1491107" y="2451227"/>
                  </a:lnTo>
                  <a:lnTo>
                    <a:pt x="1443608" y="2477135"/>
                  </a:lnTo>
                  <a:lnTo>
                    <a:pt x="1390269" y="2493899"/>
                  </a:lnTo>
                  <a:lnTo>
                    <a:pt x="1333500" y="2499487"/>
                  </a:lnTo>
                  <a:lnTo>
                    <a:pt x="0" y="2499487"/>
                  </a:lnTo>
                  <a:lnTo>
                    <a:pt x="0" y="282067"/>
                  </a:lnTo>
                  <a:lnTo>
                    <a:pt x="1270" y="253619"/>
                  </a:lnTo>
                  <a:lnTo>
                    <a:pt x="12827" y="198374"/>
                  </a:lnTo>
                  <a:lnTo>
                    <a:pt x="48133" y="124587"/>
                  </a:lnTo>
                  <a:lnTo>
                    <a:pt x="82677" y="82677"/>
                  </a:lnTo>
                  <a:lnTo>
                    <a:pt x="124587" y="48133"/>
                  </a:lnTo>
                  <a:lnTo>
                    <a:pt x="172339" y="22352"/>
                  </a:lnTo>
                  <a:lnTo>
                    <a:pt x="225679" y="5587"/>
                  </a:lnTo>
                  <a:lnTo>
                    <a:pt x="282067" y="0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7168768" y="1362455"/>
            <a:ext cx="2073275" cy="2539365"/>
            <a:chOff x="7168768" y="1362455"/>
            <a:chExt cx="2073275" cy="253936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8519" y="1402079"/>
              <a:ext cx="1993391" cy="24597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88580" y="1382267"/>
              <a:ext cx="2033270" cy="2499995"/>
            </a:xfrm>
            <a:custGeom>
              <a:avLst/>
              <a:gdLst/>
              <a:ahLst/>
              <a:cxnLst/>
              <a:rect l="l" t="t" r="r" b="b"/>
              <a:pathLst>
                <a:path w="2033270" h="2499995">
                  <a:moveTo>
                    <a:pt x="2033143" y="351917"/>
                  </a:moveTo>
                  <a:lnTo>
                    <a:pt x="2033143" y="2499487"/>
                  </a:lnTo>
                  <a:lnTo>
                    <a:pt x="351536" y="2499487"/>
                  </a:lnTo>
                  <a:lnTo>
                    <a:pt x="280924" y="2492375"/>
                  </a:lnTo>
                  <a:lnTo>
                    <a:pt x="214884" y="2471674"/>
                  </a:lnTo>
                  <a:lnTo>
                    <a:pt x="155194" y="2439289"/>
                  </a:lnTo>
                  <a:lnTo>
                    <a:pt x="102997" y="2396490"/>
                  </a:lnTo>
                  <a:lnTo>
                    <a:pt x="60198" y="2344293"/>
                  </a:lnTo>
                  <a:lnTo>
                    <a:pt x="27686" y="2284476"/>
                  </a:lnTo>
                  <a:lnTo>
                    <a:pt x="7112" y="2218563"/>
                  </a:lnTo>
                  <a:lnTo>
                    <a:pt x="0" y="2147951"/>
                  </a:lnTo>
                  <a:lnTo>
                    <a:pt x="0" y="0"/>
                  </a:lnTo>
                  <a:lnTo>
                    <a:pt x="1681226" y="0"/>
                  </a:lnTo>
                  <a:lnTo>
                    <a:pt x="1716913" y="1651"/>
                  </a:lnTo>
                  <a:lnTo>
                    <a:pt x="1785493" y="16002"/>
                  </a:lnTo>
                  <a:lnTo>
                    <a:pt x="1848866" y="42418"/>
                  </a:lnTo>
                  <a:lnTo>
                    <a:pt x="1904873" y="80264"/>
                  </a:lnTo>
                  <a:lnTo>
                    <a:pt x="1952878" y="128270"/>
                  </a:lnTo>
                  <a:lnTo>
                    <a:pt x="1990725" y="184277"/>
                  </a:lnTo>
                  <a:lnTo>
                    <a:pt x="2017141" y="247650"/>
                  </a:lnTo>
                  <a:lnTo>
                    <a:pt x="2031492" y="316230"/>
                  </a:lnTo>
                  <a:lnTo>
                    <a:pt x="2033143" y="351917"/>
                  </a:lnTo>
                  <a:close/>
                </a:path>
              </a:pathLst>
            </a:custGeom>
            <a:ln w="3962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914144" y="4166615"/>
            <a:ext cx="1755775" cy="2195195"/>
            <a:chOff x="1914144" y="4166615"/>
            <a:chExt cx="1755775" cy="219519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768" y="4206239"/>
              <a:ext cx="1676399" cy="21153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33956" y="4186427"/>
              <a:ext cx="1716405" cy="2155190"/>
            </a:xfrm>
            <a:custGeom>
              <a:avLst/>
              <a:gdLst/>
              <a:ahLst/>
              <a:cxnLst/>
              <a:rect l="l" t="t" r="r" b="b"/>
              <a:pathLst>
                <a:path w="1716404" h="2155190">
                  <a:moveTo>
                    <a:pt x="298704" y="0"/>
                  </a:moveTo>
                  <a:lnTo>
                    <a:pt x="1716023" y="0"/>
                  </a:lnTo>
                  <a:lnTo>
                    <a:pt x="1716023" y="1856308"/>
                  </a:lnTo>
                  <a:lnTo>
                    <a:pt x="1710055" y="1916099"/>
                  </a:lnTo>
                  <a:lnTo>
                    <a:pt x="1692529" y="1972576"/>
                  </a:lnTo>
                  <a:lnTo>
                    <a:pt x="1665096" y="2023262"/>
                  </a:lnTo>
                  <a:lnTo>
                    <a:pt x="1628520" y="2067471"/>
                  </a:lnTo>
                  <a:lnTo>
                    <a:pt x="1584324" y="2104034"/>
                  </a:lnTo>
                  <a:lnTo>
                    <a:pt x="1533652" y="2131491"/>
                  </a:lnTo>
                  <a:lnTo>
                    <a:pt x="1477136" y="2149043"/>
                  </a:lnTo>
                  <a:lnTo>
                    <a:pt x="1417320" y="2154961"/>
                  </a:lnTo>
                  <a:lnTo>
                    <a:pt x="0" y="2154961"/>
                  </a:lnTo>
                  <a:lnTo>
                    <a:pt x="0" y="298704"/>
                  </a:lnTo>
                  <a:lnTo>
                    <a:pt x="1650" y="268732"/>
                  </a:lnTo>
                  <a:lnTo>
                    <a:pt x="13588" y="210439"/>
                  </a:lnTo>
                  <a:lnTo>
                    <a:pt x="50926" y="132080"/>
                  </a:lnTo>
                  <a:lnTo>
                    <a:pt x="87883" y="87884"/>
                  </a:lnTo>
                  <a:lnTo>
                    <a:pt x="132080" y="50927"/>
                  </a:lnTo>
                  <a:lnTo>
                    <a:pt x="182371" y="23495"/>
                  </a:lnTo>
                  <a:lnTo>
                    <a:pt x="238887" y="5969"/>
                  </a:lnTo>
                  <a:lnTo>
                    <a:pt x="298704" y="0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7168768" y="4166615"/>
            <a:ext cx="2073275" cy="2195195"/>
            <a:chOff x="7168768" y="4166615"/>
            <a:chExt cx="2073275" cy="219519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8519" y="4206239"/>
              <a:ext cx="1993391" cy="21153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88580" y="4186427"/>
              <a:ext cx="2033270" cy="2155190"/>
            </a:xfrm>
            <a:custGeom>
              <a:avLst/>
              <a:gdLst/>
              <a:ahLst/>
              <a:cxnLst/>
              <a:rect l="l" t="t" r="r" b="b"/>
              <a:pathLst>
                <a:path w="2033270" h="2155190">
                  <a:moveTo>
                    <a:pt x="2033143" y="351917"/>
                  </a:moveTo>
                  <a:lnTo>
                    <a:pt x="2033143" y="2154961"/>
                  </a:lnTo>
                  <a:lnTo>
                    <a:pt x="351536" y="2154961"/>
                  </a:lnTo>
                  <a:lnTo>
                    <a:pt x="280924" y="2147824"/>
                  </a:lnTo>
                  <a:lnTo>
                    <a:pt x="214884" y="2127250"/>
                  </a:lnTo>
                  <a:lnTo>
                    <a:pt x="155194" y="2094826"/>
                  </a:lnTo>
                  <a:lnTo>
                    <a:pt x="103124" y="2052002"/>
                  </a:lnTo>
                  <a:lnTo>
                    <a:pt x="60071" y="1999767"/>
                  </a:lnTo>
                  <a:lnTo>
                    <a:pt x="27686" y="1940039"/>
                  </a:lnTo>
                  <a:lnTo>
                    <a:pt x="7112" y="1874100"/>
                  </a:lnTo>
                  <a:lnTo>
                    <a:pt x="0" y="1803425"/>
                  </a:lnTo>
                  <a:lnTo>
                    <a:pt x="0" y="0"/>
                  </a:lnTo>
                  <a:lnTo>
                    <a:pt x="1681226" y="0"/>
                  </a:lnTo>
                  <a:lnTo>
                    <a:pt x="1716913" y="1651"/>
                  </a:lnTo>
                  <a:lnTo>
                    <a:pt x="1785493" y="16002"/>
                  </a:lnTo>
                  <a:lnTo>
                    <a:pt x="1848866" y="42418"/>
                  </a:lnTo>
                  <a:lnTo>
                    <a:pt x="1904873" y="80264"/>
                  </a:lnTo>
                  <a:lnTo>
                    <a:pt x="1952878" y="128270"/>
                  </a:lnTo>
                  <a:lnTo>
                    <a:pt x="1990725" y="184277"/>
                  </a:lnTo>
                  <a:lnTo>
                    <a:pt x="2017141" y="247650"/>
                  </a:lnTo>
                  <a:lnTo>
                    <a:pt x="2031492" y="316230"/>
                  </a:lnTo>
                  <a:lnTo>
                    <a:pt x="2033143" y="351917"/>
                  </a:lnTo>
                  <a:close/>
                </a:path>
              </a:pathLst>
            </a:custGeom>
            <a:ln w="3962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4651247" y="2279904"/>
            <a:ext cx="1511935" cy="783590"/>
            <a:chOff x="4651247" y="2279904"/>
            <a:chExt cx="1511935" cy="783590"/>
          </a:xfrm>
        </p:grpSpPr>
        <p:sp>
          <p:nvSpPr>
            <p:cNvPr id="19" name="object 19"/>
            <p:cNvSpPr/>
            <p:nvPr/>
          </p:nvSpPr>
          <p:spPr>
            <a:xfrm>
              <a:off x="4657343" y="2286000"/>
              <a:ext cx="1499870" cy="771525"/>
            </a:xfrm>
            <a:custGeom>
              <a:avLst/>
              <a:gdLst/>
              <a:ahLst/>
              <a:cxnLst/>
              <a:rect l="l" t="t" r="r" b="b"/>
              <a:pathLst>
                <a:path w="1499870" h="771525">
                  <a:moveTo>
                    <a:pt x="1114043" y="0"/>
                  </a:moveTo>
                  <a:lnTo>
                    <a:pt x="1114043" y="192786"/>
                  </a:lnTo>
                  <a:lnTo>
                    <a:pt x="0" y="192786"/>
                  </a:lnTo>
                  <a:lnTo>
                    <a:pt x="0" y="578358"/>
                  </a:lnTo>
                  <a:lnTo>
                    <a:pt x="1114043" y="578358"/>
                  </a:lnTo>
                  <a:lnTo>
                    <a:pt x="1114043" y="771144"/>
                  </a:lnTo>
                  <a:lnTo>
                    <a:pt x="1499615" y="385572"/>
                  </a:lnTo>
                  <a:lnTo>
                    <a:pt x="11140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57343" y="2286000"/>
              <a:ext cx="1499870" cy="771525"/>
            </a:xfrm>
            <a:custGeom>
              <a:avLst/>
              <a:gdLst/>
              <a:ahLst/>
              <a:cxnLst/>
              <a:rect l="l" t="t" r="r" b="b"/>
              <a:pathLst>
                <a:path w="1499870" h="771525">
                  <a:moveTo>
                    <a:pt x="0" y="192786"/>
                  </a:moveTo>
                  <a:lnTo>
                    <a:pt x="1114043" y="192786"/>
                  </a:lnTo>
                  <a:lnTo>
                    <a:pt x="1114043" y="0"/>
                  </a:lnTo>
                  <a:lnTo>
                    <a:pt x="1499615" y="385572"/>
                  </a:lnTo>
                  <a:lnTo>
                    <a:pt x="1114043" y="771144"/>
                  </a:lnTo>
                  <a:lnTo>
                    <a:pt x="1114043" y="578358"/>
                  </a:lnTo>
                  <a:lnTo>
                    <a:pt x="0" y="578358"/>
                  </a:lnTo>
                  <a:lnTo>
                    <a:pt x="0" y="19278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4651247" y="4834128"/>
            <a:ext cx="1511935" cy="783590"/>
            <a:chOff x="4651247" y="4834128"/>
            <a:chExt cx="1511935" cy="783590"/>
          </a:xfrm>
        </p:grpSpPr>
        <p:sp>
          <p:nvSpPr>
            <p:cNvPr id="22" name="object 22"/>
            <p:cNvSpPr/>
            <p:nvPr/>
          </p:nvSpPr>
          <p:spPr>
            <a:xfrm>
              <a:off x="4657343" y="4840224"/>
              <a:ext cx="1499870" cy="771525"/>
            </a:xfrm>
            <a:custGeom>
              <a:avLst/>
              <a:gdLst/>
              <a:ahLst/>
              <a:cxnLst/>
              <a:rect l="l" t="t" r="r" b="b"/>
              <a:pathLst>
                <a:path w="1499870" h="771525">
                  <a:moveTo>
                    <a:pt x="1114043" y="0"/>
                  </a:moveTo>
                  <a:lnTo>
                    <a:pt x="1114043" y="192786"/>
                  </a:lnTo>
                  <a:lnTo>
                    <a:pt x="0" y="192786"/>
                  </a:lnTo>
                  <a:lnTo>
                    <a:pt x="0" y="578357"/>
                  </a:lnTo>
                  <a:lnTo>
                    <a:pt x="1114043" y="578357"/>
                  </a:lnTo>
                  <a:lnTo>
                    <a:pt x="1114043" y="771144"/>
                  </a:lnTo>
                  <a:lnTo>
                    <a:pt x="1499615" y="385571"/>
                  </a:lnTo>
                  <a:lnTo>
                    <a:pt x="11140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657343" y="4840224"/>
              <a:ext cx="1499870" cy="771525"/>
            </a:xfrm>
            <a:custGeom>
              <a:avLst/>
              <a:gdLst/>
              <a:ahLst/>
              <a:cxnLst/>
              <a:rect l="l" t="t" r="r" b="b"/>
              <a:pathLst>
                <a:path w="1499870" h="771525">
                  <a:moveTo>
                    <a:pt x="0" y="192786"/>
                  </a:moveTo>
                  <a:lnTo>
                    <a:pt x="1114043" y="192786"/>
                  </a:lnTo>
                  <a:lnTo>
                    <a:pt x="1114043" y="0"/>
                  </a:lnTo>
                  <a:lnTo>
                    <a:pt x="1499615" y="385571"/>
                  </a:lnTo>
                  <a:lnTo>
                    <a:pt x="1114043" y="771144"/>
                  </a:lnTo>
                  <a:lnTo>
                    <a:pt x="1114043" y="578357"/>
                  </a:lnTo>
                  <a:lnTo>
                    <a:pt x="0" y="578357"/>
                  </a:lnTo>
                  <a:lnTo>
                    <a:pt x="0" y="19278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626" y="118760"/>
            <a:ext cx="6246495" cy="1016000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2035175">
              <a:lnSpc>
                <a:spcPct val="100000"/>
              </a:lnSpc>
              <a:spcBef>
                <a:spcPts val="1690"/>
              </a:spcBef>
            </a:pPr>
            <a:r>
              <a:rPr spc="-10" dirty="0"/>
              <a:t>Результаты</a:t>
            </a:r>
            <a:r>
              <a:rPr spc="-20" dirty="0"/>
              <a:t> </a:t>
            </a:r>
            <a:r>
              <a:rPr spc="-10" dirty="0"/>
              <a:t>проекта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400" b="1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Номенклатура</a:t>
            </a:r>
            <a:r>
              <a:rPr sz="1400" b="1" spc="8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дел</a:t>
            </a:r>
            <a:r>
              <a:rPr sz="14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воспитателя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7255" y="1245616"/>
          <a:ext cx="4444365" cy="5396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045"/>
                <a:gridCol w="3683635"/>
              </a:tblGrid>
              <a:tr h="28041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Индекс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60"/>
                        </a:lnSpc>
                        <a:spcBef>
                          <a:spcPts val="150"/>
                        </a:spcBef>
                      </a:pP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дела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Заголовок</a:t>
                      </a:r>
                      <a:r>
                        <a:rPr sz="8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дела</a:t>
                      </a:r>
                      <a:r>
                        <a:rPr sz="800" spc="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(тома,</a:t>
                      </a:r>
                      <a:r>
                        <a:rPr sz="800" spc="2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части)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 grid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Bef>
                          <a:spcPts val="45"/>
                        </a:spcBef>
                      </a:pPr>
                      <a:r>
                        <a:rPr sz="800" b="1" dirty="0">
                          <a:latin typeface="Times New Roman" panose="02020603050405020304"/>
                          <a:cs typeface="Times New Roman" panose="02020603050405020304"/>
                        </a:rPr>
                        <a:t>01</a:t>
                      </a:r>
                      <a:r>
                        <a:rPr sz="800" b="1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10" dirty="0">
                          <a:latin typeface="Times New Roman" panose="02020603050405020304"/>
                          <a:cs typeface="Times New Roman" panose="02020603050405020304"/>
                        </a:rPr>
                        <a:t>Нормативные</a:t>
                      </a:r>
                      <a:r>
                        <a:rPr sz="800" b="1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/>
                          <a:cs typeface="Times New Roman" panose="02020603050405020304"/>
                        </a:rPr>
                        <a:t>документы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Bef>
                          <a:spcPts val="4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01-01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60"/>
                        </a:lnSpc>
                        <a:spcBef>
                          <a:spcPts val="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Нормативно-правовая</a:t>
                      </a:r>
                      <a:r>
                        <a:rPr sz="8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база</a:t>
                      </a: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(ФГОС</a:t>
                      </a:r>
                      <a:r>
                        <a:rPr sz="8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ДО,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СанПиН)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Bef>
                          <a:spcPts val="4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01-02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60"/>
                        </a:lnSpc>
                        <a:spcBef>
                          <a:spcPts val="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Инструкции</a:t>
                      </a:r>
                      <a:r>
                        <a:rPr sz="800" spc="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sz="8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охране</a:t>
                      </a:r>
                      <a:r>
                        <a:rPr sz="800" spc="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труда,</a:t>
                      </a:r>
                      <a:r>
                        <a:rPr sz="8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пожарной</a:t>
                      </a:r>
                      <a:r>
                        <a:rPr sz="800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безопасности,</a:t>
                      </a:r>
                      <a:r>
                        <a:rPr sz="8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ГО</a:t>
                      </a:r>
                      <a:r>
                        <a:rPr sz="800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ЧС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01-03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60"/>
                        </a:lnSpc>
                        <a:spcBef>
                          <a:spcPts val="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Должностная</a:t>
                      </a:r>
                      <a:r>
                        <a:rPr sz="8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инструкция</a:t>
                      </a:r>
                      <a:r>
                        <a:rPr sz="8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воспитателя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 gridSpan="2"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45"/>
                        </a:spcBef>
                      </a:pPr>
                      <a:r>
                        <a:rPr sz="800" b="1" dirty="0">
                          <a:latin typeface="Times New Roman" panose="02020603050405020304"/>
                          <a:cs typeface="Times New Roman" panose="02020603050405020304"/>
                        </a:rPr>
                        <a:t>02</a:t>
                      </a:r>
                      <a:r>
                        <a:rPr sz="8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10" dirty="0">
                          <a:latin typeface="Times New Roman" panose="02020603050405020304"/>
                          <a:cs typeface="Times New Roman" panose="02020603050405020304"/>
                        </a:rPr>
                        <a:t>Документация</a:t>
                      </a:r>
                      <a:r>
                        <a:rPr sz="800" b="1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/>
                          <a:cs typeface="Times New Roman" panose="02020603050405020304"/>
                        </a:rPr>
                        <a:t>педагогов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140207"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4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02-01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55"/>
                        </a:lnSpc>
                        <a:spcBef>
                          <a:spcPts val="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Рабочая программа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4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02-02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55"/>
                        </a:lnSpc>
                        <a:spcBef>
                          <a:spcPts val="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Паспорт группы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4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02-03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55"/>
                        </a:lnSpc>
                        <a:spcBef>
                          <a:spcPts val="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Календарно-тематическое</a:t>
                      </a:r>
                      <a:r>
                        <a:rPr sz="800" spc="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планирование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02-04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Перспективное</a:t>
                      </a:r>
                      <a:r>
                        <a:rPr sz="8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планирование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организованной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 образовательной</a:t>
                      </a:r>
                      <a:r>
                        <a:rPr sz="800" spc="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деятельности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02-05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55"/>
                        </a:lnSpc>
                        <a:spcBef>
                          <a:spcPts val="5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План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работы</a:t>
                      </a:r>
                      <a:r>
                        <a:rPr sz="8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sz="8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обучению</a:t>
                      </a:r>
                      <a:r>
                        <a:rPr sz="800" spc="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детей</a:t>
                      </a:r>
                      <a:r>
                        <a:rPr sz="800" spc="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основам</a:t>
                      </a:r>
                      <a:r>
                        <a:rPr sz="800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пожарной</a:t>
                      </a:r>
                      <a:r>
                        <a:rPr sz="8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безопасности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02-06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План</a:t>
                      </a: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работы</a:t>
                      </a:r>
                      <a:r>
                        <a:rPr sz="8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sz="8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профилактике</a:t>
                      </a:r>
                      <a:r>
                        <a:rPr sz="800" spc="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детского</a:t>
                      </a:r>
                      <a:r>
                        <a:rPr sz="8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дорожно-транспортного</a:t>
                      </a:r>
                      <a:r>
                        <a:rPr sz="800" spc="1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травматизма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02-07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50"/>
                        </a:lnSpc>
                        <a:spcBef>
                          <a:spcPts val="5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План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 работы</a:t>
                      </a:r>
                      <a:r>
                        <a:rPr sz="800" spc="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родителями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02-08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50"/>
                        </a:lnSpc>
                        <a:spcBef>
                          <a:spcPts val="50"/>
                        </a:spcBef>
                      </a:pP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Материалы</a:t>
                      </a:r>
                      <a:r>
                        <a:rPr sz="8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педагогического</a:t>
                      </a:r>
                      <a:r>
                        <a:rPr sz="8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мониторинга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02-09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Индивидуальные</a:t>
                      </a:r>
                      <a:r>
                        <a:rPr sz="8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образовательные</a:t>
                      </a:r>
                      <a:r>
                        <a:rPr sz="800" spc="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маршруты</a:t>
                      </a:r>
                      <a:r>
                        <a:rPr sz="800" spc="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воспитанников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02-10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Тетрадь</a:t>
                      </a:r>
                      <a:r>
                        <a:rPr sz="8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взаимодействия</a:t>
                      </a:r>
                      <a:r>
                        <a:rPr sz="8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со</a:t>
                      </a: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специалистами</a:t>
                      </a:r>
                      <a:r>
                        <a:rPr sz="800" spc="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(логопед)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02-11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Методическая</a:t>
                      </a:r>
                      <a:r>
                        <a:rPr sz="800" spc="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копилка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 gridSpan="2">
                  <a:txBody>
                    <a:bodyPr/>
                    <a:lstStyle/>
                    <a:p>
                      <a:pPr marL="1189355">
                        <a:lnSpc>
                          <a:spcPts val="950"/>
                        </a:lnSpc>
                        <a:spcBef>
                          <a:spcPts val="50"/>
                        </a:spcBef>
                      </a:pPr>
                      <a:r>
                        <a:rPr sz="800" b="1" dirty="0">
                          <a:latin typeface="Times New Roman" panose="02020603050405020304"/>
                          <a:cs typeface="Times New Roman" panose="02020603050405020304"/>
                        </a:rPr>
                        <a:t>03</a:t>
                      </a:r>
                      <a:r>
                        <a:rPr sz="800" b="1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15" dirty="0">
                          <a:latin typeface="Times New Roman" panose="02020603050405020304"/>
                          <a:cs typeface="Times New Roman" panose="02020603050405020304"/>
                        </a:rPr>
                        <a:t>Охрана</a:t>
                      </a:r>
                      <a:r>
                        <a:rPr sz="800" b="1" spc="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15" dirty="0">
                          <a:latin typeface="Times New Roman" panose="02020603050405020304"/>
                          <a:cs typeface="Times New Roman" panose="02020603050405020304"/>
                        </a:rPr>
                        <a:t>жизни</a:t>
                      </a:r>
                      <a:r>
                        <a:rPr sz="800" b="1" spc="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8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10" dirty="0">
                          <a:latin typeface="Times New Roman" panose="02020603050405020304"/>
                          <a:cs typeface="Times New Roman" panose="02020603050405020304"/>
                        </a:rPr>
                        <a:t>здоровья</a:t>
                      </a:r>
                      <a:r>
                        <a:rPr sz="800" b="1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/>
                          <a:cs typeface="Times New Roman" panose="02020603050405020304"/>
                        </a:rPr>
                        <a:t>воспитанников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192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03-01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Сведения</a:t>
                      </a:r>
                      <a:r>
                        <a:rPr sz="8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8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детях</a:t>
                      </a:r>
                      <a:r>
                        <a:rPr sz="800" spc="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родителях.</a:t>
                      </a:r>
                      <a:r>
                        <a:rPr sz="800" spc="8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Сведения</a:t>
                      </a:r>
                      <a:r>
                        <a:rPr sz="800" spc="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8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здоровье</a:t>
                      </a:r>
                      <a:r>
                        <a:rPr sz="800" spc="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воспитанников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5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03-02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50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Журнал</a:t>
                      </a: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учёта</a:t>
                      </a:r>
                      <a:r>
                        <a:rPr sz="800" spc="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посещения</a:t>
                      </a:r>
                      <a:r>
                        <a:rPr sz="8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воспитанников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50"/>
                        </a:spcBef>
                      </a:pP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03-03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50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Карантинный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 журнал</a:t>
                      </a:r>
                      <a:r>
                        <a:rPr sz="8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воспитанников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 algn="ctr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03-04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Журнал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дезинфекционных</a:t>
                      </a:r>
                      <a:r>
                        <a:rPr sz="800" spc="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обработок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 algn="ctr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03-05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Схема</a:t>
                      </a:r>
                      <a:r>
                        <a:rPr sz="800" spc="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расположения</a:t>
                      </a:r>
                      <a:r>
                        <a:rPr sz="800" spc="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/>
                          <a:cs typeface="Times New Roman" panose="02020603050405020304"/>
                        </a:rPr>
                        <a:t>столов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03-06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Журнал</a:t>
                      </a: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включения</a:t>
                      </a:r>
                      <a:r>
                        <a:rPr sz="800" spc="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бактерицидных</a:t>
                      </a:r>
                      <a:r>
                        <a:rPr sz="8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ламп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315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Times New Roman" panose="02020603050405020304"/>
                          <a:cs typeface="Times New Roman" panose="02020603050405020304"/>
                        </a:rPr>
                        <a:t>04</a:t>
                      </a:r>
                      <a:r>
                        <a:rPr sz="8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/>
                          <a:cs typeface="Times New Roman" panose="02020603050405020304"/>
                        </a:rPr>
                        <a:t>Дополнительное</a:t>
                      </a:r>
                      <a:r>
                        <a:rPr sz="8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10" dirty="0">
                          <a:latin typeface="Times New Roman" panose="02020603050405020304"/>
                          <a:cs typeface="Times New Roman" panose="02020603050405020304"/>
                        </a:rPr>
                        <a:t>образование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04-01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Программа</a:t>
                      </a:r>
                      <a:r>
                        <a:rPr sz="8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дополнительного</a:t>
                      </a:r>
                      <a:r>
                        <a:rPr sz="8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образования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детей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04-02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Материалы</a:t>
                      </a:r>
                      <a:r>
                        <a:rPr sz="8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педагогического</a:t>
                      </a:r>
                      <a:r>
                        <a:rPr sz="8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мониторинга</a:t>
                      </a:r>
                      <a:r>
                        <a:rPr sz="8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sz="8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дополнительным</a:t>
                      </a:r>
                      <a:r>
                        <a:rPr sz="800" spc="9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образовательным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6830">
                        <a:lnSpc>
                          <a:spcPts val="945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программам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04-03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Журнал</a:t>
                      </a:r>
                      <a:r>
                        <a:rPr sz="8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учёта</a:t>
                      </a:r>
                      <a:r>
                        <a:rPr sz="800" spc="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воспитанников,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посещающих</a:t>
                      </a:r>
                      <a:r>
                        <a:rPr sz="8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дополнительные</a:t>
                      </a:r>
                      <a:r>
                        <a:rPr sz="800" spc="1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образовательные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6830">
                        <a:lnSpc>
                          <a:spcPts val="945"/>
                        </a:lnSpc>
                        <a:spcBef>
                          <a:spcPts val="145"/>
                        </a:spcBef>
                      </a:pP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услуги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ts val="945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Times New Roman" panose="02020603050405020304"/>
                          <a:cs typeface="Times New Roman" panose="02020603050405020304"/>
                        </a:rPr>
                        <a:t>05</a:t>
                      </a:r>
                      <a:r>
                        <a:rPr sz="800" b="1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/>
                          <a:cs typeface="Times New Roman" panose="02020603050405020304"/>
                        </a:rPr>
                        <a:t>Работа</a:t>
                      </a:r>
                      <a:r>
                        <a:rPr sz="8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8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/>
                          <a:cs typeface="Times New Roman" panose="02020603050405020304"/>
                        </a:rPr>
                        <a:t>родителями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 algn="ctr">
                        <a:lnSpc>
                          <a:spcPts val="945"/>
                        </a:lnSpc>
                        <a:spcBef>
                          <a:spcPts val="6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05-01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45"/>
                        </a:lnSpc>
                        <a:spcBef>
                          <a:spcPts val="60"/>
                        </a:spcBef>
                      </a:pP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Протоколы</a:t>
                      </a:r>
                      <a:r>
                        <a:rPr sz="800" spc="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родительских</a:t>
                      </a:r>
                      <a:r>
                        <a:rPr sz="800" spc="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собраний</a:t>
                      </a:r>
                      <a:r>
                        <a:rPr sz="800" spc="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группы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05-02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Журнал</a:t>
                      </a: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приема-передачи</a:t>
                      </a:r>
                      <a:r>
                        <a:rPr sz="800" spc="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детей,</a:t>
                      </a:r>
                      <a:r>
                        <a:rPr sz="8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измерения</a:t>
                      </a:r>
                      <a:r>
                        <a:rPr sz="8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температуры</a:t>
                      </a:r>
                      <a:r>
                        <a:rPr sz="800" spc="1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/>
                          <a:cs typeface="Times New Roman" panose="02020603050405020304"/>
                        </a:rPr>
                        <a:t>тела</a:t>
                      </a:r>
                      <a:r>
                        <a:rPr sz="800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родителей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60"/>
                        </a:spcBef>
                      </a:pPr>
                      <a:r>
                        <a:rPr sz="800" spc="-5" dirty="0">
                          <a:latin typeface="Times New Roman" panose="02020603050405020304"/>
                          <a:cs typeface="Times New Roman" panose="02020603050405020304"/>
                        </a:rPr>
                        <a:t>05-03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40"/>
                        </a:lnSpc>
                        <a:spcBef>
                          <a:spcPts val="6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Консультации,</a:t>
                      </a:r>
                      <a:r>
                        <a:rPr sz="800" spc="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5" dirty="0">
                          <a:latin typeface="Times New Roman" panose="02020603050405020304"/>
                          <a:cs typeface="Times New Roman" panose="02020603050405020304"/>
                        </a:rPr>
                        <a:t>буклеты,</a:t>
                      </a:r>
                      <a:r>
                        <a:rPr sz="800" spc="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анкеты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20967" y="1158240"/>
            <a:ext cx="5029199" cy="50398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93122" y="1378381"/>
            <a:ext cx="7298877" cy="5479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372" y="4514799"/>
            <a:ext cx="51460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latin typeface="Segoe UI Semilight" panose="020B0402040204020203"/>
                <a:cs typeface="Segoe UI Semilight" panose="020B0402040204020203"/>
              </a:rPr>
              <a:t>Спасибо</a:t>
            </a:r>
            <a:r>
              <a:rPr sz="4000" spc="-100" dirty="0">
                <a:latin typeface="Segoe UI Semilight" panose="020B0402040204020203"/>
                <a:cs typeface="Segoe UI Semilight" panose="020B0402040204020203"/>
              </a:rPr>
              <a:t> </a:t>
            </a:r>
            <a:r>
              <a:rPr sz="4000" dirty="0">
                <a:latin typeface="Segoe UI Semilight" panose="020B0402040204020203"/>
                <a:cs typeface="Segoe UI Semilight" panose="020B0402040204020203"/>
              </a:rPr>
              <a:t>за</a:t>
            </a:r>
            <a:r>
              <a:rPr sz="4000" spc="-20" dirty="0">
                <a:latin typeface="Segoe UI Semilight" panose="020B0402040204020203"/>
                <a:cs typeface="Segoe UI Semilight" panose="020B0402040204020203"/>
              </a:rPr>
              <a:t> </a:t>
            </a:r>
            <a:r>
              <a:rPr sz="4000" dirty="0">
                <a:latin typeface="Segoe UI Semilight" panose="020B0402040204020203"/>
                <a:cs typeface="Segoe UI Semilight" panose="020B0402040204020203"/>
              </a:rPr>
              <a:t>внимание!</a:t>
            </a:r>
            <a:endParaRPr sz="4000">
              <a:latin typeface="Segoe UI Semilight" panose="020B0402040204020203"/>
              <a:cs typeface="Segoe UI Semilight" panose="020B0402040204020203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143255"/>
            <a:ext cx="1143000" cy="13825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924" y="321640"/>
            <a:ext cx="10354945" cy="79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" algn="ctr">
              <a:lnSpc>
                <a:spcPts val="3770"/>
              </a:lnSpc>
              <a:spcBef>
                <a:spcPts val="95"/>
              </a:spcBef>
            </a:pPr>
            <a:r>
              <a:rPr spc="-10" dirty="0"/>
              <a:t>Паспорт</a:t>
            </a:r>
            <a:r>
              <a:rPr spc="-15" dirty="0"/>
              <a:t> </a:t>
            </a:r>
            <a:r>
              <a:rPr spc="-10" dirty="0"/>
              <a:t>проекта</a:t>
            </a:r>
            <a:endParaRPr spc="-10" dirty="0"/>
          </a:p>
          <a:p>
            <a:pPr algn="ctr">
              <a:lnSpc>
                <a:spcPts val="2330"/>
              </a:lnSpc>
            </a:pPr>
            <a:r>
              <a:rPr sz="2000" spc="-10" dirty="0"/>
              <a:t>«Оптимизация</a:t>
            </a:r>
            <a:r>
              <a:rPr sz="2000" spc="65" dirty="0"/>
              <a:t> </a:t>
            </a:r>
            <a:r>
              <a:rPr sz="2000" spc="-5" dirty="0"/>
              <a:t>документооборота</a:t>
            </a:r>
            <a:r>
              <a:rPr sz="2000" spc="15" dirty="0"/>
              <a:t> </a:t>
            </a:r>
            <a:r>
              <a:rPr sz="2000" spc="-5" dirty="0"/>
              <a:t>в</a:t>
            </a:r>
            <a:r>
              <a:rPr sz="2000" spc="10" dirty="0"/>
              <a:t> </a:t>
            </a:r>
            <a:r>
              <a:rPr sz="2000" spc="-10" dirty="0"/>
              <a:t>деятельности</a:t>
            </a:r>
            <a:r>
              <a:rPr sz="2000" spc="55" dirty="0"/>
              <a:t> </a:t>
            </a:r>
            <a:r>
              <a:rPr sz="2000" spc="-10" dirty="0"/>
              <a:t>педагогических</a:t>
            </a:r>
            <a:r>
              <a:rPr sz="2000" spc="100" dirty="0"/>
              <a:t> </a:t>
            </a:r>
            <a:r>
              <a:rPr sz="2000" spc="-10" dirty="0"/>
              <a:t>работников</a:t>
            </a:r>
            <a:endParaRPr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" b="15876"/>
          <a:stretch>
            <a:fillRect/>
          </a:stretch>
        </p:blipFill>
        <p:spPr>
          <a:xfrm>
            <a:off x="1699196" y="1447800"/>
            <a:ext cx="9296400" cy="5281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Команда</a:t>
            </a:r>
            <a:r>
              <a:rPr spc="-30" dirty="0"/>
              <a:t> </a:t>
            </a:r>
            <a:r>
              <a:rPr spc="-10" dirty="0"/>
              <a:t>проекта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825495" y="826008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>
                <a:moveTo>
                  <a:pt x="0" y="0"/>
                </a:moveTo>
                <a:lnTo>
                  <a:pt x="6034278" y="0"/>
                </a:lnTo>
              </a:path>
            </a:pathLst>
          </a:custGeom>
          <a:ln w="12192">
            <a:solidFill>
              <a:srgbClr val="3A455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90600" y="1371599"/>
            <a:ext cx="1231004" cy="13929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48127" y="3011423"/>
            <a:ext cx="921909" cy="10485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56303" y="4422647"/>
            <a:ext cx="1075112" cy="121919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200400" y="2057400"/>
            <a:ext cx="576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Макарова Светлана Николаевна – руководитель проекта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4648200" y="3535679"/>
            <a:ext cx="522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Рудякова</a:t>
            </a:r>
            <a:r>
              <a:rPr lang="ru-RU" dirty="0" smtClean="0"/>
              <a:t> Елена Васильевна – старший воспитатель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6248400" y="5181600"/>
            <a:ext cx="393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Фраз Елена Юрьевна – </a:t>
            </a:r>
            <a:r>
              <a:rPr lang="ru-RU" dirty="0" err="1" smtClean="0"/>
              <a:t>зам.зав.по</a:t>
            </a:r>
            <a:r>
              <a:rPr lang="ru-RU" dirty="0" smtClean="0"/>
              <a:t> АХР</a:t>
            </a:r>
            <a:endParaRPr lang="ru-RU" dirty="0"/>
          </a:p>
        </p:txBody>
      </p:sp>
      <p:pic>
        <p:nvPicPr>
          <p:cNvPr id="100" name="Замещающее содержимое 9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0" y="3250565"/>
            <a:ext cx="1292860" cy="1344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Замещающее содержимое 99"/>
          <p:cNvPicPr>
            <a:picLocks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4800600" y="4827270"/>
            <a:ext cx="1245235" cy="1294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Замещающее содержимое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1880870" cy="1955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861" y="321640"/>
            <a:ext cx="75501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Карта</a:t>
            </a:r>
            <a:r>
              <a:rPr spc="10" dirty="0"/>
              <a:t> </a:t>
            </a:r>
            <a:r>
              <a:rPr spc="-10" dirty="0"/>
              <a:t>текущего</a:t>
            </a:r>
            <a:r>
              <a:rPr spc="45" dirty="0"/>
              <a:t> </a:t>
            </a:r>
            <a:r>
              <a:rPr spc="-10" dirty="0"/>
              <a:t>состояния</a:t>
            </a:r>
            <a:r>
              <a:rPr spc="45" dirty="0"/>
              <a:t> </a:t>
            </a:r>
            <a:r>
              <a:rPr spc="-10" dirty="0"/>
              <a:t>процесса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3078479" y="917447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>
                <a:moveTo>
                  <a:pt x="0" y="0"/>
                </a:moveTo>
                <a:lnTo>
                  <a:pt x="6034278" y="0"/>
                </a:lnTo>
              </a:path>
            </a:pathLst>
          </a:custGeom>
          <a:ln w="12192">
            <a:solidFill>
              <a:srgbClr val="3A455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41832" y="1158239"/>
            <a:ext cx="9863328" cy="35021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53664" y="4610227"/>
            <a:ext cx="280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ожидание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4585" y="5448401"/>
            <a:ext cx="3328670" cy="6845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969645" marR="5080" indent="-957580">
              <a:lnSpc>
                <a:spcPts val="2300"/>
              </a:lnSpc>
              <a:spcBef>
                <a:spcPts val="66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потеря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времени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на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поиск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28089" y="4654041"/>
            <a:ext cx="970280" cy="680720"/>
            <a:chOff x="1228089" y="4654041"/>
            <a:chExt cx="970280" cy="680720"/>
          </a:xfrm>
        </p:grpSpPr>
        <p:sp>
          <p:nvSpPr>
            <p:cNvPr id="8" name="object 8"/>
            <p:cNvSpPr/>
            <p:nvPr/>
          </p:nvSpPr>
          <p:spPr>
            <a:xfrm>
              <a:off x="1234439" y="4660391"/>
              <a:ext cx="957580" cy="668020"/>
            </a:xfrm>
            <a:custGeom>
              <a:avLst/>
              <a:gdLst/>
              <a:ahLst/>
              <a:cxnLst/>
              <a:rect l="l" t="t" r="r" b="b"/>
              <a:pathLst>
                <a:path w="957580" h="668020">
                  <a:moveTo>
                    <a:pt x="655320" y="0"/>
                  </a:moveTo>
                  <a:lnTo>
                    <a:pt x="507872" y="134238"/>
                  </a:lnTo>
                  <a:lnTo>
                    <a:pt x="430784" y="58292"/>
                  </a:lnTo>
                  <a:lnTo>
                    <a:pt x="378841" y="197230"/>
                  </a:lnTo>
                  <a:lnTo>
                    <a:pt x="199516" y="112013"/>
                  </a:lnTo>
                  <a:lnTo>
                    <a:pt x="237997" y="241553"/>
                  </a:lnTo>
                  <a:lnTo>
                    <a:pt x="51943" y="255523"/>
                  </a:lnTo>
                  <a:lnTo>
                    <a:pt x="174371" y="358266"/>
                  </a:lnTo>
                  <a:lnTo>
                    <a:pt x="0" y="397890"/>
                  </a:lnTo>
                  <a:lnTo>
                    <a:pt x="147573" y="474979"/>
                  </a:lnTo>
                  <a:lnTo>
                    <a:pt x="56896" y="550798"/>
                  </a:lnTo>
                  <a:lnTo>
                    <a:pt x="212851" y="563625"/>
                  </a:lnTo>
                  <a:lnTo>
                    <a:pt x="217804" y="667511"/>
                  </a:lnTo>
                  <a:lnTo>
                    <a:pt x="333501" y="560069"/>
                  </a:lnTo>
                  <a:lnTo>
                    <a:pt x="385444" y="609218"/>
                  </a:lnTo>
                  <a:lnTo>
                    <a:pt x="437387" y="536828"/>
                  </a:lnTo>
                  <a:lnTo>
                    <a:pt x="514477" y="582294"/>
                  </a:lnTo>
                  <a:lnTo>
                    <a:pt x="539622" y="492505"/>
                  </a:lnTo>
                  <a:lnTo>
                    <a:pt x="662051" y="536828"/>
                  </a:lnTo>
                  <a:lnTo>
                    <a:pt x="648716" y="443483"/>
                  </a:lnTo>
                  <a:lnTo>
                    <a:pt x="836422" y="483107"/>
                  </a:lnTo>
                  <a:lnTo>
                    <a:pt x="725804" y="380364"/>
                  </a:lnTo>
                  <a:lnTo>
                    <a:pt x="809497" y="348868"/>
                  </a:lnTo>
                  <a:lnTo>
                    <a:pt x="752602" y="290575"/>
                  </a:lnTo>
                  <a:lnTo>
                    <a:pt x="957072" y="205358"/>
                  </a:lnTo>
                  <a:lnTo>
                    <a:pt x="725804" y="201802"/>
                  </a:lnTo>
                  <a:lnTo>
                    <a:pt x="797814" y="98043"/>
                  </a:lnTo>
                  <a:lnTo>
                    <a:pt x="643635" y="178561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34439" y="4660391"/>
              <a:ext cx="957580" cy="668020"/>
            </a:xfrm>
            <a:custGeom>
              <a:avLst/>
              <a:gdLst/>
              <a:ahLst/>
              <a:cxnLst/>
              <a:rect l="l" t="t" r="r" b="b"/>
              <a:pathLst>
                <a:path w="957580" h="668020">
                  <a:moveTo>
                    <a:pt x="507872" y="134238"/>
                  </a:moveTo>
                  <a:lnTo>
                    <a:pt x="655320" y="0"/>
                  </a:lnTo>
                  <a:lnTo>
                    <a:pt x="643635" y="178561"/>
                  </a:lnTo>
                  <a:lnTo>
                    <a:pt x="797814" y="98043"/>
                  </a:lnTo>
                  <a:lnTo>
                    <a:pt x="725804" y="201802"/>
                  </a:lnTo>
                  <a:lnTo>
                    <a:pt x="957072" y="205358"/>
                  </a:lnTo>
                  <a:lnTo>
                    <a:pt x="752602" y="290575"/>
                  </a:lnTo>
                  <a:lnTo>
                    <a:pt x="809497" y="348868"/>
                  </a:lnTo>
                  <a:lnTo>
                    <a:pt x="725804" y="380364"/>
                  </a:lnTo>
                  <a:lnTo>
                    <a:pt x="836422" y="483107"/>
                  </a:lnTo>
                  <a:lnTo>
                    <a:pt x="648716" y="443483"/>
                  </a:lnTo>
                  <a:lnTo>
                    <a:pt x="662051" y="536828"/>
                  </a:lnTo>
                  <a:lnTo>
                    <a:pt x="539622" y="492505"/>
                  </a:lnTo>
                  <a:lnTo>
                    <a:pt x="514477" y="582294"/>
                  </a:lnTo>
                  <a:lnTo>
                    <a:pt x="437387" y="536828"/>
                  </a:lnTo>
                  <a:lnTo>
                    <a:pt x="385444" y="609218"/>
                  </a:lnTo>
                  <a:lnTo>
                    <a:pt x="333501" y="560069"/>
                  </a:lnTo>
                  <a:lnTo>
                    <a:pt x="217804" y="667511"/>
                  </a:lnTo>
                  <a:lnTo>
                    <a:pt x="212851" y="563625"/>
                  </a:lnTo>
                  <a:lnTo>
                    <a:pt x="56896" y="550798"/>
                  </a:lnTo>
                  <a:lnTo>
                    <a:pt x="147573" y="474979"/>
                  </a:lnTo>
                  <a:lnTo>
                    <a:pt x="0" y="397890"/>
                  </a:lnTo>
                  <a:lnTo>
                    <a:pt x="174371" y="358266"/>
                  </a:lnTo>
                  <a:lnTo>
                    <a:pt x="51943" y="255523"/>
                  </a:lnTo>
                  <a:lnTo>
                    <a:pt x="237997" y="241553"/>
                  </a:lnTo>
                  <a:lnTo>
                    <a:pt x="199516" y="112013"/>
                  </a:lnTo>
                  <a:lnTo>
                    <a:pt x="378841" y="197230"/>
                  </a:lnTo>
                  <a:lnTo>
                    <a:pt x="430784" y="58292"/>
                  </a:lnTo>
                  <a:lnTo>
                    <a:pt x="507872" y="134238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621282" y="4878451"/>
            <a:ext cx="1155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28344" y="5641847"/>
            <a:ext cx="969644" cy="680085"/>
            <a:chOff x="1228344" y="5641847"/>
            <a:chExt cx="969644" cy="680085"/>
          </a:xfrm>
        </p:grpSpPr>
        <p:sp>
          <p:nvSpPr>
            <p:cNvPr id="12" name="object 12"/>
            <p:cNvSpPr/>
            <p:nvPr/>
          </p:nvSpPr>
          <p:spPr>
            <a:xfrm>
              <a:off x="1234440" y="5647943"/>
              <a:ext cx="957580" cy="668020"/>
            </a:xfrm>
            <a:custGeom>
              <a:avLst/>
              <a:gdLst/>
              <a:ahLst/>
              <a:cxnLst/>
              <a:rect l="l" t="t" r="r" b="b"/>
              <a:pathLst>
                <a:path w="957580" h="668020">
                  <a:moveTo>
                    <a:pt x="655320" y="0"/>
                  </a:moveTo>
                  <a:lnTo>
                    <a:pt x="507872" y="134175"/>
                  </a:lnTo>
                  <a:lnTo>
                    <a:pt x="430784" y="58318"/>
                  </a:lnTo>
                  <a:lnTo>
                    <a:pt x="378841" y="197230"/>
                  </a:lnTo>
                  <a:lnTo>
                    <a:pt x="199516" y="112026"/>
                  </a:lnTo>
                  <a:lnTo>
                    <a:pt x="237997" y="241566"/>
                  </a:lnTo>
                  <a:lnTo>
                    <a:pt x="51943" y="255574"/>
                  </a:lnTo>
                  <a:lnTo>
                    <a:pt x="174371" y="358228"/>
                  </a:lnTo>
                  <a:lnTo>
                    <a:pt x="0" y="397941"/>
                  </a:lnTo>
                  <a:lnTo>
                    <a:pt x="147573" y="474979"/>
                  </a:lnTo>
                  <a:lnTo>
                    <a:pt x="56896" y="550849"/>
                  </a:lnTo>
                  <a:lnTo>
                    <a:pt x="212851" y="563676"/>
                  </a:lnTo>
                  <a:lnTo>
                    <a:pt x="217804" y="667511"/>
                  </a:lnTo>
                  <a:lnTo>
                    <a:pt x="333501" y="560120"/>
                  </a:lnTo>
                  <a:lnTo>
                    <a:pt x="385444" y="609168"/>
                  </a:lnTo>
                  <a:lnTo>
                    <a:pt x="437387" y="536790"/>
                  </a:lnTo>
                  <a:lnTo>
                    <a:pt x="514477" y="582282"/>
                  </a:lnTo>
                  <a:lnTo>
                    <a:pt x="539622" y="492442"/>
                  </a:lnTo>
                  <a:lnTo>
                    <a:pt x="662051" y="536790"/>
                  </a:lnTo>
                  <a:lnTo>
                    <a:pt x="648716" y="443458"/>
                  </a:lnTo>
                  <a:lnTo>
                    <a:pt x="836422" y="483082"/>
                  </a:lnTo>
                  <a:lnTo>
                    <a:pt x="725804" y="380415"/>
                  </a:lnTo>
                  <a:lnTo>
                    <a:pt x="809497" y="348894"/>
                  </a:lnTo>
                  <a:lnTo>
                    <a:pt x="752602" y="290550"/>
                  </a:lnTo>
                  <a:lnTo>
                    <a:pt x="957072" y="205346"/>
                  </a:lnTo>
                  <a:lnTo>
                    <a:pt x="725804" y="201853"/>
                  </a:lnTo>
                  <a:lnTo>
                    <a:pt x="797814" y="98031"/>
                  </a:lnTo>
                  <a:lnTo>
                    <a:pt x="643635" y="178523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34440" y="5647943"/>
              <a:ext cx="957580" cy="668020"/>
            </a:xfrm>
            <a:custGeom>
              <a:avLst/>
              <a:gdLst/>
              <a:ahLst/>
              <a:cxnLst/>
              <a:rect l="l" t="t" r="r" b="b"/>
              <a:pathLst>
                <a:path w="957580" h="668020">
                  <a:moveTo>
                    <a:pt x="507872" y="134175"/>
                  </a:moveTo>
                  <a:lnTo>
                    <a:pt x="655320" y="0"/>
                  </a:lnTo>
                  <a:lnTo>
                    <a:pt x="643635" y="178523"/>
                  </a:lnTo>
                  <a:lnTo>
                    <a:pt x="797814" y="98031"/>
                  </a:lnTo>
                  <a:lnTo>
                    <a:pt x="725804" y="201853"/>
                  </a:lnTo>
                  <a:lnTo>
                    <a:pt x="957072" y="205346"/>
                  </a:lnTo>
                  <a:lnTo>
                    <a:pt x="752602" y="290550"/>
                  </a:lnTo>
                  <a:lnTo>
                    <a:pt x="809497" y="348894"/>
                  </a:lnTo>
                  <a:lnTo>
                    <a:pt x="725804" y="380415"/>
                  </a:lnTo>
                  <a:lnTo>
                    <a:pt x="836422" y="483082"/>
                  </a:lnTo>
                  <a:lnTo>
                    <a:pt x="648716" y="443458"/>
                  </a:lnTo>
                  <a:lnTo>
                    <a:pt x="662051" y="536790"/>
                  </a:lnTo>
                  <a:lnTo>
                    <a:pt x="539622" y="492442"/>
                  </a:lnTo>
                  <a:lnTo>
                    <a:pt x="514477" y="582282"/>
                  </a:lnTo>
                  <a:lnTo>
                    <a:pt x="437387" y="536790"/>
                  </a:lnTo>
                  <a:lnTo>
                    <a:pt x="385444" y="609168"/>
                  </a:lnTo>
                  <a:lnTo>
                    <a:pt x="333501" y="560120"/>
                  </a:lnTo>
                  <a:lnTo>
                    <a:pt x="217804" y="667511"/>
                  </a:lnTo>
                  <a:lnTo>
                    <a:pt x="212851" y="563676"/>
                  </a:lnTo>
                  <a:lnTo>
                    <a:pt x="56896" y="550849"/>
                  </a:lnTo>
                  <a:lnTo>
                    <a:pt x="147573" y="474979"/>
                  </a:lnTo>
                  <a:lnTo>
                    <a:pt x="0" y="397941"/>
                  </a:lnTo>
                  <a:lnTo>
                    <a:pt x="174371" y="358228"/>
                  </a:lnTo>
                  <a:lnTo>
                    <a:pt x="51943" y="255574"/>
                  </a:lnTo>
                  <a:lnTo>
                    <a:pt x="237997" y="241566"/>
                  </a:lnTo>
                  <a:lnTo>
                    <a:pt x="199516" y="112026"/>
                  </a:lnTo>
                  <a:lnTo>
                    <a:pt x="378841" y="197230"/>
                  </a:lnTo>
                  <a:lnTo>
                    <a:pt x="430784" y="58318"/>
                  </a:lnTo>
                  <a:lnTo>
                    <a:pt x="507872" y="134175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621282" y="5867501"/>
            <a:ext cx="11557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64935" y="4654296"/>
            <a:ext cx="1097280" cy="680085"/>
            <a:chOff x="5964935" y="4654296"/>
            <a:chExt cx="1097280" cy="680085"/>
          </a:xfrm>
        </p:grpSpPr>
        <p:sp>
          <p:nvSpPr>
            <p:cNvPr id="16" name="object 16"/>
            <p:cNvSpPr/>
            <p:nvPr/>
          </p:nvSpPr>
          <p:spPr>
            <a:xfrm>
              <a:off x="5971031" y="4660392"/>
              <a:ext cx="1085215" cy="668020"/>
            </a:xfrm>
            <a:custGeom>
              <a:avLst/>
              <a:gdLst/>
              <a:ahLst/>
              <a:cxnLst/>
              <a:rect l="l" t="t" r="r" b="b"/>
              <a:pathLst>
                <a:path w="1085215" h="668020">
                  <a:moveTo>
                    <a:pt x="742949" y="0"/>
                  </a:moveTo>
                  <a:lnTo>
                    <a:pt x="575817" y="134238"/>
                  </a:lnTo>
                  <a:lnTo>
                    <a:pt x="488441" y="58292"/>
                  </a:lnTo>
                  <a:lnTo>
                    <a:pt x="429513" y="197230"/>
                  </a:lnTo>
                  <a:lnTo>
                    <a:pt x="226187" y="112013"/>
                  </a:lnTo>
                  <a:lnTo>
                    <a:pt x="269875" y="241553"/>
                  </a:lnTo>
                  <a:lnTo>
                    <a:pt x="58927" y="255523"/>
                  </a:lnTo>
                  <a:lnTo>
                    <a:pt x="197738" y="358266"/>
                  </a:lnTo>
                  <a:lnTo>
                    <a:pt x="0" y="397890"/>
                  </a:lnTo>
                  <a:lnTo>
                    <a:pt x="167258" y="474979"/>
                  </a:lnTo>
                  <a:lnTo>
                    <a:pt x="64515" y="550798"/>
                  </a:lnTo>
                  <a:lnTo>
                    <a:pt x="241426" y="563625"/>
                  </a:lnTo>
                  <a:lnTo>
                    <a:pt x="247014" y="667511"/>
                  </a:lnTo>
                  <a:lnTo>
                    <a:pt x="378078" y="560069"/>
                  </a:lnTo>
                  <a:lnTo>
                    <a:pt x="437006" y="609218"/>
                  </a:lnTo>
                  <a:lnTo>
                    <a:pt x="495934" y="536828"/>
                  </a:lnTo>
                  <a:lnTo>
                    <a:pt x="583311" y="582294"/>
                  </a:lnTo>
                  <a:lnTo>
                    <a:pt x="611886" y="492505"/>
                  </a:lnTo>
                  <a:lnTo>
                    <a:pt x="750569" y="536828"/>
                  </a:lnTo>
                  <a:lnTo>
                    <a:pt x="735457" y="443483"/>
                  </a:lnTo>
                  <a:lnTo>
                    <a:pt x="948309" y="483107"/>
                  </a:lnTo>
                  <a:lnTo>
                    <a:pt x="822833" y="380364"/>
                  </a:lnTo>
                  <a:lnTo>
                    <a:pt x="917828" y="348868"/>
                  </a:lnTo>
                  <a:lnTo>
                    <a:pt x="853313" y="290575"/>
                  </a:lnTo>
                  <a:lnTo>
                    <a:pt x="1085088" y="205358"/>
                  </a:lnTo>
                  <a:lnTo>
                    <a:pt x="822833" y="201802"/>
                  </a:lnTo>
                  <a:lnTo>
                    <a:pt x="904620" y="98043"/>
                  </a:lnTo>
                  <a:lnTo>
                    <a:pt x="729614" y="178561"/>
                  </a:lnTo>
                  <a:lnTo>
                    <a:pt x="7429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71031" y="4660392"/>
              <a:ext cx="1085215" cy="668020"/>
            </a:xfrm>
            <a:custGeom>
              <a:avLst/>
              <a:gdLst/>
              <a:ahLst/>
              <a:cxnLst/>
              <a:rect l="l" t="t" r="r" b="b"/>
              <a:pathLst>
                <a:path w="1085215" h="668020">
                  <a:moveTo>
                    <a:pt x="575817" y="134238"/>
                  </a:moveTo>
                  <a:lnTo>
                    <a:pt x="742949" y="0"/>
                  </a:lnTo>
                  <a:lnTo>
                    <a:pt x="729614" y="178561"/>
                  </a:lnTo>
                  <a:lnTo>
                    <a:pt x="904620" y="98043"/>
                  </a:lnTo>
                  <a:lnTo>
                    <a:pt x="822833" y="201802"/>
                  </a:lnTo>
                  <a:lnTo>
                    <a:pt x="1085088" y="205358"/>
                  </a:lnTo>
                  <a:lnTo>
                    <a:pt x="853313" y="290575"/>
                  </a:lnTo>
                  <a:lnTo>
                    <a:pt x="917828" y="348868"/>
                  </a:lnTo>
                  <a:lnTo>
                    <a:pt x="822833" y="380364"/>
                  </a:lnTo>
                  <a:lnTo>
                    <a:pt x="948309" y="483107"/>
                  </a:lnTo>
                  <a:lnTo>
                    <a:pt x="735457" y="443483"/>
                  </a:lnTo>
                  <a:lnTo>
                    <a:pt x="750569" y="536828"/>
                  </a:lnTo>
                  <a:lnTo>
                    <a:pt x="611886" y="492505"/>
                  </a:lnTo>
                  <a:lnTo>
                    <a:pt x="583311" y="582294"/>
                  </a:lnTo>
                  <a:lnTo>
                    <a:pt x="495934" y="536828"/>
                  </a:lnTo>
                  <a:lnTo>
                    <a:pt x="437006" y="609218"/>
                  </a:lnTo>
                  <a:lnTo>
                    <a:pt x="378078" y="560069"/>
                  </a:lnTo>
                  <a:lnTo>
                    <a:pt x="247014" y="667511"/>
                  </a:lnTo>
                  <a:lnTo>
                    <a:pt x="241426" y="563625"/>
                  </a:lnTo>
                  <a:lnTo>
                    <a:pt x="64515" y="550798"/>
                  </a:lnTo>
                  <a:lnTo>
                    <a:pt x="167258" y="474979"/>
                  </a:lnTo>
                  <a:lnTo>
                    <a:pt x="0" y="397890"/>
                  </a:lnTo>
                  <a:lnTo>
                    <a:pt x="197738" y="358266"/>
                  </a:lnTo>
                  <a:lnTo>
                    <a:pt x="58927" y="255523"/>
                  </a:lnTo>
                  <a:lnTo>
                    <a:pt x="269875" y="241553"/>
                  </a:lnTo>
                  <a:lnTo>
                    <a:pt x="226187" y="112013"/>
                  </a:lnTo>
                  <a:lnTo>
                    <a:pt x="429513" y="197230"/>
                  </a:lnTo>
                  <a:lnTo>
                    <a:pt x="488441" y="58292"/>
                  </a:lnTo>
                  <a:lnTo>
                    <a:pt x="575817" y="134238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417055" y="4878451"/>
            <a:ext cx="1155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89903" y="5641847"/>
            <a:ext cx="972819" cy="680085"/>
            <a:chOff x="6089903" y="5641847"/>
            <a:chExt cx="972819" cy="680085"/>
          </a:xfrm>
        </p:grpSpPr>
        <p:sp>
          <p:nvSpPr>
            <p:cNvPr id="20" name="object 20"/>
            <p:cNvSpPr/>
            <p:nvPr/>
          </p:nvSpPr>
          <p:spPr>
            <a:xfrm>
              <a:off x="6095999" y="5647943"/>
              <a:ext cx="960119" cy="668020"/>
            </a:xfrm>
            <a:custGeom>
              <a:avLst/>
              <a:gdLst/>
              <a:ahLst/>
              <a:cxnLst/>
              <a:rect l="l" t="t" r="r" b="b"/>
              <a:pathLst>
                <a:path w="960120" h="668020">
                  <a:moveTo>
                    <a:pt x="657351" y="0"/>
                  </a:moveTo>
                  <a:lnTo>
                    <a:pt x="509524" y="134175"/>
                  </a:lnTo>
                  <a:lnTo>
                    <a:pt x="432180" y="58318"/>
                  </a:lnTo>
                  <a:lnTo>
                    <a:pt x="379984" y="197230"/>
                  </a:lnTo>
                  <a:lnTo>
                    <a:pt x="200151" y="112026"/>
                  </a:lnTo>
                  <a:lnTo>
                    <a:pt x="238760" y="241566"/>
                  </a:lnTo>
                  <a:lnTo>
                    <a:pt x="52070" y="255574"/>
                  </a:lnTo>
                  <a:lnTo>
                    <a:pt x="174878" y="358228"/>
                  </a:lnTo>
                  <a:lnTo>
                    <a:pt x="0" y="397941"/>
                  </a:lnTo>
                  <a:lnTo>
                    <a:pt x="147954" y="474979"/>
                  </a:lnTo>
                  <a:lnTo>
                    <a:pt x="57150" y="550849"/>
                  </a:lnTo>
                  <a:lnTo>
                    <a:pt x="213613" y="563676"/>
                  </a:lnTo>
                  <a:lnTo>
                    <a:pt x="218566" y="667511"/>
                  </a:lnTo>
                  <a:lnTo>
                    <a:pt x="334517" y="560120"/>
                  </a:lnTo>
                  <a:lnTo>
                    <a:pt x="386714" y="609168"/>
                  </a:lnTo>
                  <a:lnTo>
                    <a:pt x="438784" y="536790"/>
                  </a:lnTo>
                  <a:lnTo>
                    <a:pt x="516127" y="582282"/>
                  </a:lnTo>
                  <a:lnTo>
                    <a:pt x="541401" y="492442"/>
                  </a:lnTo>
                  <a:lnTo>
                    <a:pt x="664209" y="536790"/>
                  </a:lnTo>
                  <a:lnTo>
                    <a:pt x="650748" y="443458"/>
                  </a:lnTo>
                  <a:lnTo>
                    <a:pt x="839089" y="483082"/>
                  </a:lnTo>
                  <a:lnTo>
                    <a:pt x="728091" y="380415"/>
                  </a:lnTo>
                  <a:lnTo>
                    <a:pt x="812038" y="348894"/>
                  </a:lnTo>
                  <a:lnTo>
                    <a:pt x="755015" y="290550"/>
                  </a:lnTo>
                  <a:lnTo>
                    <a:pt x="960120" y="205346"/>
                  </a:lnTo>
                  <a:lnTo>
                    <a:pt x="728091" y="201853"/>
                  </a:lnTo>
                  <a:lnTo>
                    <a:pt x="800353" y="98031"/>
                  </a:lnTo>
                  <a:lnTo>
                    <a:pt x="645668" y="178523"/>
                  </a:lnTo>
                  <a:lnTo>
                    <a:pt x="6573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095999" y="5647943"/>
              <a:ext cx="960119" cy="668020"/>
            </a:xfrm>
            <a:custGeom>
              <a:avLst/>
              <a:gdLst/>
              <a:ahLst/>
              <a:cxnLst/>
              <a:rect l="l" t="t" r="r" b="b"/>
              <a:pathLst>
                <a:path w="960120" h="668020">
                  <a:moveTo>
                    <a:pt x="509524" y="134175"/>
                  </a:moveTo>
                  <a:lnTo>
                    <a:pt x="657351" y="0"/>
                  </a:lnTo>
                  <a:lnTo>
                    <a:pt x="645668" y="178523"/>
                  </a:lnTo>
                  <a:lnTo>
                    <a:pt x="800353" y="98031"/>
                  </a:lnTo>
                  <a:lnTo>
                    <a:pt x="728091" y="201853"/>
                  </a:lnTo>
                  <a:lnTo>
                    <a:pt x="960120" y="205346"/>
                  </a:lnTo>
                  <a:lnTo>
                    <a:pt x="755015" y="290550"/>
                  </a:lnTo>
                  <a:lnTo>
                    <a:pt x="812038" y="348894"/>
                  </a:lnTo>
                  <a:lnTo>
                    <a:pt x="728091" y="380415"/>
                  </a:lnTo>
                  <a:lnTo>
                    <a:pt x="839089" y="483082"/>
                  </a:lnTo>
                  <a:lnTo>
                    <a:pt x="650748" y="443458"/>
                  </a:lnTo>
                  <a:lnTo>
                    <a:pt x="664209" y="536790"/>
                  </a:lnTo>
                  <a:lnTo>
                    <a:pt x="541401" y="492442"/>
                  </a:lnTo>
                  <a:lnTo>
                    <a:pt x="516127" y="582282"/>
                  </a:lnTo>
                  <a:lnTo>
                    <a:pt x="438784" y="536790"/>
                  </a:lnTo>
                  <a:lnTo>
                    <a:pt x="386714" y="609168"/>
                  </a:lnTo>
                  <a:lnTo>
                    <a:pt x="334517" y="560120"/>
                  </a:lnTo>
                  <a:lnTo>
                    <a:pt x="218566" y="667511"/>
                  </a:lnTo>
                  <a:lnTo>
                    <a:pt x="213613" y="563676"/>
                  </a:lnTo>
                  <a:lnTo>
                    <a:pt x="57150" y="550849"/>
                  </a:lnTo>
                  <a:lnTo>
                    <a:pt x="147954" y="474979"/>
                  </a:lnTo>
                  <a:lnTo>
                    <a:pt x="0" y="397941"/>
                  </a:lnTo>
                  <a:lnTo>
                    <a:pt x="174878" y="358228"/>
                  </a:lnTo>
                  <a:lnTo>
                    <a:pt x="52070" y="255574"/>
                  </a:lnTo>
                  <a:lnTo>
                    <a:pt x="238760" y="241566"/>
                  </a:lnTo>
                  <a:lnTo>
                    <a:pt x="200151" y="112026"/>
                  </a:lnTo>
                  <a:lnTo>
                    <a:pt x="379984" y="197230"/>
                  </a:lnTo>
                  <a:lnTo>
                    <a:pt x="432180" y="58318"/>
                  </a:lnTo>
                  <a:lnTo>
                    <a:pt x="509524" y="134175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6485382" y="5867501"/>
            <a:ext cx="11557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65440" y="4591939"/>
            <a:ext cx="2296795" cy="59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5"/>
              </a:lnSpc>
              <a:spcBef>
                <a:spcPts val="105"/>
              </a:spcBef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потеря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времени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на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810" algn="ctr">
              <a:lnSpc>
                <a:spcPts val="2245"/>
              </a:lnSpc>
            </a:pPr>
            <a:r>
              <a:rPr sz="2200" dirty="0">
                <a:latin typeface="Calibri" panose="020F0502020204030204"/>
                <a:cs typeface="Calibri" panose="020F0502020204030204"/>
              </a:rPr>
              <a:t>перемещение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28992" y="5548985"/>
            <a:ext cx="3370579" cy="597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2245"/>
              </a:lnSpc>
              <a:spcBef>
                <a:spcPts val="110"/>
              </a:spcBef>
            </a:pPr>
            <a:r>
              <a:rPr sz="2200" dirty="0">
                <a:latin typeface="Calibri" panose="020F0502020204030204"/>
                <a:cs typeface="Calibri" panose="020F0502020204030204"/>
              </a:rPr>
              <a:t>не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организованное</a:t>
            </a:r>
            <a:r>
              <a:rPr sz="22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рабочее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245"/>
              </a:lnSpc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место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0914" y="321640"/>
            <a:ext cx="41719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Пирамида</a:t>
            </a:r>
            <a:r>
              <a:rPr spc="-15" dirty="0"/>
              <a:t> проблем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3078479" y="917447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>
                <a:moveTo>
                  <a:pt x="0" y="0"/>
                </a:moveTo>
                <a:lnTo>
                  <a:pt x="6034278" y="0"/>
                </a:lnTo>
              </a:path>
            </a:pathLst>
          </a:custGeom>
          <a:ln w="12192">
            <a:solidFill>
              <a:srgbClr val="3A455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466088" y="1106424"/>
            <a:ext cx="10415270" cy="3106420"/>
            <a:chOff x="1466088" y="1106424"/>
            <a:chExt cx="10415270" cy="3106420"/>
          </a:xfrm>
        </p:grpSpPr>
        <p:sp>
          <p:nvSpPr>
            <p:cNvPr id="5" name="object 5"/>
            <p:cNvSpPr/>
            <p:nvPr/>
          </p:nvSpPr>
          <p:spPr>
            <a:xfrm>
              <a:off x="2546604" y="1110996"/>
              <a:ext cx="1475740" cy="1207135"/>
            </a:xfrm>
            <a:custGeom>
              <a:avLst/>
              <a:gdLst/>
              <a:ahLst/>
              <a:cxnLst/>
              <a:rect l="l" t="t" r="r" b="b"/>
              <a:pathLst>
                <a:path w="1475739" h="1207135">
                  <a:moveTo>
                    <a:pt x="726567" y="0"/>
                  </a:moveTo>
                  <a:lnTo>
                    <a:pt x="0" y="1207007"/>
                  </a:lnTo>
                  <a:lnTo>
                    <a:pt x="1475232" y="1207007"/>
                  </a:lnTo>
                  <a:lnTo>
                    <a:pt x="726567" y="0"/>
                  </a:lnTo>
                  <a:close/>
                </a:path>
              </a:pathLst>
            </a:custGeom>
            <a:solidFill>
              <a:srgbClr val="317EBD">
                <a:alpha val="2196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46604" y="1110996"/>
              <a:ext cx="1475740" cy="1207135"/>
            </a:xfrm>
            <a:custGeom>
              <a:avLst/>
              <a:gdLst/>
              <a:ahLst/>
              <a:cxnLst/>
              <a:rect l="l" t="t" r="r" b="b"/>
              <a:pathLst>
                <a:path w="1475739" h="1207135">
                  <a:moveTo>
                    <a:pt x="0" y="1207007"/>
                  </a:moveTo>
                  <a:lnTo>
                    <a:pt x="726567" y="0"/>
                  </a:lnTo>
                  <a:lnTo>
                    <a:pt x="1475232" y="1207007"/>
                  </a:lnTo>
                  <a:lnTo>
                    <a:pt x="0" y="1207007"/>
                  </a:lnTo>
                  <a:close/>
                </a:path>
              </a:pathLst>
            </a:custGeom>
            <a:ln w="9144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70660" y="2363724"/>
              <a:ext cx="3703320" cy="1844039"/>
            </a:xfrm>
            <a:custGeom>
              <a:avLst/>
              <a:gdLst/>
              <a:ahLst/>
              <a:cxnLst/>
              <a:rect l="l" t="t" r="r" b="b"/>
              <a:pathLst>
                <a:path w="3703320" h="1844039">
                  <a:moveTo>
                    <a:pt x="2606040" y="0"/>
                  </a:moveTo>
                  <a:lnTo>
                    <a:pt x="1097280" y="0"/>
                  </a:lnTo>
                  <a:lnTo>
                    <a:pt x="0" y="1844039"/>
                  </a:lnTo>
                  <a:lnTo>
                    <a:pt x="3703319" y="1844039"/>
                  </a:lnTo>
                  <a:lnTo>
                    <a:pt x="2606040" y="0"/>
                  </a:lnTo>
                  <a:close/>
                </a:path>
              </a:pathLst>
            </a:custGeom>
            <a:solidFill>
              <a:srgbClr val="466FB5">
                <a:alpha val="4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70660" y="2363724"/>
              <a:ext cx="3703320" cy="1844039"/>
            </a:xfrm>
            <a:custGeom>
              <a:avLst/>
              <a:gdLst/>
              <a:ahLst/>
              <a:cxnLst/>
              <a:rect l="l" t="t" r="r" b="b"/>
              <a:pathLst>
                <a:path w="3703320" h="1844039">
                  <a:moveTo>
                    <a:pt x="0" y="1844039"/>
                  </a:moveTo>
                  <a:lnTo>
                    <a:pt x="1097280" y="0"/>
                  </a:lnTo>
                  <a:lnTo>
                    <a:pt x="2606040" y="0"/>
                  </a:lnTo>
                  <a:lnTo>
                    <a:pt x="3703319" y="1844039"/>
                  </a:lnTo>
                  <a:lnTo>
                    <a:pt x="0" y="1844039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82368" y="1630680"/>
              <a:ext cx="2755900" cy="561340"/>
            </a:xfrm>
            <a:custGeom>
              <a:avLst/>
              <a:gdLst/>
              <a:ahLst/>
              <a:cxnLst/>
              <a:rect l="l" t="t" r="r" b="b"/>
              <a:pathLst>
                <a:path w="2755900" h="561339">
                  <a:moveTo>
                    <a:pt x="2755392" y="0"/>
                  </a:moveTo>
                  <a:lnTo>
                    <a:pt x="0" y="0"/>
                  </a:lnTo>
                  <a:lnTo>
                    <a:pt x="0" y="560832"/>
                  </a:lnTo>
                  <a:lnTo>
                    <a:pt x="2755392" y="560832"/>
                  </a:lnTo>
                  <a:lnTo>
                    <a:pt x="2755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82368" y="1630680"/>
              <a:ext cx="2755900" cy="561340"/>
            </a:xfrm>
            <a:custGeom>
              <a:avLst/>
              <a:gdLst/>
              <a:ahLst/>
              <a:cxnLst/>
              <a:rect l="l" t="t" r="r" b="b"/>
              <a:pathLst>
                <a:path w="2755900" h="561339">
                  <a:moveTo>
                    <a:pt x="0" y="560832"/>
                  </a:moveTo>
                  <a:lnTo>
                    <a:pt x="2755392" y="560832"/>
                  </a:lnTo>
                  <a:lnTo>
                    <a:pt x="2755392" y="0"/>
                  </a:lnTo>
                  <a:lnTo>
                    <a:pt x="0" y="0"/>
                  </a:lnTo>
                  <a:lnTo>
                    <a:pt x="0" y="56083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59126" y="1623314"/>
              <a:ext cx="1789684" cy="266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8569" y="2051050"/>
              <a:ext cx="1055496" cy="2045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937759" y="1432560"/>
              <a:ext cx="6449695" cy="759460"/>
            </a:xfrm>
            <a:custGeom>
              <a:avLst/>
              <a:gdLst/>
              <a:ahLst/>
              <a:cxnLst/>
              <a:rect l="l" t="t" r="r" b="b"/>
              <a:pathLst>
                <a:path w="6449695" h="759460">
                  <a:moveTo>
                    <a:pt x="6449568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6449568" y="758951"/>
                  </a:lnTo>
                  <a:lnTo>
                    <a:pt x="64495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937759" y="1432560"/>
              <a:ext cx="6449695" cy="759460"/>
            </a:xfrm>
            <a:custGeom>
              <a:avLst/>
              <a:gdLst/>
              <a:ahLst/>
              <a:cxnLst/>
              <a:rect l="l" t="t" r="r" b="b"/>
              <a:pathLst>
                <a:path w="6449695" h="759460">
                  <a:moveTo>
                    <a:pt x="0" y="758951"/>
                  </a:moveTo>
                  <a:lnTo>
                    <a:pt x="6449568" y="758951"/>
                  </a:lnTo>
                  <a:lnTo>
                    <a:pt x="6449568" y="0"/>
                  </a:lnTo>
                  <a:lnTo>
                    <a:pt x="0" y="0"/>
                  </a:lnTo>
                  <a:lnTo>
                    <a:pt x="0" y="758951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84832" y="2846831"/>
              <a:ext cx="2581910" cy="1030605"/>
            </a:xfrm>
            <a:custGeom>
              <a:avLst/>
              <a:gdLst/>
              <a:ahLst/>
              <a:cxnLst/>
              <a:rect l="l" t="t" r="r" b="b"/>
              <a:pathLst>
                <a:path w="2581910" h="1030604">
                  <a:moveTo>
                    <a:pt x="2581656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2581656" y="1030224"/>
                  </a:lnTo>
                  <a:lnTo>
                    <a:pt x="2581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84832" y="2846831"/>
              <a:ext cx="2581910" cy="1030605"/>
            </a:xfrm>
            <a:custGeom>
              <a:avLst/>
              <a:gdLst/>
              <a:ahLst/>
              <a:cxnLst/>
              <a:rect l="l" t="t" r="r" b="b"/>
              <a:pathLst>
                <a:path w="2581910" h="1030604">
                  <a:moveTo>
                    <a:pt x="0" y="1030224"/>
                  </a:moveTo>
                  <a:lnTo>
                    <a:pt x="2581656" y="1030224"/>
                  </a:lnTo>
                  <a:lnTo>
                    <a:pt x="2581656" y="0"/>
                  </a:lnTo>
                  <a:lnTo>
                    <a:pt x="0" y="0"/>
                  </a:lnTo>
                  <a:lnTo>
                    <a:pt x="0" y="103022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5050" y="3024378"/>
              <a:ext cx="2141728" cy="25069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6535" y="3523488"/>
              <a:ext cx="1232789" cy="23850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72455" y="2846831"/>
              <a:ext cx="6703059" cy="972819"/>
            </a:xfrm>
            <a:custGeom>
              <a:avLst/>
              <a:gdLst/>
              <a:ahLst/>
              <a:cxnLst/>
              <a:rect l="l" t="t" r="r" b="b"/>
              <a:pathLst>
                <a:path w="6703059" h="972820">
                  <a:moveTo>
                    <a:pt x="6702552" y="0"/>
                  </a:moveTo>
                  <a:lnTo>
                    <a:pt x="0" y="0"/>
                  </a:lnTo>
                  <a:lnTo>
                    <a:pt x="0" y="972312"/>
                  </a:lnTo>
                  <a:lnTo>
                    <a:pt x="6702552" y="972312"/>
                  </a:lnTo>
                  <a:lnTo>
                    <a:pt x="670255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172455" y="2846831"/>
              <a:ext cx="6703059" cy="972819"/>
            </a:xfrm>
            <a:custGeom>
              <a:avLst/>
              <a:gdLst/>
              <a:ahLst/>
              <a:cxnLst/>
              <a:rect l="l" t="t" r="r" b="b"/>
              <a:pathLst>
                <a:path w="6703059" h="972820">
                  <a:moveTo>
                    <a:pt x="0" y="972312"/>
                  </a:moveTo>
                  <a:lnTo>
                    <a:pt x="6702552" y="972312"/>
                  </a:lnTo>
                  <a:lnTo>
                    <a:pt x="6702552" y="0"/>
                  </a:lnTo>
                  <a:lnTo>
                    <a:pt x="0" y="0"/>
                  </a:lnTo>
                  <a:lnTo>
                    <a:pt x="0" y="9723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-4572" y="4300728"/>
            <a:ext cx="6643370" cy="2508885"/>
            <a:chOff x="-4572" y="4300728"/>
            <a:chExt cx="6643370" cy="2508885"/>
          </a:xfrm>
        </p:grpSpPr>
        <p:sp>
          <p:nvSpPr>
            <p:cNvPr id="22" name="object 22"/>
            <p:cNvSpPr/>
            <p:nvPr/>
          </p:nvSpPr>
          <p:spPr>
            <a:xfrm>
              <a:off x="0" y="4305300"/>
              <a:ext cx="6634480" cy="2499360"/>
            </a:xfrm>
            <a:custGeom>
              <a:avLst/>
              <a:gdLst/>
              <a:ahLst/>
              <a:cxnLst/>
              <a:rect l="l" t="t" r="r" b="b"/>
              <a:pathLst>
                <a:path w="6634480" h="2499359">
                  <a:moveTo>
                    <a:pt x="5146675" y="0"/>
                  </a:moveTo>
                  <a:lnTo>
                    <a:pt x="1424813" y="0"/>
                  </a:lnTo>
                  <a:lnTo>
                    <a:pt x="0" y="2394356"/>
                  </a:lnTo>
                  <a:lnTo>
                    <a:pt x="0" y="2499358"/>
                  </a:lnTo>
                  <a:lnTo>
                    <a:pt x="6633972" y="2499358"/>
                  </a:lnTo>
                  <a:lnTo>
                    <a:pt x="5146675" y="0"/>
                  </a:lnTo>
                  <a:close/>
                </a:path>
              </a:pathLst>
            </a:custGeom>
            <a:solidFill>
              <a:srgbClr val="1F3863">
                <a:alpha val="4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0" y="4305300"/>
              <a:ext cx="6634480" cy="2499360"/>
            </a:xfrm>
            <a:custGeom>
              <a:avLst/>
              <a:gdLst/>
              <a:ahLst/>
              <a:cxnLst/>
              <a:rect l="l" t="t" r="r" b="b"/>
              <a:pathLst>
                <a:path w="6634480" h="2499359">
                  <a:moveTo>
                    <a:pt x="0" y="2394356"/>
                  </a:moveTo>
                  <a:lnTo>
                    <a:pt x="1424813" y="0"/>
                  </a:lnTo>
                  <a:lnTo>
                    <a:pt x="5146675" y="0"/>
                  </a:lnTo>
                  <a:lnTo>
                    <a:pt x="6633972" y="2499358"/>
                  </a:lnTo>
                  <a:lnTo>
                    <a:pt x="0" y="2499358"/>
                  </a:lnTo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877567" y="4846320"/>
              <a:ext cx="2984500" cy="1155700"/>
            </a:xfrm>
            <a:custGeom>
              <a:avLst/>
              <a:gdLst/>
              <a:ahLst/>
              <a:cxnLst/>
              <a:rect l="l" t="t" r="r" b="b"/>
              <a:pathLst>
                <a:path w="2984500" h="1155700">
                  <a:moveTo>
                    <a:pt x="2983992" y="0"/>
                  </a:moveTo>
                  <a:lnTo>
                    <a:pt x="0" y="0"/>
                  </a:lnTo>
                  <a:lnTo>
                    <a:pt x="0" y="1155191"/>
                  </a:lnTo>
                  <a:lnTo>
                    <a:pt x="2983992" y="1155191"/>
                  </a:lnTo>
                  <a:lnTo>
                    <a:pt x="2983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77567" y="4846320"/>
              <a:ext cx="2984500" cy="1155700"/>
            </a:xfrm>
            <a:custGeom>
              <a:avLst/>
              <a:gdLst/>
              <a:ahLst/>
              <a:cxnLst/>
              <a:rect l="l" t="t" r="r" b="b"/>
              <a:pathLst>
                <a:path w="2984500" h="1155700">
                  <a:moveTo>
                    <a:pt x="0" y="1155191"/>
                  </a:moveTo>
                  <a:lnTo>
                    <a:pt x="2983992" y="1155191"/>
                  </a:lnTo>
                  <a:lnTo>
                    <a:pt x="2983992" y="0"/>
                  </a:lnTo>
                  <a:lnTo>
                    <a:pt x="0" y="0"/>
                  </a:lnTo>
                  <a:lnTo>
                    <a:pt x="0" y="1155191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2860" y="5008753"/>
              <a:ext cx="1602359" cy="3775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4361" y="5631027"/>
              <a:ext cx="2451354" cy="30391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836920" y="4495800"/>
            <a:ext cx="6200140" cy="1804670"/>
          </a:xfrm>
          <a:prstGeom prst="rect">
            <a:avLst/>
          </a:prstGeom>
          <a:solidFill>
            <a:srgbClr val="DEEBF7"/>
          </a:solidFill>
          <a:ln w="12192">
            <a:solidFill>
              <a:srgbClr val="2E528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61315" indent="-269240">
              <a:lnSpc>
                <a:spcPct val="100000"/>
              </a:lnSpc>
              <a:spcBef>
                <a:spcPts val="315"/>
              </a:spcBef>
              <a:buAutoNum type="arabicPlain"/>
              <a:tabLst>
                <a:tab pos="361950" algn="l"/>
              </a:tabLst>
            </a:pPr>
            <a:r>
              <a:rPr sz="2800" spc="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ожидание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92710" marR="102870">
              <a:lnSpc>
                <a:spcPct val="100000"/>
              </a:lnSpc>
              <a:buAutoNum type="arabicPlain"/>
              <a:tabLst>
                <a:tab pos="361950" algn="l"/>
              </a:tabLst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потеря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времени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поиск</a:t>
            </a:r>
            <a:r>
              <a:rPr sz="2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документа </a:t>
            </a:r>
            <a:r>
              <a:rPr sz="2800" spc="-6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3 –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потеря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времени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перемещение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неорганизованное</a:t>
            </a:r>
            <a:r>
              <a:rPr sz="28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рабочее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место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164" y="321640"/>
            <a:ext cx="75355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Карта</a:t>
            </a:r>
            <a:r>
              <a:rPr spc="5" dirty="0"/>
              <a:t> </a:t>
            </a:r>
            <a:r>
              <a:rPr spc="-15" dirty="0"/>
              <a:t>целевого</a:t>
            </a:r>
            <a:r>
              <a:rPr spc="15" dirty="0"/>
              <a:t> </a:t>
            </a:r>
            <a:r>
              <a:rPr spc="-10" dirty="0"/>
              <a:t>состояния</a:t>
            </a:r>
            <a:r>
              <a:rPr spc="45" dirty="0"/>
              <a:t> </a:t>
            </a:r>
            <a:r>
              <a:rPr spc="-10" dirty="0"/>
              <a:t>процесса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3078479" y="917447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>
                <a:moveTo>
                  <a:pt x="0" y="0"/>
                </a:moveTo>
                <a:lnTo>
                  <a:pt x="6034278" y="0"/>
                </a:lnTo>
              </a:path>
            </a:pathLst>
          </a:custGeom>
          <a:ln w="12192">
            <a:solidFill>
              <a:srgbClr val="3A455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7408" y="1533144"/>
            <a:ext cx="10981944" cy="35143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План</a:t>
            </a:r>
            <a:r>
              <a:rPr spc="-15" dirty="0"/>
              <a:t> </a:t>
            </a:r>
            <a:r>
              <a:rPr spc="-10" dirty="0"/>
              <a:t>мероприятий</a:t>
            </a:r>
            <a:r>
              <a:rPr spc="65" dirty="0"/>
              <a:t> </a:t>
            </a:r>
            <a:r>
              <a:rPr spc="-5" dirty="0"/>
              <a:t>по </a:t>
            </a:r>
            <a:r>
              <a:rPr spc="-10" dirty="0"/>
              <a:t>устранению</a:t>
            </a:r>
            <a:r>
              <a:rPr spc="60" dirty="0"/>
              <a:t> </a:t>
            </a:r>
            <a:r>
              <a:rPr spc="-15" dirty="0"/>
              <a:t>проблем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3078479" y="917447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>
                <a:moveTo>
                  <a:pt x="0" y="0"/>
                </a:moveTo>
                <a:lnTo>
                  <a:pt x="6034278" y="0"/>
                </a:lnTo>
              </a:path>
            </a:pathLst>
          </a:custGeom>
          <a:ln w="12192">
            <a:solidFill>
              <a:srgbClr val="3A455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63039" y="1158239"/>
            <a:ext cx="8833104" cy="52760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4465" y="321640"/>
            <a:ext cx="52425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Достигнутые</a:t>
            </a:r>
            <a:r>
              <a:rPr spc="5" dirty="0"/>
              <a:t> </a:t>
            </a:r>
            <a:r>
              <a:rPr spc="-10" dirty="0"/>
              <a:t>результаты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3078479" y="917447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>
                <a:moveTo>
                  <a:pt x="0" y="0"/>
                </a:moveTo>
                <a:lnTo>
                  <a:pt x="6034278" y="0"/>
                </a:lnTo>
              </a:path>
            </a:pathLst>
          </a:custGeom>
          <a:ln w="12192">
            <a:solidFill>
              <a:srgbClr val="3A455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510271" y="1187500"/>
            <a:ext cx="3761740" cy="1766570"/>
            <a:chOff x="7510271" y="1187500"/>
            <a:chExt cx="3761740" cy="1766570"/>
          </a:xfrm>
        </p:grpSpPr>
        <p:sp>
          <p:nvSpPr>
            <p:cNvPr id="5" name="object 5"/>
            <p:cNvSpPr/>
            <p:nvPr/>
          </p:nvSpPr>
          <p:spPr>
            <a:xfrm>
              <a:off x="8132063" y="1621535"/>
              <a:ext cx="737870" cy="1256030"/>
            </a:xfrm>
            <a:custGeom>
              <a:avLst/>
              <a:gdLst/>
              <a:ahLst/>
              <a:cxnLst/>
              <a:rect l="l" t="t" r="r" b="b"/>
              <a:pathLst>
                <a:path w="737870" h="1256030">
                  <a:moveTo>
                    <a:pt x="737616" y="0"/>
                  </a:moveTo>
                  <a:lnTo>
                    <a:pt x="0" y="0"/>
                  </a:lnTo>
                  <a:lnTo>
                    <a:pt x="0" y="1255776"/>
                  </a:lnTo>
                  <a:lnTo>
                    <a:pt x="737616" y="1255776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32063" y="1621535"/>
              <a:ext cx="737870" cy="1256030"/>
            </a:xfrm>
            <a:custGeom>
              <a:avLst/>
              <a:gdLst/>
              <a:ahLst/>
              <a:cxnLst/>
              <a:rect l="l" t="t" r="r" b="b"/>
              <a:pathLst>
                <a:path w="737870" h="1256030">
                  <a:moveTo>
                    <a:pt x="0" y="1255776"/>
                  </a:moveTo>
                  <a:lnTo>
                    <a:pt x="737616" y="1255776"/>
                  </a:lnTo>
                  <a:lnTo>
                    <a:pt x="737616" y="0"/>
                  </a:lnTo>
                  <a:lnTo>
                    <a:pt x="0" y="0"/>
                  </a:lnTo>
                  <a:lnTo>
                    <a:pt x="0" y="1255776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76103" y="2785872"/>
              <a:ext cx="737870" cy="91440"/>
            </a:xfrm>
            <a:custGeom>
              <a:avLst/>
              <a:gdLst/>
              <a:ahLst/>
              <a:cxnLst/>
              <a:rect l="l" t="t" r="r" b="b"/>
              <a:pathLst>
                <a:path w="737870" h="91439">
                  <a:moveTo>
                    <a:pt x="737616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737616" y="91439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976103" y="2785872"/>
              <a:ext cx="737870" cy="91440"/>
            </a:xfrm>
            <a:custGeom>
              <a:avLst/>
              <a:gdLst/>
              <a:ahLst/>
              <a:cxnLst/>
              <a:rect l="l" t="t" r="r" b="b"/>
              <a:pathLst>
                <a:path w="737870" h="91439">
                  <a:moveTo>
                    <a:pt x="0" y="91439"/>
                  </a:moveTo>
                  <a:lnTo>
                    <a:pt x="737616" y="91439"/>
                  </a:lnTo>
                  <a:lnTo>
                    <a:pt x="737616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577327" y="2877311"/>
              <a:ext cx="3691254" cy="73660"/>
            </a:xfrm>
            <a:custGeom>
              <a:avLst/>
              <a:gdLst/>
              <a:ahLst/>
              <a:cxnLst/>
              <a:rect l="l" t="t" r="r" b="b"/>
              <a:pathLst>
                <a:path w="3691254" h="73660">
                  <a:moveTo>
                    <a:pt x="0" y="0"/>
                  </a:moveTo>
                  <a:lnTo>
                    <a:pt x="3691128" y="0"/>
                  </a:lnTo>
                </a:path>
                <a:path w="3691254" h="73660">
                  <a:moveTo>
                    <a:pt x="0" y="0"/>
                  </a:moveTo>
                  <a:lnTo>
                    <a:pt x="0" y="73151"/>
                  </a:lnTo>
                </a:path>
                <a:path w="3691254" h="73660">
                  <a:moveTo>
                    <a:pt x="1844040" y="0"/>
                  </a:moveTo>
                  <a:lnTo>
                    <a:pt x="1844040" y="73151"/>
                  </a:lnTo>
                </a:path>
                <a:path w="3691254" h="73660">
                  <a:moveTo>
                    <a:pt x="3691128" y="0"/>
                  </a:moveTo>
                  <a:lnTo>
                    <a:pt x="3691128" y="73151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343387" y="2409444"/>
              <a:ext cx="204470" cy="375285"/>
            </a:xfrm>
            <a:custGeom>
              <a:avLst/>
              <a:gdLst/>
              <a:ahLst/>
              <a:cxnLst/>
              <a:rect l="l" t="t" r="r" b="b"/>
              <a:pathLst>
                <a:path w="204470" h="375285">
                  <a:moveTo>
                    <a:pt x="0" y="374903"/>
                  </a:moveTo>
                  <a:lnTo>
                    <a:pt x="146303" y="0"/>
                  </a:lnTo>
                  <a:lnTo>
                    <a:pt x="204215" y="0"/>
                  </a:lnTo>
                </a:path>
              </a:pathLst>
            </a:custGeom>
            <a:ln w="91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823971" y="1187500"/>
              <a:ext cx="361370" cy="1772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0271" y="1319783"/>
              <a:ext cx="984503" cy="5212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656321" y="1091946"/>
            <a:ext cx="69532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300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секунд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546080" y="2191511"/>
            <a:ext cx="591820" cy="438784"/>
            <a:chOff x="10546080" y="2191511"/>
            <a:chExt cx="591820" cy="438784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80" y="2191511"/>
              <a:ext cx="429768" cy="4387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4952" y="2191511"/>
              <a:ext cx="472440" cy="43878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693654" y="2245233"/>
            <a:ext cx="30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Calibri" panose="020F0502020204030204"/>
                <a:cs typeface="Calibri" panose="020F0502020204030204"/>
              </a:rPr>
              <a:t>5</a:t>
            </a:r>
            <a:r>
              <a:rPr sz="1800" dirty="0">
                <a:latin typeface="Calibri" panose="020F0502020204030204"/>
                <a:cs typeface="Calibri" panose="020F0502020204030204"/>
              </a:rPr>
              <a:t>…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7747" y="3104068"/>
            <a:ext cx="512694" cy="16204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231505" y="2999613"/>
            <a:ext cx="537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800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ыло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60652" y="3095065"/>
            <a:ext cx="568518" cy="17105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055479" y="2999613"/>
            <a:ext cx="582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Стало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144000" y="1667255"/>
            <a:ext cx="1188085" cy="749935"/>
            <a:chOff x="9144000" y="1667255"/>
            <a:chExt cx="1188085" cy="749935"/>
          </a:xfrm>
        </p:grpSpPr>
        <p:sp>
          <p:nvSpPr>
            <p:cNvPr id="23" name="object 23"/>
            <p:cNvSpPr/>
            <p:nvPr/>
          </p:nvSpPr>
          <p:spPr>
            <a:xfrm>
              <a:off x="9144000" y="1670303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4">
                  <a:moveTo>
                    <a:pt x="1187957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207752" y="1728215"/>
              <a:ext cx="116205" cy="683260"/>
            </a:xfrm>
            <a:custGeom>
              <a:avLst/>
              <a:gdLst/>
              <a:ahLst/>
              <a:cxnLst/>
              <a:rect l="l" t="t" r="r" b="b"/>
              <a:pathLst>
                <a:path w="116204" h="683260">
                  <a:moveTo>
                    <a:pt x="86868" y="0"/>
                  </a:moveTo>
                  <a:lnTo>
                    <a:pt x="28955" y="0"/>
                  </a:lnTo>
                  <a:lnTo>
                    <a:pt x="28955" y="624839"/>
                  </a:lnTo>
                  <a:lnTo>
                    <a:pt x="0" y="624839"/>
                  </a:lnTo>
                  <a:lnTo>
                    <a:pt x="57912" y="682751"/>
                  </a:lnTo>
                  <a:lnTo>
                    <a:pt x="115824" y="624839"/>
                  </a:lnTo>
                  <a:lnTo>
                    <a:pt x="86868" y="624839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207752" y="1728215"/>
              <a:ext cx="116205" cy="683260"/>
            </a:xfrm>
            <a:custGeom>
              <a:avLst/>
              <a:gdLst/>
              <a:ahLst/>
              <a:cxnLst/>
              <a:rect l="l" t="t" r="r" b="b"/>
              <a:pathLst>
                <a:path w="116204" h="683260">
                  <a:moveTo>
                    <a:pt x="0" y="624839"/>
                  </a:moveTo>
                  <a:lnTo>
                    <a:pt x="28955" y="624839"/>
                  </a:lnTo>
                  <a:lnTo>
                    <a:pt x="28955" y="0"/>
                  </a:lnTo>
                  <a:lnTo>
                    <a:pt x="86868" y="0"/>
                  </a:lnTo>
                  <a:lnTo>
                    <a:pt x="86868" y="624839"/>
                  </a:lnTo>
                  <a:lnTo>
                    <a:pt x="115824" y="624839"/>
                  </a:lnTo>
                  <a:lnTo>
                    <a:pt x="57912" y="682751"/>
                  </a:lnTo>
                  <a:lnTo>
                    <a:pt x="0" y="624839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90092" y="1090675"/>
          <a:ext cx="6301105" cy="200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980"/>
                <a:gridCol w="1720215"/>
                <a:gridCol w="1800225"/>
              </a:tblGrid>
              <a:tr h="993648">
                <a:tc>
                  <a:txBody>
                    <a:bodyPr/>
                    <a:lstStyle/>
                    <a:p>
                      <a:pPr algn="ctr">
                        <a:lnSpc>
                          <a:spcPts val="2810"/>
                        </a:lnSpc>
                      </a:pPr>
                      <a:r>
                        <a:rPr sz="2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Наименование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Times New Roman" panose="02020603050405020304"/>
                          <a:cs typeface="Times New Roman" panose="02020603050405020304"/>
                        </a:rPr>
                        <a:t>цели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2810"/>
                        </a:lnSpc>
                      </a:pPr>
                      <a:r>
                        <a:rPr sz="2400" b="1" spc="-30" dirty="0">
                          <a:latin typeface="Times New Roman" panose="02020603050405020304"/>
                          <a:cs typeface="Times New Roman" panose="02020603050405020304"/>
                        </a:rPr>
                        <a:t>Текущий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Times New Roman" panose="02020603050405020304"/>
                          <a:cs typeface="Times New Roman" panose="02020603050405020304"/>
                        </a:rPr>
                        <a:t>показатель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0"/>
                        </a:lnSpc>
                      </a:pPr>
                      <a:r>
                        <a:rPr sz="2400" b="1" spc="-10" dirty="0">
                          <a:latin typeface="Times New Roman" panose="02020603050405020304"/>
                          <a:cs typeface="Times New Roman" panose="02020603050405020304"/>
                        </a:rPr>
                        <a:t>Целевой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Times New Roman" panose="02020603050405020304"/>
                          <a:cs typeface="Times New Roman" panose="02020603050405020304"/>
                        </a:rPr>
                        <a:t>показатель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139065" marR="129540" indent="-9525">
                        <a:lnSpc>
                          <a:spcPts val="2880"/>
                        </a:lnSpc>
                        <a:spcBef>
                          <a:spcPts val="30"/>
                        </a:spcBef>
                      </a:pPr>
                      <a:r>
                        <a:rPr sz="2400" spc="-5" dirty="0">
                          <a:latin typeface="Times New Roman" panose="02020603050405020304"/>
                          <a:cs typeface="Times New Roman" panose="02020603050405020304"/>
                        </a:rPr>
                        <a:t>Снижение</a:t>
                      </a:r>
                      <a:r>
                        <a:rPr sz="2400" spc="-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/>
                          <a:cs typeface="Times New Roman" panose="02020603050405020304"/>
                        </a:rPr>
                        <a:t>времени </a:t>
                      </a:r>
                      <a:r>
                        <a:rPr sz="2400" spc="-58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/>
                          <a:cs typeface="Times New Roman" panose="02020603050405020304"/>
                        </a:rPr>
                        <a:t>поиска</a:t>
                      </a:r>
                      <a:r>
                        <a:rPr sz="2400" spc="-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spc="-15" dirty="0">
                          <a:latin typeface="Times New Roman" panose="02020603050405020304"/>
                          <a:cs typeface="Times New Roman" panose="02020603050405020304"/>
                        </a:rPr>
                        <a:t>документов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latin typeface="Times New Roman" panose="02020603050405020304"/>
                          <a:cs typeface="Times New Roman" panose="02020603050405020304"/>
                        </a:rPr>
                        <a:t>300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dirty="0">
                          <a:latin typeface="Times New Roman" panose="02020603050405020304"/>
                          <a:cs typeface="Times New Roman" panose="02020603050405020304"/>
                        </a:rPr>
                        <a:t>56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1033157" y="3447288"/>
            <a:ext cx="2759075" cy="3279775"/>
            <a:chOff x="1033157" y="3447288"/>
            <a:chExt cx="2759075" cy="3279775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5" y="3486912"/>
              <a:ext cx="2679191" cy="32004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52969" y="3467100"/>
              <a:ext cx="2719070" cy="3240405"/>
            </a:xfrm>
            <a:custGeom>
              <a:avLst/>
              <a:gdLst/>
              <a:ahLst/>
              <a:cxnLst/>
              <a:rect l="l" t="t" r="r" b="b"/>
              <a:pathLst>
                <a:path w="2719070" h="3240404">
                  <a:moveTo>
                    <a:pt x="2718930" y="466217"/>
                  </a:moveTo>
                  <a:lnTo>
                    <a:pt x="2718930" y="3240024"/>
                  </a:lnTo>
                  <a:lnTo>
                    <a:pt x="465823" y="3240024"/>
                  </a:lnTo>
                  <a:lnTo>
                    <a:pt x="418706" y="3237560"/>
                  </a:lnTo>
                  <a:lnTo>
                    <a:pt x="372224" y="3230511"/>
                  </a:lnTo>
                  <a:lnTo>
                    <a:pt x="327901" y="3218916"/>
                  </a:lnTo>
                  <a:lnTo>
                    <a:pt x="284721" y="3203575"/>
                  </a:lnTo>
                  <a:lnTo>
                    <a:pt x="244081" y="3183648"/>
                  </a:lnTo>
                  <a:lnTo>
                    <a:pt x="205549" y="3160445"/>
                  </a:lnTo>
                  <a:lnTo>
                    <a:pt x="169913" y="3133509"/>
                  </a:lnTo>
                  <a:lnTo>
                    <a:pt x="136804" y="3103714"/>
                  </a:lnTo>
                  <a:lnTo>
                    <a:pt x="106527" y="3070529"/>
                  </a:lnTo>
                  <a:lnTo>
                    <a:pt x="79578" y="3034461"/>
                  </a:lnTo>
                  <a:lnTo>
                    <a:pt x="56375" y="2996336"/>
                  </a:lnTo>
                  <a:lnTo>
                    <a:pt x="36449" y="2955251"/>
                  </a:lnTo>
                  <a:lnTo>
                    <a:pt x="21107" y="2912529"/>
                  </a:lnTo>
                  <a:lnTo>
                    <a:pt x="9512" y="2867799"/>
                  </a:lnTo>
                  <a:lnTo>
                    <a:pt x="2463" y="2821381"/>
                  </a:lnTo>
                  <a:lnTo>
                    <a:pt x="0" y="2774238"/>
                  </a:lnTo>
                  <a:lnTo>
                    <a:pt x="0" y="0"/>
                  </a:lnTo>
                  <a:lnTo>
                    <a:pt x="2252713" y="0"/>
                  </a:lnTo>
                  <a:lnTo>
                    <a:pt x="2299830" y="2412"/>
                  </a:lnTo>
                  <a:lnTo>
                    <a:pt x="2346312" y="9525"/>
                  </a:lnTo>
                  <a:lnTo>
                    <a:pt x="2391016" y="21082"/>
                  </a:lnTo>
                  <a:lnTo>
                    <a:pt x="2433815" y="36449"/>
                  </a:lnTo>
                  <a:lnTo>
                    <a:pt x="2474836" y="56387"/>
                  </a:lnTo>
                  <a:lnTo>
                    <a:pt x="2513444" y="79628"/>
                  </a:lnTo>
                  <a:lnTo>
                    <a:pt x="2549131" y="106552"/>
                  </a:lnTo>
                  <a:lnTo>
                    <a:pt x="2582151" y="136778"/>
                  </a:lnTo>
                  <a:lnTo>
                    <a:pt x="2612377" y="169799"/>
                  </a:lnTo>
                  <a:lnTo>
                    <a:pt x="2639301" y="205486"/>
                  </a:lnTo>
                  <a:lnTo>
                    <a:pt x="2662542" y="244094"/>
                  </a:lnTo>
                  <a:lnTo>
                    <a:pt x="2682481" y="285114"/>
                  </a:lnTo>
                  <a:lnTo>
                    <a:pt x="2697848" y="327913"/>
                  </a:lnTo>
                  <a:lnTo>
                    <a:pt x="2709405" y="372618"/>
                  </a:lnTo>
                  <a:lnTo>
                    <a:pt x="2716517" y="419100"/>
                  </a:lnTo>
                  <a:lnTo>
                    <a:pt x="2718930" y="466217"/>
                  </a:lnTo>
                  <a:close/>
                </a:path>
              </a:pathLst>
            </a:custGeom>
            <a:ln w="39624">
              <a:solidFill>
                <a:srgbClr val="466FB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4989448" y="3447288"/>
            <a:ext cx="2444750" cy="3234055"/>
            <a:chOff x="4989448" y="3447288"/>
            <a:chExt cx="2444750" cy="323405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9199" y="3486912"/>
              <a:ext cx="2365248" cy="31546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09260" y="3467100"/>
              <a:ext cx="2405380" cy="3194685"/>
            </a:xfrm>
            <a:custGeom>
              <a:avLst/>
              <a:gdLst/>
              <a:ahLst/>
              <a:cxnLst/>
              <a:rect l="l" t="t" r="r" b="b"/>
              <a:pathLst>
                <a:path w="2405379" h="3194684">
                  <a:moveTo>
                    <a:pt x="2404998" y="413766"/>
                  </a:moveTo>
                  <a:lnTo>
                    <a:pt x="2404998" y="3194380"/>
                  </a:lnTo>
                  <a:lnTo>
                    <a:pt x="413385" y="3194380"/>
                  </a:lnTo>
                  <a:lnTo>
                    <a:pt x="371855" y="3192322"/>
                  </a:lnTo>
                  <a:lnTo>
                    <a:pt x="330453" y="3186061"/>
                  </a:lnTo>
                  <a:lnTo>
                    <a:pt x="290956" y="3175647"/>
                  </a:lnTo>
                  <a:lnTo>
                    <a:pt x="252984" y="3161893"/>
                  </a:lnTo>
                  <a:lnTo>
                    <a:pt x="216788" y="3144405"/>
                  </a:lnTo>
                  <a:lnTo>
                    <a:pt x="182499" y="3123933"/>
                  </a:lnTo>
                  <a:lnTo>
                    <a:pt x="150875" y="3099739"/>
                  </a:lnTo>
                  <a:lnTo>
                    <a:pt x="121285" y="3073158"/>
                  </a:lnTo>
                  <a:lnTo>
                    <a:pt x="94614" y="3043910"/>
                  </a:lnTo>
                  <a:lnTo>
                    <a:pt x="70865" y="3011855"/>
                  </a:lnTo>
                  <a:lnTo>
                    <a:pt x="50037" y="2978124"/>
                  </a:lnTo>
                  <a:lnTo>
                    <a:pt x="32512" y="2941764"/>
                  </a:lnTo>
                  <a:lnTo>
                    <a:pt x="18668" y="2903829"/>
                  </a:lnTo>
                  <a:lnTo>
                    <a:pt x="8381" y="2863850"/>
                  </a:lnTo>
                  <a:lnTo>
                    <a:pt x="2031" y="2822943"/>
                  </a:lnTo>
                  <a:lnTo>
                    <a:pt x="0" y="2780957"/>
                  </a:lnTo>
                  <a:lnTo>
                    <a:pt x="0" y="0"/>
                  </a:lnTo>
                  <a:lnTo>
                    <a:pt x="1991233" y="0"/>
                  </a:lnTo>
                  <a:lnTo>
                    <a:pt x="2033142" y="2032"/>
                  </a:lnTo>
                  <a:lnTo>
                    <a:pt x="2074037" y="8382"/>
                  </a:lnTo>
                  <a:lnTo>
                    <a:pt x="2114041" y="18669"/>
                  </a:lnTo>
                  <a:lnTo>
                    <a:pt x="2152015" y="32512"/>
                  </a:lnTo>
                  <a:lnTo>
                    <a:pt x="2188337" y="50037"/>
                  </a:lnTo>
                  <a:lnTo>
                    <a:pt x="2222499" y="70865"/>
                  </a:lnTo>
                  <a:lnTo>
                    <a:pt x="2254122" y="94614"/>
                  </a:lnTo>
                  <a:lnTo>
                    <a:pt x="2283714" y="121285"/>
                  </a:lnTo>
                  <a:lnTo>
                    <a:pt x="2310384" y="150875"/>
                  </a:lnTo>
                  <a:lnTo>
                    <a:pt x="2334133" y="182499"/>
                  </a:lnTo>
                  <a:lnTo>
                    <a:pt x="2354961" y="216662"/>
                  </a:lnTo>
                  <a:lnTo>
                    <a:pt x="2372487" y="252983"/>
                  </a:lnTo>
                  <a:lnTo>
                    <a:pt x="2386330" y="290956"/>
                  </a:lnTo>
                  <a:lnTo>
                    <a:pt x="2396616" y="330962"/>
                  </a:lnTo>
                  <a:lnTo>
                    <a:pt x="2402966" y="371856"/>
                  </a:lnTo>
                  <a:lnTo>
                    <a:pt x="2404998" y="413766"/>
                  </a:lnTo>
                  <a:close/>
                </a:path>
              </a:pathLst>
            </a:custGeom>
            <a:ln w="39624">
              <a:solidFill>
                <a:srgbClr val="466FB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8387842" y="3447288"/>
            <a:ext cx="2420620" cy="3197860"/>
            <a:chOff x="8387842" y="3447288"/>
            <a:chExt cx="2420620" cy="319786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7720" y="3486912"/>
              <a:ext cx="2340863" cy="31181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407654" y="3467100"/>
              <a:ext cx="2381250" cy="3158490"/>
            </a:xfrm>
            <a:custGeom>
              <a:avLst/>
              <a:gdLst/>
              <a:ahLst/>
              <a:cxnLst/>
              <a:rect l="l" t="t" r="r" b="b"/>
              <a:pathLst>
                <a:path w="2381250" h="3158490">
                  <a:moveTo>
                    <a:pt x="2380742" y="409829"/>
                  </a:moveTo>
                  <a:lnTo>
                    <a:pt x="2380742" y="3157867"/>
                  </a:lnTo>
                  <a:lnTo>
                    <a:pt x="409448" y="3157867"/>
                  </a:lnTo>
                  <a:lnTo>
                    <a:pt x="367792" y="3155810"/>
                  </a:lnTo>
                  <a:lnTo>
                    <a:pt x="327278" y="3149549"/>
                  </a:lnTo>
                  <a:lnTo>
                    <a:pt x="288163" y="3139554"/>
                  </a:lnTo>
                  <a:lnTo>
                    <a:pt x="250190" y="3125762"/>
                  </a:lnTo>
                  <a:lnTo>
                    <a:pt x="214249" y="3108236"/>
                  </a:lnTo>
                  <a:lnTo>
                    <a:pt x="180467" y="3087839"/>
                  </a:lnTo>
                  <a:lnTo>
                    <a:pt x="149225" y="3064446"/>
                  </a:lnTo>
                  <a:lnTo>
                    <a:pt x="120015" y="3037776"/>
                  </a:lnTo>
                  <a:lnTo>
                    <a:pt x="93345" y="3008617"/>
                  </a:lnTo>
                  <a:lnTo>
                    <a:pt x="69976" y="2977286"/>
                  </a:lnTo>
                  <a:lnTo>
                    <a:pt x="49529" y="2943555"/>
                  </a:lnTo>
                  <a:lnTo>
                    <a:pt x="32003" y="2907677"/>
                  </a:lnTo>
                  <a:lnTo>
                    <a:pt x="18288" y="2869653"/>
                  </a:lnTo>
                  <a:lnTo>
                    <a:pt x="8254" y="2830487"/>
                  </a:lnTo>
                  <a:lnTo>
                    <a:pt x="2031" y="2790024"/>
                  </a:lnTo>
                  <a:lnTo>
                    <a:pt x="0" y="2748419"/>
                  </a:lnTo>
                  <a:lnTo>
                    <a:pt x="0" y="0"/>
                  </a:lnTo>
                  <a:lnTo>
                    <a:pt x="1970913" y="0"/>
                  </a:lnTo>
                  <a:lnTo>
                    <a:pt x="2012442" y="2032"/>
                  </a:lnTo>
                  <a:lnTo>
                    <a:pt x="2052954" y="8254"/>
                  </a:lnTo>
                  <a:lnTo>
                    <a:pt x="2092071" y="18287"/>
                  </a:lnTo>
                  <a:lnTo>
                    <a:pt x="2130171" y="32130"/>
                  </a:lnTo>
                  <a:lnTo>
                    <a:pt x="2165985" y="49657"/>
                  </a:lnTo>
                  <a:lnTo>
                    <a:pt x="2199767" y="70103"/>
                  </a:lnTo>
                  <a:lnTo>
                    <a:pt x="2231390" y="93852"/>
                  </a:lnTo>
                  <a:lnTo>
                    <a:pt x="2260600" y="120141"/>
                  </a:lnTo>
                  <a:lnTo>
                    <a:pt x="2286889" y="149351"/>
                  </a:lnTo>
                  <a:lnTo>
                    <a:pt x="2310638" y="180975"/>
                  </a:lnTo>
                  <a:lnTo>
                    <a:pt x="2331085" y="214756"/>
                  </a:lnTo>
                  <a:lnTo>
                    <a:pt x="2348611" y="250570"/>
                  </a:lnTo>
                  <a:lnTo>
                    <a:pt x="2362454" y="288670"/>
                  </a:lnTo>
                  <a:lnTo>
                    <a:pt x="2372487" y="327787"/>
                  </a:lnTo>
                  <a:lnTo>
                    <a:pt x="2378710" y="368300"/>
                  </a:lnTo>
                  <a:lnTo>
                    <a:pt x="2380742" y="409829"/>
                  </a:lnTo>
                  <a:close/>
                </a:path>
              </a:pathLst>
            </a:custGeom>
            <a:ln w="39623">
              <a:solidFill>
                <a:srgbClr val="466FB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805" y="0"/>
            <a:ext cx="100190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Визуализация</a:t>
            </a:r>
            <a:r>
              <a:rPr spc="25" dirty="0"/>
              <a:t> </a:t>
            </a:r>
            <a:r>
              <a:rPr spc="-10" dirty="0"/>
              <a:t>(фотографии</a:t>
            </a:r>
            <a:r>
              <a:rPr spc="95" dirty="0"/>
              <a:t> </a:t>
            </a:r>
            <a:r>
              <a:rPr spc="-10" dirty="0"/>
              <a:t>«Было»</a:t>
            </a:r>
            <a:r>
              <a:rPr spc="35" dirty="0"/>
              <a:t> </a:t>
            </a:r>
            <a:r>
              <a:rPr spc="-5" dirty="0"/>
              <a:t>– </a:t>
            </a:r>
            <a:r>
              <a:rPr spc="-10" dirty="0"/>
              <a:t>«Стало»)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407920" y="655319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>
                <a:moveTo>
                  <a:pt x="0" y="0"/>
                </a:moveTo>
                <a:lnTo>
                  <a:pt x="6034278" y="0"/>
                </a:lnTo>
              </a:path>
            </a:pathLst>
          </a:custGeom>
          <a:ln w="12192">
            <a:solidFill>
              <a:srgbClr val="3A45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07920" y="765048"/>
            <a:ext cx="2054860" cy="39370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609600">
              <a:lnSpc>
                <a:spcPct val="100000"/>
              </a:lnSpc>
              <a:spcBef>
                <a:spcPts val="420"/>
              </a:spcBef>
            </a:pPr>
            <a:r>
              <a:rPr sz="1800" spc="5" dirty="0">
                <a:latin typeface="Microsoft Sans Serif" panose="020B0604020202020204"/>
                <a:cs typeface="Microsoft Sans Serif" panose="020B0604020202020204"/>
              </a:rPr>
              <a:t>«Было»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9768" y="780287"/>
            <a:ext cx="2371725" cy="39370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729615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«Стало»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35568" y="1304544"/>
            <a:ext cx="1938655" cy="2560955"/>
            <a:chOff x="8235568" y="1304544"/>
            <a:chExt cx="1938655" cy="256095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275319" y="1344168"/>
              <a:ext cx="1859279" cy="24810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55380" y="1324356"/>
              <a:ext cx="1899285" cy="2520950"/>
            </a:xfrm>
            <a:custGeom>
              <a:avLst/>
              <a:gdLst/>
              <a:ahLst/>
              <a:cxnLst/>
              <a:rect l="l" t="t" r="r" b="b"/>
              <a:pathLst>
                <a:path w="1899284" h="2520950">
                  <a:moveTo>
                    <a:pt x="1899030" y="329311"/>
                  </a:moveTo>
                  <a:lnTo>
                    <a:pt x="1899030" y="2520823"/>
                  </a:lnTo>
                  <a:lnTo>
                    <a:pt x="329311" y="2520823"/>
                  </a:lnTo>
                  <a:lnTo>
                    <a:pt x="263144" y="2514219"/>
                  </a:lnTo>
                  <a:lnTo>
                    <a:pt x="201549" y="2495169"/>
                  </a:lnTo>
                  <a:lnTo>
                    <a:pt x="144779" y="2464435"/>
                  </a:lnTo>
                  <a:lnTo>
                    <a:pt x="96647" y="2424303"/>
                  </a:lnTo>
                  <a:lnTo>
                    <a:pt x="56388" y="2376043"/>
                  </a:lnTo>
                  <a:lnTo>
                    <a:pt x="25780" y="2319528"/>
                  </a:lnTo>
                  <a:lnTo>
                    <a:pt x="6730" y="2257425"/>
                  </a:lnTo>
                  <a:lnTo>
                    <a:pt x="0" y="2191639"/>
                  </a:lnTo>
                  <a:lnTo>
                    <a:pt x="0" y="0"/>
                  </a:lnTo>
                  <a:lnTo>
                    <a:pt x="1569720" y="0"/>
                  </a:lnTo>
                  <a:lnTo>
                    <a:pt x="1602994" y="1651"/>
                  </a:lnTo>
                  <a:lnTo>
                    <a:pt x="1667128" y="14732"/>
                  </a:lnTo>
                  <a:lnTo>
                    <a:pt x="1726311" y="39624"/>
                  </a:lnTo>
                  <a:lnTo>
                    <a:pt x="1802384" y="96647"/>
                  </a:lnTo>
                  <a:lnTo>
                    <a:pt x="1842643" y="144780"/>
                  </a:lnTo>
                  <a:lnTo>
                    <a:pt x="1873250" y="201422"/>
                  </a:lnTo>
                  <a:lnTo>
                    <a:pt x="1892300" y="263525"/>
                  </a:lnTo>
                  <a:lnTo>
                    <a:pt x="1899030" y="329311"/>
                  </a:lnTo>
                  <a:close/>
                </a:path>
              </a:pathLst>
            </a:custGeom>
            <a:ln w="3962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368295" y="1432560"/>
            <a:ext cx="2499360" cy="2432685"/>
            <a:chOff x="2368295" y="1432560"/>
            <a:chExt cx="2499360" cy="24326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9" y="1472184"/>
              <a:ext cx="2420112" cy="23530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88107" y="1452372"/>
              <a:ext cx="2459990" cy="2392680"/>
            </a:xfrm>
            <a:custGeom>
              <a:avLst/>
              <a:gdLst/>
              <a:ahLst/>
              <a:cxnLst/>
              <a:rect l="l" t="t" r="r" b="b"/>
              <a:pathLst>
                <a:path w="2459990" h="2392679">
                  <a:moveTo>
                    <a:pt x="2459736" y="411861"/>
                  </a:moveTo>
                  <a:lnTo>
                    <a:pt x="2459736" y="2392679"/>
                  </a:lnTo>
                  <a:lnTo>
                    <a:pt x="411353" y="2392679"/>
                  </a:lnTo>
                  <a:lnTo>
                    <a:pt x="369824" y="2390647"/>
                  </a:lnTo>
                  <a:lnTo>
                    <a:pt x="328930" y="2384425"/>
                  </a:lnTo>
                  <a:lnTo>
                    <a:pt x="289306" y="2374391"/>
                  </a:lnTo>
                  <a:lnTo>
                    <a:pt x="251333" y="2360167"/>
                  </a:lnTo>
                  <a:lnTo>
                    <a:pt x="215519" y="2343150"/>
                  </a:lnTo>
                  <a:lnTo>
                    <a:pt x="181356" y="2322195"/>
                  </a:lnTo>
                  <a:lnTo>
                    <a:pt x="149606" y="2298446"/>
                  </a:lnTo>
                  <a:lnTo>
                    <a:pt x="120396" y="2272157"/>
                  </a:lnTo>
                  <a:lnTo>
                    <a:pt x="94106" y="2242947"/>
                  </a:lnTo>
                  <a:lnTo>
                    <a:pt x="70485" y="2211323"/>
                  </a:lnTo>
                  <a:lnTo>
                    <a:pt x="49530" y="2177160"/>
                  </a:lnTo>
                  <a:lnTo>
                    <a:pt x="32512" y="2141347"/>
                  </a:lnTo>
                  <a:lnTo>
                    <a:pt x="18287" y="2103374"/>
                  </a:lnTo>
                  <a:lnTo>
                    <a:pt x="8255" y="2063623"/>
                  </a:lnTo>
                  <a:lnTo>
                    <a:pt x="2031" y="2022855"/>
                  </a:lnTo>
                  <a:lnTo>
                    <a:pt x="0" y="1981200"/>
                  </a:lnTo>
                  <a:lnTo>
                    <a:pt x="0" y="0"/>
                  </a:lnTo>
                  <a:lnTo>
                    <a:pt x="2047875" y="0"/>
                  </a:lnTo>
                  <a:lnTo>
                    <a:pt x="2089531" y="2031"/>
                  </a:lnTo>
                  <a:lnTo>
                    <a:pt x="2130297" y="8254"/>
                  </a:lnTo>
                  <a:lnTo>
                    <a:pt x="2170049" y="18287"/>
                  </a:lnTo>
                  <a:lnTo>
                    <a:pt x="2207895" y="32512"/>
                  </a:lnTo>
                  <a:lnTo>
                    <a:pt x="2243836" y="49656"/>
                  </a:lnTo>
                  <a:lnTo>
                    <a:pt x="2277999" y="70485"/>
                  </a:lnTo>
                  <a:lnTo>
                    <a:pt x="2309749" y="94233"/>
                  </a:lnTo>
                  <a:lnTo>
                    <a:pt x="2338832" y="120903"/>
                  </a:lnTo>
                  <a:lnTo>
                    <a:pt x="2365502" y="149987"/>
                  </a:lnTo>
                  <a:lnTo>
                    <a:pt x="2389251" y="181737"/>
                  </a:lnTo>
                  <a:lnTo>
                    <a:pt x="2410079" y="215900"/>
                  </a:lnTo>
                  <a:lnTo>
                    <a:pt x="2427224" y="251840"/>
                  </a:lnTo>
                  <a:lnTo>
                    <a:pt x="2441447" y="289687"/>
                  </a:lnTo>
                  <a:lnTo>
                    <a:pt x="2451481" y="329438"/>
                  </a:lnTo>
                  <a:lnTo>
                    <a:pt x="2457704" y="370204"/>
                  </a:lnTo>
                  <a:lnTo>
                    <a:pt x="2459736" y="411861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368295" y="4151376"/>
            <a:ext cx="2499360" cy="2139950"/>
            <a:chOff x="2368295" y="4151376"/>
            <a:chExt cx="2499360" cy="213995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9" y="4191000"/>
              <a:ext cx="2420112" cy="20604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88107" y="4171188"/>
              <a:ext cx="2459990" cy="2100580"/>
            </a:xfrm>
            <a:custGeom>
              <a:avLst/>
              <a:gdLst/>
              <a:ahLst/>
              <a:cxnLst/>
              <a:rect l="l" t="t" r="r" b="b"/>
              <a:pathLst>
                <a:path w="2459990" h="2100579">
                  <a:moveTo>
                    <a:pt x="2459736" y="363093"/>
                  </a:moveTo>
                  <a:lnTo>
                    <a:pt x="2459736" y="2100199"/>
                  </a:lnTo>
                  <a:lnTo>
                    <a:pt x="362585" y="2100199"/>
                  </a:lnTo>
                  <a:lnTo>
                    <a:pt x="289941" y="2092655"/>
                  </a:lnTo>
                  <a:lnTo>
                    <a:pt x="221615" y="2071687"/>
                  </a:lnTo>
                  <a:lnTo>
                    <a:pt x="159893" y="2038083"/>
                  </a:lnTo>
                  <a:lnTo>
                    <a:pt x="106172" y="1994001"/>
                  </a:lnTo>
                  <a:lnTo>
                    <a:pt x="62103" y="1940267"/>
                  </a:lnTo>
                  <a:lnTo>
                    <a:pt x="28448" y="1878520"/>
                  </a:lnTo>
                  <a:lnTo>
                    <a:pt x="7493" y="1810169"/>
                  </a:lnTo>
                  <a:lnTo>
                    <a:pt x="0" y="1737537"/>
                  </a:lnTo>
                  <a:lnTo>
                    <a:pt x="0" y="0"/>
                  </a:lnTo>
                  <a:lnTo>
                    <a:pt x="2096643" y="0"/>
                  </a:lnTo>
                  <a:lnTo>
                    <a:pt x="2133219" y="1650"/>
                  </a:lnTo>
                  <a:lnTo>
                    <a:pt x="2204085" y="16382"/>
                  </a:lnTo>
                  <a:lnTo>
                    <a:pt x="2269617" y="44068"/>
                  </a:lnTo>
                  <a:lnTo>
                    <a:pt x="2327529" y="83057"/>
                  </a:lnTo>
                  <a:lnTo>
                    <a:pt x="2376678" y="132206"/>
                  </a:lnTo>
                  <a:lnTo>
                    <a:pt x="2415667" y="190119"/>
                  </a:lnTo>
                  <a:lnTo>
                    <a:pt x="2443353" y="255650"/>
                  </a:lnTo>
                  <a:lnTo>
                    <a:pt x="2458085" y="326136"/>
                  </a:lnTo>
                  <a:lnTo>
                    <a:pt x="2459736" y="363093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8009763" y="4151376"/>
            <a:ext cx="2451100" cy="2353945"/>
            <a:chOff x="8009763" y="4151376"/>
            <a:chExt cx="2451100" cy="235394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9768" y="4191000"/>
              <a:ext cx="2371343" cy="22738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29575" y="4171188"/>
              <a:ext cx="2411730" cy="2313940"/>
            </a:xfrm>
            <a:custGeom>
              <a:avLst/>
              <a:gdLst/>
              <a:ahLst/>
              <a:cxnLst/>
              <a:rect l="l" t="t" r="r" b="b"/>
              <a:pathLst>
                <a:path w="2411729" h="2313940">
                  <a:moveTo>
                    <a:pt x="2411349" y="398272"/>
                  </a:moveTo>
                  <a:lnTo>
                    <a:pt x="2411349" y="2313711"/>
                  </a:lnTo>
                  <a:lnTo>
                    <a:pt x="398272" y="2313711"/>
                  </a:lnTo>
                  <a:lnTo>
                    <a:pt x="358013" y="2311654"/>
                  </a:lnTo>
                  <a:lnTo>
                    <a:pt x="318643" y="2305799"/>
                  </a:lnTo>
                  <a:lnTo>
                    <a:pt x="280161" y="2295779"/>
                  </a:lnTo>
                  <a:lnTo>
                    <a:pt x="243458" y="2282418"/>
                  </a:lnTo>
                  <a:lnTo>
                    <a:pt x="208788" y="2265692"/>
                  </a:lnTo>
                  <a:lnTo>
                    <a:pt x="175768" y="2245626"/>
                  </a:lnTo>
                  <a:lnTo>
                    <a:pt x="145288" y="2222652"/>
                  </a:lnTo>
                  <a:lnTo>
                    <a:pt x="116967" y="2196807"/>
                  </a:lnTo>
                  <a:lnTo>
                    <a:pt x="91058" y="2168461"/>
                  </a:lnTo>
                  <a:lnTo>
                    <a:pt x="68072" y="2137956"/>
                  </a:lnTo>
                  <a:lnTo>
                    <a:pt x="48005" y="2104936"/>
                  </a:lnTo>
                  <a:lnTo>
                    <a:pt x="31242" y="2070227"/>
                  </a:lnTo>
                  <a:lnTo>
                    <a:pt x="17906" y="2033498"/>
                  </a:lnTo>
                  <a:lnTo>
                    <a:pt x="7874" y="1995055"/>
                  </a:lnTo>
                  <a:lnTo>
                    <a:pt x="2031" y="1955749"/>
                  </a:lnTo>
                  <a:lnTo>
                    <a:pt x="0" y="1915388"/>
                  </a:lnTo>
                  <a:lnTo>
                    <a:pt x="0" y="0"/>
                  </a:lnTo>
                  <a:lnTo>
                    <a:pt x="2013077" y="0"/>
                  </a:lnTo>
                  <a:lnTo>
                    <a:pt x="2053335" y="2031"/>
                  </a:lnTo>
                  <a:lnTo>
                    <a:pt x="2092705" y="7874"/>
                  </a:lnTo>
                  <a:lnTo>
                    <a:pt x="2131186" y="17906"/>
                  </a:lnTo>
                  <a:lnTo>
                    <a:pt x="2167890" y="31242"/>
                  </a:lnTo>
                  <a:lnTo>
                    <a:pt x="2202560" y="48006"/>
                  </a:lnTo>
                  <a:lnTo>
                    <a:pt x="2235580" y="68072"/>
                  </a:lnTo>
                  <a:lnTo>
                    <a:pt x="2266060" y="91059"/>
                  </a:lnTo>
                  <a:lnTo>
                    <a:pt x="2294381" y="116967"/>
                  </a:lnTo>
                  <a:lnTo>
                    <a:pt x="2320290" y="145287"/>
                  </a:lnTo>
                  <a:lnTo>
                    <a:pt x="2343277" y="175768"/>
                  </a:lnTo>
                  <a:lnTo>
                    <a:pt x="2363343" y="208787"/>
                  </a:lnTo>
                  <a:lnTo>
                    <a:pt x="2380106" y="243459"/>
                  </a:lnTo>
                  <a:lnTo>
                    <a:pt x="2393442" y="280162"/>
                  </a:lnTo>
                  <a:lnTo>
                    <a:pt x="2403475" y="318643"/>
                  </a:lnTo>
                  <a:lnTo>
                    <a:pt x="2409317" y="358013"/>
                  </a:lnTo>
                  <a:lnTo>
                    <a:pt x="2411349" y="398272"/>
                  </a:lnTo>
                  <a:close/>
                </a:path>
              </a:pathLst>
            </a:custGeom>
            <a:ln w="3962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849111" y="2279904"/>
            <a:ext cx="1511935" cy="783590"/>
            <a:chOff x="5849111" y="2279904"/>
            <a:chExt cx="1511935" cy="783590"/>
          </a:xfrm>
        </p:grpSpPr>
        <p:sp>
          <p:nvSpPr>
            <p:cNvPr id="19" name="object 19"/>
            <p:cNvSpPr/>
            <p:nvPr/>
          </p:nvSpPr>
          <p:spPr>
            <a:xfrm>
              <a:off x="5855207" y="2286000"/>
              <a:ext cx="1499870" cy="771525"/>
            </a:xfrm>
            <a:custGeom>
              <a:avLst/>
              <a:gdLst/>
              <a:ahLst/>
              <a:cxnLst/>
              <a:rect l="l" t="t" r="r" b="b"/>
              <a:pathLst>
                <a:path w="1499870" h="771525">
                  <a:moveTo>
                    <a:pt x="1114043" y="0"/>
                  </a:moveTo>
                  <a:lnTo>
                    <a:pt x="1114043" y="192786"/>
                  </a:lnTo>
                  <a:lnTo>
                    <a:pt x="0" y="192786"/>
                  </a:lnTo>
                  <a:lnTo>
                    <a:pt x="0" y="578358"/>
                  </a:lnTo>
                  <a:lnTo>
                    <a:pt x="1114043" y="578358"/>
                  </a:lnTo>
                  <a:lnTo>
                    <a:pt x="1114043" y="771144"/>
                  </a:lnTo>
                  <a:lnTo>
                    <a:pt x="1499615" y="385572"/>
                  </a:lnTo>
                  <a:lnTo>
                    <a:pt x="11140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55207" y="2286000"/>
              <a:ext cx="1499870" cy="771525"/>
            </a:xfrm>
            <a:custGeom>
              <a:avLst/>
              <a:gdLst/>
              <a:ahLst/>
              <a:cxnLst/>
              <a:rect l="l" t="t" r="r" b="b"/>
              <a:pathLst>
                <a:path w="1499870" h="771525">
                  <a:moveTo>
                    <a:pt x="0" y="192786"/>
                  </a:moveTo>
                  <a:lnTo>
                    <a:pt x="1114043" y="192786"/>
                  </a:lnTo>
                  <a:lnTo>
                    <a:pt x="1114043" y="0"/>
                  </a:lnTo>
                  <a:lnTo>
                    <a:pt x="1499615" y="385572"/>
                  </a:lnTo>
                  <a:lnTo>
                    <a:pt x="1114043" y="771144"/>
                  </a:lnTo>
                  <a:lnTo>
                    <a:pt x="1114043" y="578358"/>
                  </a:lnTo>
                  <a:lnTo>
                    <a:pt x="0" y="578358"/>
                  </a:lnTo>
                  <a:lnTo>
                    <a:pt x="0" y="19278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849111" y="4797552"/>
            <a:ext cx="1511935" cy="783590"/>
            <a:chOff x="5849111" y="4797552"/>
            <a:chExt cx="1511935" cy="783590"/>
          </a:xfrm>
        </p:grpSpPr>
        <p:sp>
          <p:nvSpPr>
            <p:cNvPr id="22" name="object 22"/>
            <p:cNvSpPr/>
            <p:nvPr/>
          </p:nvSpPr>
          <p:spPr>
            <a:xfrm>
              <a:off x="5855207" y="4803648"/>
              <a:ext cx="1499870" cy="771525"/>
            </a:xfrm>
            <a:custGeom>
              <a:avLst/>
              <a:gdLst/>
              <a:ahLst/>
              <a:cxnLst/>
              <a:rect l="l" t="t" r="r" b="b"/>
              <a:pathLst>
                <a:path w="1499870" h="771525">
                  <a:moveTo>
                    <a:pt x="1114043" y="0"/>
                  </a:moveTo>
                  <a:lnTo>
                    <a:pt x="1114043" y="192785"/>
                  </a:lnTo>
                  <a:lnTo>
                    <a:pt x="0" y="192785"/>
                  </a:lnTo>
                  <a:lnTo>
                    <a:pt x="0" y="578357"/>
                  </a:lnTo>
                  <a:lnTo>
                    <a:pt x="1114043" y="578357"/>
                  </a:lnTo>
                  <a:lnTo>
                    <a:pt x="1114043" y="771143"/>
                  </a:lnTo>
                  <a:lnTo>
                    <a:pt x="1499615" y="385571"/>
                  </a:lnTo>
                  <a:lnTo>
                    <a:pt x="11140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55207" y="4803648"/>
              <a:ext cx="1499870" cy="771525"/>
            </a:xfrm>
            <a:custGeom>
              <a:avLst/>
              <a:gdLst/>
              <a:ahLst/>
              <a:cxnLst/>
              <a:rect l="l" t="t" r="r" b="b"/>
              <a:pathLst>
                <a:path w="1499870" h="771525">
                  <a:moveTo>
                    <a:pt x="0" y="192785"/>
                  </a:moveTo>
                  <a:lnTo>
                    <a:pt x="1114043" y="192785"/>
                  </a:lnTo>
                  <a:lnTo>
                    <a:pt x="1114043" y="0"/>
                  </a:lnTo>
                  <a:lnTo>
                    <a:pt x="1499615" y="385571"/>
                  </a:lnTo>
                  <a:lnTo>
                    <a:pt x="1114043" y="771143"/>
                  </a:lnTo>
                  <a:lnTo>
                    <a:pt x="1114043" y="578357"/>
                  </a:lnTo>
                  <a:lnTo>
                    <a:pt x="0" y="578357"/>
                  </a:lnTo>
                  <a:lnTo>
                    <a:pt x="0" y="19278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2855</Words>
  <Application>WPS Presentation</Application>
  <PresentationFormat>On-screen Show (4:3)</PresentationFormat>
  <Paragraphs>225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Segoe UI Black</vt:lpstr>
      <vt:lpstr>Arial</vt:lpstr>
      <vt:lpstr>Calibri</vt:lpstr>
      <vt:lpstr>Times New Roman</vt:lpstr>
      <vt:lpstr>Calibri</vt:lpstr>
      <vt:lpstr>Times New Roman</vt:lpstr>
      <vt:lpstr>Microsoft Sans Serif</vt:lpstr>
      <vt:lpstr>Segoe UI Semilight</vt:lpstr>
      <vt:lpstr>Microsoft YaHei</vt:lpstr>
      <vt:lpstr>Arial Unicode MS</vt:lpstr>
      <vt:lpstr>Office Theme</vt:lpstr>
      <vt:lpstr>PowerPoint 演示文稿</vt:lpstr>
      <vt:lpstr>«Оптимизация документооборота в деятельности педагогических работников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устранению проблем</vt:lpstr>
      <vt:lpstr>Достигнутые результаты</vt:lpstr>
      <vt:lpstr>Визуализация (фотографии «Было» – «Стало»)</vt:lpstr>
      <vt:lpstr>Визуализация</vt:lpstr>
      <vt:lpstr>Номенклатура дел воспитателя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Admin</cp:lastModifiedBy>
  <cp:revision>2</cp:revision>
  <dcterms:created xsi:type="dcterms:W3CDTF">2023-10-05T06:22:00Z</dcterms:created>
  <dcterms:modified xsi:type="dcterms:W3CDTF">2023-10-05T06:27:27Z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2022-03-22T14:00:00Z</vt:filetime>
  </property>
  <property fmtid="{D5CDD505-2E9C-101B-9397-08002B2CF9AE}" pid="3" name="LastSaved">
    <vt:filetime>2023-10-05T14:00:00Z</vt:filetime>
  </property>
  <property fmtid="{D5CDD505-2E9C-101B-9397-08002B2CF9AE}" pid="4" name="ICV">
    <vt:lpwstr>955FAA0C7D204EA8A806127B04CB2360_12</vt:lpwstr>
  </property>
  <property fmtid="{D5CDD505-2E9C-101B-9397-08002B2CF9AE}" pid="5" name="KSOProductBuildVer">
    <vt:lpwstr>1049-12.2.0.13215</vt:lpwstr>
  </property>
</Properties>
</file>