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sldIdLst>
    <p:sldId id="256" r:id="rId2"/>
    <p:sldId id="257" r:id="rId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64" autoAdjust="0"/>
  </p:normalViewPr>
  <p:slideViewPr>
    <p:cSldViewPr snapToGrid="0">
      <p:cViewPr varScale="1">
        <p:scale>
          <a:sx n="84" d="100"/>
          <a:sy n="84" d="100"/>
        </p:scale>
        <p:origin x="5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D9C8-91AF-4526-878D-0B42C348096B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CBDD8-1284-4AE7-8F68-A3A685C93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370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D9C8-91AF-4526-878D-0B42C348096B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CBDD8-1284-4AE7-8F68-A3A685C93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355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D9C8-91AF-4526-878D-0B42C348096B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CBDD8-1284-4AE7-8F68-A3A685C93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615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D9C8-91AF-4526-878D-0B42C348096B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CBDD8-1284-4AE7-8F68-A3A685C93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558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D9C8-91AF-4526-878D-0B42C348096B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CBDD8-1284-4AE7-8F68-A3A685C93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790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D9C8-91AF-4526-878D-0B42C348096B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CBDD8-1284-4AE7-8F68-A3A685C93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371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D9C8-91AF-4526-878D-0B42C348096B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CBDD8-1284-4AE7-8F68-A3A685C93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414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D9C8-91AF-4526-878D-0B42C348096B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CBDD8-1284-4AE7-8F68-A3A685C93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484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D9C8-91AF-4526-878D-0B42C348096B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CBDD8-1284-4AE7-8F68-A3A685C93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613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D9C8-91AF-4526-878D-0B42C348096B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CBDD8-1284-4AE7-8F68-A3A685C93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184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D9C8-91AF-4526-878D-0B42C348096B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CBDD8-1284-4AE7-8F68-A3A685C93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45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BD9C8-91AF-4526-878D-0B42C348096B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CBDD8-1284-4AE7-8F68-A3A685C936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42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8273143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3868059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486638" y="263236"/>
            <a:ext cx="3516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Отдел охраны прав детства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Управления образования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администрации 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города Прокопьевска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53122" y="1440918"/>
            <a:ext cx="36009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ПРОФИЛАКТИКА</a:t>
            </a:r>
            <a:b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ЖЕСТОКОГО ОБРАЩЕНИЯ 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</a:rPr>
              <a:t>С ДЕТЬМИ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25549" y="3295135"/>
            <a:ext cx="3582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latin typeface="Bookman Old Style" panose="02050604050505020204" pitchFamily="18" charset="0"/>
              </a:rPr>
              <a:t>Памятка для родителей </a:t>
            </a:r>
          </a:p>
          <a:p>
            <a:pPr algn="ctr"/>
            <a:r>
              <a:rPr lang="ru-RU" sz="1400" i="1" dirty="0" smtClean="0">
                <a:latin typeface="Bookman Old Style" panose="02050604050505020204" pitchFamily="18" charset="0"/>
              </a:rPr>
              <a:t>(законных представителей)</a:t>
            </a:r>
            <a:endParaRPr lang="ru-RU" sz="1400" i="1" dirty="0">
              <a:latin typeface="Bookman Old Style" panose="02050604050505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16763" y="155814"/>
            <a:ext cx="388765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Bookman Old Style" panose="02050604050505020204" pitchFamily="18" charset="0"/>
              </a:rPr>
              <a:t>8(800)200-01-22</a:t>
            </a:r>
          </a:p>
          <a:p>
            <a:pPr algn="ctr"/>
            <a:r>
              <a:rPr lang="ru-RU" sz="1600" b="1" dirty="0" smtClean="0">
                <a:latin typeface="Bookman Old Style" panose="02050604050505020204" pitchFamily="18" charset="0"/>
              </a:rPr>
              <a:t>Телефон доверия для детей, подростков и их родителей.</a:t>
            </a:r>
          </a:p>
          <a:p>
            <a:pPr algn="ctr"/>
            <a:r>
              <a:rPr lang="ru-RU" sz="1600" b="1" dirty="0" smtClean="0">
                <a:latin typeface="Bookman Old Style" panose="02050604050505020204" pitchFamily="18" charset="0"/>
              </a:rPr>
              <a:t>Круглосуточно</a:t>
            </a:r>
            <a:endParaRPr lang="ru-RU" sz="1000" b="1" dirty="0" smtClean="0">
              <a:latin typeface="Bookman Old Style" panose="02050604050505020204" pitchFamily="18" charset="0"/>
            </a:endParaRPr>
          </a:p>
          <a:p>
            <a:pPr algn="ctr"/>
            <a:endParaRPr lang="ru-RU" sz="800" b="1" dirty="0">
              <a:latin typeface="Bookman Old Style" panose="02050604050505020204" pitchFamily="18" charset="0"/>
            </a:endParaRPr>
          </a:p>
          <a:p>
            <a:pPr algn="just"/>
            <a:r>
              <a:rPr lang="ru-RU" sz="1400" i="1" dirty="0" smtClean="0">
                <a:latin typeface="Bookman Old Style" panose="02050604050505020204" pitchFamily="18" charset="0"/>
              </a:rPr>
              <a:t>   Ребенок еще не может и не умеет защитить себя от физического насилия и психического давления со стороны взрослого. Но дети учатся у нас поведению, манерам общения, крику, если мы кричим, грубости, если мы грубим, жестокости, если мы это демонстрируем.</a:t>
            </a:r>
          </a:p>
          <a:p>
            <a:pPr algn="just"/>
            <a:r>
              <a:rPr lang="ru-RU" sz="1400" i="1" dirty="0" smtClean="0">
                <a:latin typeface="Bookman Old Style" panose="02050604050505020204" pitchFamily="18" charset="0"/>
              </a:rPr>
              <a:t>   </a:t>
            </a:r>
            <a:r>
              <a:rPr lang="ru-RU" sz="1400" b="1" i="1" dirty="0" smtClean="0">
                <a:latin typeface="Bookman Old Style" panose="02050604050505020204" pitchFamily="18" charset="0"/>
              </a:rPr>
              <a:t>Доброе, хорошее поведение наших детей порождается только добром.</a:t>
            </a:r>
            <a:r>
              <a:rPr lang="ru-RU" sz="1400" i="1" dirty="0" smtClean="0">
                <a:latin typeface="Bookman Old Style" panose="02050604050505020204" pitchFamily="18" charset="0"/>
              </a:rPr>
              <a:t> Ненасилие гораздо больше способствует гармоничному росту и всестороннему развитию ребенка, чем грубое и жестокое обращение с ребенком.</a:t>
            </a:r>
          </a:p>
          <a:p>
            <a:pPr algn="ctr"/>
            <a:endParaRPr lang="ru-RU" b="1" i="1" dirty="0">
              <a:latin typeface="Bookman Old Style" panose="02050604050505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11681" y="4864795"/>
            <a:ext cx="360608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Bookman Old Style" panose="02050604050505020204" pitchFamily="18" charset="0"/>
              </a:rPr>
              <a:t>Отдел охраны прав детства Управления образования администрации </a:t>
            </a:r>
          </a:p>
          <a:p>
            <a:pPr algn="ctr"/>
            <a:r>
              <a:rPr lang="ru-RU" sz="1400" dirty="0" smtClean="0">
                <a:latin typeface="Bookman Old Style" panose="02050604050505020204" pitchFamily="18" charset="0"/>
              </a:rPr>
              <a:t>города Прокопьевска</a:t>
            </a:r>
          </a:p>
          <a:p>
            <a:pPr algn="ctr"/>
            <a:r>
              <a:rPr lang="ru-RU" sz="1400" dirty="0" smtClean="0">
                <a:latin typeface="Bookman Old Style" panose="02050604050505020204" pitchFamily="18" charset="0"/>
              </a:rPr>
              <a:t>Адрес: г. Прокопьевск, ул. Артема, 9,</a:t>
            </a:r>
          </a:p>
          <a:p>
            <a:r>
              <a:rPr lang="ru-RU" sz="1400" dirty="0" smtClean="0">
                <a:latin typeface="Bookman Old Style" panose="02050604050505020204" pitchFamily="18" charset="0"/>
              </a:rPr>
              <a:t>тел. (факс): 8(3846)61-20-44,</a:t>
            </a:r>
          </a:p>
          <a:p>
            <a:r>
              <a:rPr lang="ru-RU" sz="1400" dirty="0" smtClean="0">
                <a:latin typeface="Bookman Old Style" panose="02050604050505020204" pitchFamily="18" charset="0"/>
              </a:rPr>
              <a:t>эл. почта: </a:t>
            </a:r>
            <a:r>
              <a:rPr lang="en-US" sz="1400" dirty="0" err="1" smtClean="0">
                <a:latin typeface="Bookman Old Style" panose="02050604050505020204" pitchFamily="18" charset="0"/>
              </a:rPr>
              <a:t>opeka-prk@yandex</a:t>
            </a:r>
            <a:r>
              <a:rPr lang="ru-RU" sz="1400" dirty="0" smtClean="0">
                <a:latin typeface="Bookman Old Style" panose="02050604050505020204" pitchFamily="18" charset="0"/>
              </a:rPr>
              <a:t>.</a:t>
            </a:r>
            <a:r>
              <a:rPr lang="en-US" sz="1400" dirty="0" err="1" smtClean="0">
                <a:latin typeface="Bookman Old Style" panose="02050604050505020204" pitchFamily="18" charset="0"/>
              </a:rPr>
              <a:t>ru</a:t>
            </a:r>
            <a:r>
              <a:rPr lang="ru-RU" sz="1400" dirty="0" smtClean="0">
                <a:latin typeface="Bookman Old Style" panose="02050604050505020204" pitchFamily="18" charset="0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2810" y="52839"/>
            <a:ext cx="362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  Как защитить ребенка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4407" y="422171"/>
            <a:ext cx="3628571" cy="6231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Bookman Old Style" panose="02050604050505020204" pitchFamily="18" charset="0"/>
              </a:rPr>
              <a:t>НАУЧИТЕ Вашего ребенка, что он имеет право сказать «Нет» любому взрослому, если почувствует исходящую от него опасность.</a:t>
            </a:r>
          </a:p>
          <a:p>
            <a:pPr marL="285750" indent="-28575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Bookman Old Style" panose="02050604050505020204" pitchFamily="18" charset="0"/>
              </a:rPr>
              <a:t>НАУЧИТЕ ребенка громко кричать, если кто-то пытается схватить его. Это привлечет внимание окружающих и отпугнет преступника.</a:t>
            </a:r>
          </a:p>
          <a:p>
            <a:pPr marL="285750" indent="-28575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Bookman Old Style" panose="02050604050505020204" pitchFamily="18" charset="0"/>
              </a:rPr>
              <a:t>НАУЧИТЕ Вашего ребенка сообщать вам, куда он идет, когда собирается вернуться и позвонить по телефону, если планы у него поменяются.</a:t>
            </a:r>
          </a:p>
          <a:p>
            <a:pPr marL="285750" indent="-28575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Bookman Old Style" panose="02050604050505020204" pitchFamily="18" charset="0"/>
              </a:rPr>
              <a:t>УБЕДИТЕ Вашего ребенка в том, что гулять в компании друзей гораздо безопаснее, чем одному, особенно в вечернее время.</a:t>
            </a:r>
          </a:p>
          <a:p>
            <a:pPr marL="285750" indent="-28575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Bookman Old Style" panose="02050604050505020204" pitchFamily="18" charset="0"/>
              </a:rPr>
              <a:t>БУДЬТЕ ТАКИМИ РОДИТЕЛЯМИ, которым ребенок сможет рассказать обо всем, что с ним случится. Ребенок должен быть уверен в том, что вы всегда будете любить его, чтобы не случилось.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3" t="2889" r="27334" b="48000"/>
          <a:stretch/>
        </p:blipFill>
        <p:spPr>
          <a:xfrm>
            <a:off x="8486638" y="3944984"/>
            <a:ext cx="3567482" cy="2709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2547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8273143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3868059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21564" y="100767"/>
            <a:ext cx="3628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Жестокое обращение с детьми</a:t>
            </a:r>
            <a:r>
              <a:rPr lang="ru-RU" sz="16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7714" y="698432"/>
            <a:ext cx="362857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Bookman Old Style" panose="02050604050505020204" pitchFamily="18" charset="0"/>
              </a:rPr>
              <a:t>Пренебрежение нуждами ребенка-</a:t>
            </a:r>
            <a:r>
              <a:rPr lang="ru-RU" sz="1400" dirty="0" smtClean="0">
                <a:latin typeface="Bookman Old Style" panose="02050604050505020204" pitchFamily="18" charset="0"/>
              </a:rPr>
              <a:t>физическое, эмоциональное невнимание к ребенку, отсутствие заботы о нем.</a:t>
            </a:r>
          </a:p>
          <a:p>
            <a:pPr algn="just"/>
            <a:r>
              <a:rPr lang="ru-RU" sz="1400" b="1" dirty="0" smtClean="0">
                <a:latin typeface="Bookman Old Style" panose="02050604050505020204" pitchFamily="18" charset="0"/>
              </a:rPr>
              <a:t>Физическое насилие</a:t>
            </a:r>
            <a:r>
              <a:rPr lang="ru-RU" sz="1400" dirty="0" smtClean="0">
                <a:latin typeface="Bookman Old Style" panose="02050604050505020204" pitchFamily="18" charset="0"/>
              </a:rPr>
              <a:t>-намеренное нанесение физического вреда ребенку, в том числе в качестве наказания и излишних дисциплинарных мер.</a:t>
            </a:r>
          </a:p>
          <a:p>
            <a:pPr algn="just"/>
            <a:r>
              <a:rPr lang="ru-RU" sz="1400" b="1" dirty="0" smtClean="0">
                <a:latin typeface="Bookman Old Style" panose="02050604050505020204" pitchFamily="18" charset="0"/>
              </a:rPr>
              <a:t>Сексуальное насилие</a:t>
            </a:r>
            <a:r>
              <a:rPr lang="ru-RU" sz="1400" dirty="0" smtClean="0">
                <a:latin typeface="Bookman Old Style" panose="02050604050505020204" pitchFamily="18" charset="0"/>
              </a:rPr>
              <a:t>-вовлечение ребенка в сексуальные действия, порнографию или проституцию.</a:t>
            </a:r>
          </a:p>
          <a:p>
            <a:pPr algn="just"/>
            <a:r>
              <a:rPr lang="ru-RU" sz="1400" b="1" dirty="0" smtClean="0">
                <a:latin typeface="Bookman Old Style" panose="02050604050505020204" pitchFamily="18" charset="0"/>
              </a:rPr>
              <a:t>Психологическое</a:t>
            </a:r>
            <a:r>
              <a:rPr lang="ru-RU" sz="1400" dirty="0" smtClean="0">
                <a:latin typeface="Bookman Old Style" panose="02050604050505020204" pitchFamily="18" charset="0"/>
              </a:rPr>
              <a:t> </a:t>
            </a:r>
            <a:r>
              <a:rPr lang="ru-RU" sz="1400" b="1" dirty="0" smtClean="0">
                <a:latin typeface="Bookman Old Style" panose="02050604050505020204" pitchFamily="18" charset="0"/>
              </a:rPr>
              <a:t>насилие</a:t>
            </a:r>
            <a:r>
              <a:rPr lang="ru-RU" sz="1400" dirty="0" smtClean="0">
                <a:latin typeface="Bookman Old Style" panose="02050604050505020204" pitchFamily="18" charset="0"/>
              </a:rPr>
              <a:t>-психическое воздействие на ребенка, тормозящее развитие личности и приводящее к формированию патологических черт характера.</a:t>
            </a:r>
            <a:endParaRPr lang="en-US" sz="1400" dirty="0" smtClean="0">
              <a:latin typeface="Bookman Old Style" panose="02050604050505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94165" y="100767"/>
            <a:ext cx="4182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Сигналами для выявления семейного неблагополучия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могут стать: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90314" y="1024098"/>
            <a:ext cx="405672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Bookman Old Style" panose="02050604050505020204" pitchFamily="18" charset="0"/>
              </a:rPr>
              <a:t>Состояние здоровья и внешний вид ребенка (наличие травм, синяков, неряшливый вид);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Bookman Old Style" panose="02050604050505020204" pitchFamily="18" charset="0"/>
              </a:rPr>
              <a:t>Особенности поведения ребенка (агрессивность, чрезмерная возбудимость, замкнутость);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Bookman Old Style" panose="02050604050505020204" pitchFamily="18" charset="0"/>
              </a:rPr>
              <a:t>Низкий уровень педагогического потенциала семьи (уклонение от родительских обязанностей, употребление алкоголя или других наркотических средств);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Bookman Old Style" panose="02050604050505020204" pitchFamily="18" charset="0"/>
              </a:rPr>
              <a:t>отсутствие нормальных условий существования ребенка (антисанитарное состояние жилья, отсутствие одежды, пищи и других необходимых вещей).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Bookman Old Style" panose="02050604050505020204" pitchFamily="18" charset="0"/>
              </a:rPr>
              <a:t>Уход несовершеннолетних из дома.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77473" y="100767"/>
            <a:ext cx="3650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Стратегии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предупреждения насилия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399246" y="747098"/>
            <a:ext cx="37247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Bookman Old Style" panose="02050604050505020204" pitchFamily="18" charset="0"/>
              </a:rPr>
              <a:t>Постарайтесь всегда выслушивать детей.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Bookman Old Style" panose="02050604050505020204" pitchFamily="18" charset="0"/>
              </a:rPr>
              <a:t>Обращайте внимание на все изменения настроения ребенка.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Bookman Old Style" panose="02050604050505020204" pitchFamily="18" charset="0"/>
              </a:rPr>
              <a:t>Никогда не угрожайте ребенку, что выгоните его из дома.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Bookman Old Style" panose="02050604050505020204" pitchFamily="18" charset="0"/>
              </a:rPr>
              <a:t>Позаботьтесь о том, чтобы общение в семье было позитивным.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Bookman Old Style" panose="02050604050505020204" pitchFamily="18" charset="0"/>
              </a:rPr>
              <a:t>Не запрещайте ребенку приводить домой друзей.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Bookman Old Style" panose="02050604050505020204" pitchFamily="18" charset="0"/>
              </a:rPr>
              <a:t>Старайтесь вместе с детьми проводить досуг. </a:t>
            </a:r>
            <a:endParaRPr lang="ru-RU" sz="1400" b="1" dirty="0" smtClean="0">
              <a:latin typeface="Bookman Old Style" panose="02050604050505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8823" y="4336869"/>
            <a:ext cx="3363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Ответственность</a:t>
            </a:r>
            <a:endParaRPr lang="ru-RU" sz="1600" dirty="0">
              <a:latin typeface="Bookman Old Style" panose="02050604050505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714" y="4715691"/>
            <a:ext cx="35460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 smtClean="0">
                <a:latin typeface="Bookman Old Style" panose="02050604050505020204" pitchFamily="18" charset="0"/>
              </a:rPr>
              <a:t>Административная</a:t>
            </a:r>
            <a:r>
              <a:rPr lang="ru-RU" sz="1400" dirty="0" smtClean="0">
                <a:latin typeface="Bookman Old Style" panose="02050604050505020204" pitchFamily="18" charset="0"/>
              </a:rPr>
              <a:t> </a:t>
            </a:r>
          </a:p>
          <a:p>
            <a:pPr algn="just"/>
            <a:r>
              <a:rPr lang="ru-RU" sz="1400" dirty="0" smtClean="0">
                <a:latin typeface="Bookman Old Style" panose="02050604050505020204" pitchFamily="18" charset="0"/>
              </a:rPr>
              <a:t>(п.1 ст.65 Семейного кодекса Российской Федерации)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 smtClean="0">
                <a:latin typeface="Bookman Old Style" panose="02050604050505020204" pitchFamily="18" charset="0"/>
              </a:rPr>
              <a:t>Уголовная</a:t>
            </a:r>
            <a:r>
              <a:rPr lang="ru-RU" sz="1400" dirty="0" smtClean="0">
                <a:latin typeface="Bookman Old Style" panose="02050604050505020204" pitchFamily="18" charset="0"/>
              </a:rPr>
              <a:t> </a:t>
            </a:r>
          </a:p>
          <a:p>
            <a:pPr algn="just"/>
            <a:r>
              <a:rPr lang="ru-RU" sz="1400" dirty="0" smtClean="0">
                <a:latin typeface="Bookman Old Style" panose="02050604050505020204" pitchFamily="18" charset="0"/>
              </a:rPr>
              <a:t>(ст.117, ст.156 Уголовного кодекса </a:t>
            </a:r>
            <a:r>
              <a:rPr lang="ru-RU" sz="1400" dirty="0">
                <a:solidFill>
                  <a:prstClr val="black"/>
                </a:solidFill>
                <a:latin typeface="Bookman Old Style" panose="02050604050505020204" pitchFamily="18" charset="0"/>
              </a:rPr>
              <a:t>Российской </a:t>
            </a:r>
            <a:r>
              <a:rPr lang="ru-RU" sz="14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Федерации</a:t>
            </a:r>
            <a:r>
              <a:rPr lang="ru-RU" sz="1400" dirty="0" smtClean="0">
                <a:latin typeface="Bookman Old Style" panose="02050604050505020204" pitchFamily="18" charset="0"/>
              </a:rPr>
              <a:t>)</a:t>
            </a:r>
          </a:p>
          <a:p>
            <a:pPr algn="just"/>
            <a:r>
              <a:rPr lang="ru-RU" sz="1400" b="1" dirty="0" smtClean="0">
                <a:latin typeface="Bookman Old Style" panose="02050604050505020204" pitchFamily="18" charset="0"/>
              </a:rPr>
              <a:t>Родители (один из них) могут быть лишены родительских прав, если они жестоко обращаются с детьми.</a:t>
            </a:r>
            <a:endParaRPr lang="ru-RU" sz="1400" b="1" dirty="0">
              <a:latin typeface="Bookman Old Style" panose="020506040505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9289" y="3406186"/>
            <a:ext cx="36285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3600" algn="just"/>
            <a:r>
              <a:rPr lang="ru-RU" sz="1400" b="1" dirty="0">
                <a:solidFill>
                  <a:prstClr val="black"/>
                </a:solidFill>
                <a:latin typeface="Bookman Old Style" panose="02050604050505020204" pitchFamily="18" charset="0"/>
              </a:rPr>
              <a:t>Если Вы или кто-либо из Вашей семьи чувствует одиночество, нелюбовь, безнадежность или у Вас есть какие-либо проблемы-обращайтесь в Центр психолого-педагогической помощи населения по адресу: </a:t>
            </a:r>
            <a:endParaRPr lang="ru-RU" sz="1400" b="1" dirty="0" smtClean="0">
              <a:solidFill>
                <a:prstClr val="black"/>
              </a:solidFill>
              <a:latin typeface="Bookman Old Style" panose="02050604050505020204" pitchFamily="18" charset="0"/>
            </a:endParaRPr>
          </a:p>
          <a:p>
            <a:r>
              <a:rPr lang="ru-RU" sz="14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г</a:t>
            </a:r>
            <a:r>
              <a:rPr lang="ru-RU" sz="1400" b="1" dirty="0">
                <a:solidFill>
                  <a:prstClr val="black"/>
                </a:solidFill>
                <a:latin typeface="Bookman Old Style" panose="02050604050505020204" pitchFamily="18" charset="0"/>
              </a:rPr>
              <a:t>. Прокопьевск, ул</a:t>
            </a:r>
            <a:r>
              <a:rPr lang="ru-RU" sz="1400" b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. </a:t>
            </a:r>
            <a:r>
              <a:rPr lang="ru-RU" sz="1400" b="1" dirty="0" err="1" smtClean="0">
                <a:solidFill>
                  <a:prstClr val="black"/>
                </a:solidFill>
                <a:latin typeface="Bookman Old Style" panose="02050604050505020204" pitchFamily="18" charset="0"/>
              </a:rPr>
              <a:t>Ноградская</a:t>
            </a:r>
            <a:r>
              <a:rPr lang="ru-RU" sz="1400" b="1" dirty="0">
                <a:solidFill>
                  <a:prstClr val="black"/>
                </a:solidFill>
                <a:latin typeface="Bookman Old Style" panose="02050604050505020204" pitchFamily="18" charset="0"/>
              </a:rPr>
              <a:t>, 7, тел. 8(3846)62-12-66.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994162" y="4871306"/>
            <a:ext cx="41828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Если Вы стали свидетелями жестокого обращения с детьми</a:t>
            </a:r>
          </a:p>
          <a:p>
            <a:pPr lvl="0" algn="ctr"/>
            <a:r>
              <a:rPr lang="ru-RU" sz="16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НЕ МОЛЧИТЕ!</a:t>
            </a:r>
          </a:p>
          <a:p>
            <a:pPr lvl="0" algn="ctr"/>
            <a:r>
              <a:rPr lang="ru-RU" sz="16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Сообщите об этом в органы опеки и попечительства, полицию или прокуратуру.</a:t>
            </a:r>
          </a:p>
          <a:p>
            <a:pPr lvl="0" algn="ctr"/>
            <a:r>
              <a:rPr lang="ru-RU" sz="16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Ваше неравнодушие может спасти детскую жизнь!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339" y="5163467"/>
            <a:ext cx="1840749" cy="184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1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</TotalTime>
  <Words>573</Words>
  <Application>Microsoft Office PowerPoint</Application>
  <PresentationFormat>Широкоэкранный</PresentationFormat>
  <Paragraphs>57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Bookman Old Style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NN</cp:lastModifiedBy>
  <cp:revision>56</cp:revision>
  <cp:lastPrinted>2023-06-21T09:01:24Z</cp:lastPrinted>
  <dcterms:created xsi:type="dcterms:W3CDTF">2020-01-16T13:07:48Z</dcterms:created>
  <dcterms:modified xsi:type="dcterms:W3CDTF">2023-06-23T02:29:36Z</dcterms:modified>
</cp:coreProperties>
</file>