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74" r:id="rId5"/>
    <p:sldId id="275" r:id="rId6"/>
    <p:sldId id="276" r:id="rId7"/>
    <p:sldId id="277" r:id="rId8"/>
    <p:sldId id="259" r:id="rId9"/>
    <p:sldId id="281" r:id="rId10"/>
    <p:sldId id="260" r:id="rId11"/>
    <p:sldId id="278" r:id="rId12"/>
    <p:sldId id="263" r:id="rId13"/>
    <p:sldId id="283" r:id="rId14"/>
    <p:sldId id="261" r:id="rId15"/>
    <p:sldId id="262" r:id="rId16"/>
    <p:sldId id="284" r:id="rId17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3366"/>
    <a:srgbClr val="C7CDD7"/>
    <a:srgbClr val="327FBE"/>
    <a:srgbClr val="E5F6FB"/>
    <a:srgbClr val="AFF7FF"/>
    <a:srgbClr val="D1FBFF"/>
    <a:srgbClr val="0091FE"/>
    <a:srgbClr val="5D9FD5"/>
    <a:srgbClr val="383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29" autoAdjust="0"/>
    <p:restoredTop sz="99645" autoAdjust="0"/>
  </p:normalViewPr>
  <p:slideViewPr>
    <p:cSldViewPr>
      <p:cViewPr varScale="1">
        <p:scale>
          <a:sx n="74" d="100"/>
          <a:sy n="74" d="100"/>
        </p:scale>
        <p:origin x="13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rgbClr val="003366"/>
                </a:solidFill>
              </a:rPr>
              <a:t>Высвобождение свободного пространства, </a:t>
            </a:r>
            <a:r>
              <a:rPr lang="ru-RU" sz="1400" b="0" i="0" baseline="0" dirty="0" smtClean="0">
                <a:solidFill>
                  <a:srgbClr val="003366"/>
                </a:solidFill>
                <a:effectLst/>
              </a:rPr>
              <a:t>м²</a:t>
            </a:r>
            <a:endParaRPr lang="ru-RU" sz="1400" dirty="0">
              <a:solidFill>
                <a:srgbClr val="003366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BCE-4B27-9806-F942CBEA54BD}"/>
              </c:ext>
            </c:extLst>
          </c:dPt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</c:v>
                </c:pt>
                <c:pt idx="1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CE-4B27-9806-F942CBEA54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7289040"/>
        <c:axId val="307283552"/>
      </c:barChart>
      <c:catAx>
        <c:axId val="30728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283552"/>
        <c:crosses val="autoZero"/>
        <c:auto val="1"/>
        <c:lblAlgn val="ctr"/>
        <c:lblOffset val="100"/>
        <c:noMultiLvlLbl val="0"/>
      </c:catAx>
      <c:valAx>
        <c:axId val="30728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28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rgbClr val="003366"/>
                </a:solidFill>
              </a:rPr>
              <a:t>Время хранения коробок-тары, </a:t>
            </a:r>
            <a:r>
              <a:rPr lang="ru-RU" sz="1400" dirty="0" err="1">
                <a:solidFill>
                  <a:srgbClr val="003366"/>
                </a:solidFill>
              </a:rPr>
              <a:t>нед</a:t>
            </a:r>
            <a:r>
              <a:rPr lang="ru-RU" sz="1400" dirty="0">
                <a:solidFill>
                  <a:srgbClr val="003366"/>
                </a:solidFill>
              </a:rPr>
              <a:t>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Время хранения коробок-тары, нед.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FD7-471F-98F0-771D25661ED8}"/>
              </c:ext>
            </c:extLst>
          </c:dPt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D7-471F-98F0-771D25661E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7284728"/>
        <c:axId val="307283944"/>
      </c:barChart>
      <c:catAx>
        <c:axId val="307284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283944"/>
        <c:crosses val="autoZero"/>
        <c:auto val="1"/>
        <c:lblAlgn val="ctr"/>
        <c:lblOffset val="100"/>
        <c:noMultiLvlLbl val="0"/>
      </c:catAx>
      <c:valAx>
        <c:axId val="307283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284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10AFE8-F8C6-4CA2-8717-10C0C4F9D54E}" type="doc">
      <dgm:prSet loTypeId="urn:microsoft.com/office/officeart/2005/8/layout/pyramid1" loCatId="pyramid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BE6152E8-A7B0-429C-AE48-E84F07208D3F}">
      <dgm:prSet phldrT="[Текст]" custT="1"/>
      <dgm:spPr/>
      <dgm:t>
        <a:bodyPr/>
        <a:lstStyle/>
        <a:p>
          <a:endParaRPr lang="ru-RU" sz="1400" b="1" dirty="0" smtClean="0">
            <a:latin typeface="Arial" pitchFamily="34" charset="0"/>
            <a:cs typeface="Arial" pitchFamily="34" charset="0"/>
          </a:endParaRPr>
        </a:p>
        <a:p>
          <a:endParaRPr lang="ru-RU" sz="1400" b="1" dirty="0" smtClean="0">
            <a:latin typeface="Arial" pitchFamily="34" charset="0"/>
            <a:cs typeface="Arial" pitchFamily="34" charset="0"/>
          </a:endParaRPr>
        </a:p>
        <a:p>
          <a:endParaRPr lang="ru-RU" sz="1400" b="1" dirty="0" smtClean="0">
            <a:latin typeface="Arial" pitchFamily="34" charset="0"/>
            <a:cs typeface="Arial" pitchFamily="34" charset="0"/>
          </a:endParaRPr>
        </a:p>
        <a:p>
          <a:endParaRPr lang="ru-RU" sz="1400" b="1" dirty="0" smtClean="0">
            <a:solidFill>
              <a:srgbClr val="003366"/>
            </a:solidFill>
            <a:latin typeface="Arial" pitchFamily="34" charset="0"/>
            <a:cs typeface="Arial" pitchFamily="34" charset="0"/>
          </a:endParaRPr>
        </a:p>
        <a:p>
          <a:r>
            <a:rPr lang="ru-RU" sz="1200" b="1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rPr>
            <a:t>Федеральный </a:t>
          </a:r>
        </a:p>
        <a:p>
          <a:r>
            <a:rPr lang="ru-RU" sz="1200" b="1" dirty="0" smtClean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уровень (не выявлено)</a:t>
          </a:r>
          <a:endParaRPr lang="ru-RU" sz="1200" b="1" dirty="0">
            <a:solidFill>
              <a:srgbClr val="0033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E3CBA1-1494-454E-AC03-F3B20D0AA316}" type="parTrans" cxnId="{7EF86B42-C5C2-48A5-AD31-955E80C6D686}">
      <dgm:prSet/>
      <dgm:spPr/>
      <dgm:t>
        <a:bodyPr/>
        <a:lstStyle/>
        <a:p>
          <a:endParaRPr lang="ru-RU"/>
        </a:p>
      </dgm:t>
    </dgm:pt>
    <dgm:pt modelId="{60727CA4-0E21-4AD4-B171-539238CAA785}" type="sibTrans" cxnId="{7EF86B42-C5C2-48A5-AD31-955E80C6D686}">
      <dgm:prSet/>
      <dgm:spPr/>
      <dgm:t>
        <a:bodyPr/>
        <a:lstStyle/>
        <a:p>
          <a:endParaRPr lang="ru-RU"/>
        </a:p>
      </dgm:t>
    </dgm:pt>
    <dgm:pt modelId="{2BCEAB64-79E1-4190-90C6-94A8105E1D4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уровень </a:t>
          </a:r>
        </a:p>
        <a:p>
          <a:r>
            <a:rPr lang="ru-RU" sz="1400" b="1" dirty="0" smtClean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(не выявлено)</a:t>
          </a:r>
          <a:endParaRPr lang="ru-RU" sz="1400" b="1" dirty="0">
            <a:solidFill>
              <a:srgbClr val="0033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63E265-816B-49DD-95F3-BA03AB168331}" type="parTrans" cxnId="{E4BDC416-25AF-46FD-AC12-78F3B2B85050}">
      <dgm:prSet/>
      <dgm:spPr/>
      <dgm:t>
        <a:bodyPr/>
        <a:lstStyle/>
        <a:p>
          <a:endParaRPr lang="ru-RU"/>
        </a:p>
      </dgm:t>
    </dgm:pt>
    <dgm:pt modelId="{32704981-E668-4A0A-87E7-B3E615A0D446}" type="sibTrans" cxnId="{E4BDC416-25AF-46FD-AC12-78F3B2B85050}">
      <dgm:prSet/>
      <dgm:spPr/>
      <dgm:t>
        <a:bodyPr/>
        <a:lstStyle/>
        <a:p>
          <a:endParaRPr lang="ru-RU"/>
        </a:p>
      </dgm:t>
    </dgm:pt>
    <dgm:pt modelId="{3F883D72-AB51-44A3-BB69-C25E95E4214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Уровень образовательной организации</a:t>
          </a:r>
          <a:endParaRPr lang="ru-RU" sz="1400" b="1" dirty="0">
            <a:solidFill>
              <a:srgbClr val="0033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8F7FEF-F18C-45C5-A0FD-DCD1786E4B14}" type="parTrans" cxnId="{69E9DBBE-2A88-403E-AF1C-D510FF47D87B}">
      <dgm:prSet/>
      <dgm:spPr/>
      <dgm:t>
        <a:bodyPr/>
        <a:lstStyle/>
        <a:p>
          <a:endParaRPr lang="ru-RU"/>
        </a:p>
      </dgm:t>
    </dgm:pt>
    <dgm:pt modelId="{41BF762B-3A7A-4AA9-AF14-931268079A95}" type="sibTrans" cxnId="{69E9DBBE-2A88-403E-AF1C-D510FF47D87B}">
      <dgm:prSet/>
      <dgm:spPr/>
      <dgm:t>
        <a:bodyPr/>
        <a:lstStyle/>
        <a:p>
          <a:endParaRPr lang="ru-RU"/>
        </a:p>
      </dgm:t>
    </dgm:pt>
    <dgm:pt modelId="{7C3E26E5-8345-4B58-ADD7-8E425EA260AA}" type="pres">
      <dgm:prSet presAssocID="{4910AFE8-F8C6-4CA2-8717-10C0C4F9D5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E3F3C2-2FFE-4908-A86D-328E43B3294A}" type="pres">
      <dgm:prSet presAssocID="{BE6152E8-A7B0-429C-AE48-E84F07208D3F}" presName="Name8" presStyleCnt="0"/>
      <dgm:spPr/>
    </dgm:pt>
    <dgm:pt modelId="{41B0729E-585F-4A7E-A894-AA6DFF53CF58}" type="pres">
      <dgm:prSet presAssocID="{BE6152E8-A7B0-429C-AE48-E84F07208D3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E8AE7-164D-44BD-BE40-BDE74B4818F7}" type="pres">
      <dgm:prSet presAssocID="{BE6152E8-A7B0-429C-AE48-E84F07208D3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E913C-2543-4D0F-9CBF-BF9B2CF8E0DA}" type="pres">
      <dgm:prSet presAssocID="{2BCEAB64-79E1-4190-90C6-94A8105E1D4B}" presName="Name8" presStyleCnt="0"/>
      <dgm:spPr/>
    </dgm:pt>
    <dgm:pt modelId="{EBBA0041-A843-441C-87AB-8F637576AE6A}" type="pres">
      <dgm:prSet presAssocID="{2BCEAB64-79E1-4190-90C6-94A8105E1D4B}" presName="level" presStyleLbl="node1" presStyleIdx="1" presStyleCnt="3" custLinFactNeighborX="-676" custLinFactNeighborY="8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C2DCE-4CF1-4FE5-90E9-E7B7B569F09C}" type="pres">
      <dgm:prSet presAssocID="{2BCEAB64-79E1-4190-90C6-94A8105E1D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01B75-B313-4FD6-9404-F77707EEE284}" type="pres">
      <dgm:prSet presAssocID="{3F883D72-AB51-44A3-BB69-C25E95E42149}" presName="Name8" presStyleCnt="0"/>
      <dgm:spPr/>
    </dgm:pt>
    <dgm:pt modelId="{CC9EFA65-A778-457A-93C6-B9548DB6D4C8}" type="pres">
      <dgm:prSet presAssocID="{3F883D72-AB51-44A3-BB69-C25E95E42149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5155B-A724-47C1-A128-C5DF09EE6B97}" type="pres">
      <dgm:prSet presAssocID="{3F883D72-AB51-44A3-BB69-C25E95E421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F86B42-C5C2-48A5-AD31-955E80C6D686}" srcId="{4910AFE8-F8C6-4CA2-8717-10C0C4F9D54E}" destId="{BE6152E8-A7B0-429C-AE48-E84F07208D3F}" srcOrd="0" destOrd="0" parTransId="{E4E3CBA1-1494-454E-AC03-F3B20D0AA316}" sibTransId="{60727CA4-0E21-4AD4-B171-539238CAA785}"/>
    <dgm:cxn modelId="{7DF27F70-B7B9-496D-9C7D-E1E1AB82B5E5}" type="presOf" srcId="{BE6152E8-A7B0-429C-AE48-E84F07208D3F}" destId="{41B0729E-585F-4A7E-A894-AA6DFF53CF58}" srcOrd="0" destOrd="0" presId="urn:microsoft.com/office/officeart/2005/8/layout/pyramid1"/>
    <dgm:cxn modelId="{69E9DBBE-2A88-403E-AF1C-D510FF47D87B}" srcId="{4910AFE8-F8C6-4CA2-8717-10C0C4F9D54E}" destId="{3F883D72-AB51-44A3-BB69-C25E95E42149}" srcOrd="2" destOrd="0" parTransId="{428F7FEF-F18C-45C5-A0FD-DCD1786E4B14}" sibTransId="{41BF762B-3A7A-4AA9-AF14-931268079A95}"/>
    <dgm:cxn modelId="{92B2D4B9-0160-435D-964F-DE345C970F2E}" type="presOf" srcId="{3F883D72-AB51-44A3-BB69-C25E95E42149}" destId="{0705155B-A724-47C1-A128-C5DF09EE6B97}" srcOrd="1" destOrd="0" presId="urn:microsoft.com/office/officeart/2005/8/layout/pyramid1"/>
    <dgm:cxn modelId="{6D2C5075-917E-40F5-9C30-821346407784}" type="presOf" srcId="{3F883D72-AB51-44A3-BB69-C25E95E42149}" destId="{CC9EFA65-A778-457A-93C6-B9548DB6D4C8}" srcOrd="0" destOrd="0" presId="urn:microsoft.com/office/officeart/2005/8/layout/pyramid1"/>
    <dgm:cxn modelId="{B2153B30-2A7C-4491-A1BC-4196D07D15EF}" type="presOf" srcId="{BE6152E8-A7B0-429C-AE48-E84F07208D3F}" destId="{AE7E8AE7-164D-44BD-BE40-BDE74B4818F7}" srcOrd="1" destOrd="0" presId="urn:microsoft.com/office/officeart/2005/8/layout/pyramid1"/>
    <dgm:cxn modelId="{697F0EAF-EA80-4113-ACD3-E4B990B9268D}" type="presOf" srcId="{4910AFE8-F8C6-4CA2-8717-10C0C4F9D54E}" destId="{7C3E26E5-8345-4B58-ADD7-8E425EA260AA}" srcOrd="0" destOrd="0" presId="urn:microsoft.com/office/officeart/2005/8/layout/pyramid1"/>
    <dgm:cxn modelId="{C1FE34A5-F00E-44D5-94CE-715D32F541B9}" type="presOf" srcId="{2BCEAB64-79E1-4190-90C6-94A8105E1D4B}" destId="{2B7C2DCE-4CF1-4FE5-90E9-E7B7B569F09C}" srcOrd="1" destOrd="0" presId="urn:microsoft.com/office/officeart/2005/8/layout/pyramid1"/>
    <dgm:cxn modelId="{A923F86B-8AC8-4467-8D9E-78E9E1D095E3}" type="presOf" srcId="{2BCEAB64-79E1-4190-90C6-94A8105E1D4B}" destId="{EBBA0041-A843-441C-87AB-8F637576AE6A}" srcOrd="0" destOrd="0" presId="urn:microsoft.com/office/officeart/2005/8/layout/pyramid1"/>
    <dgm:cxn modelId="{E4BDC416-25AF-46FD-AC12-78F3B2B85050}" srcId="{4910AFE8-F8C6-4CA2-8717-10C0C4F9D54E}" destId="{2BCEAB64-79E1-4190-90C6-94A8105E1D4B}" srcOrd="1" destOrd="0" parTransId="{4363E265-816B-49DD-95F3-BA03AB168331}" sibTransId="{32704981-E668-4A0A-87E7-B3E615A0D446}"/>
    <dgm:cxn modelId="{6700A8BD-C88A-48E0-9D51-705FD86008A8}" type="presParOf" srcId="{7C3E26E5-8345-4B58-ADD7-8E425EA260AA}" destId="{04E3F3C2-2FFE-4908-A86D-328E43B3294A}" srcOrd="0" destOrd="0" presId="urn:microsoft.com/office/officeart/2005/8/layout/pyramid1"/>
    <dgm:cxn modelId="{C5824F5D-3A79-4A0E-8610-FE5076B6AEFA}" type="presParOf" srcId="{04E3F3C2-2FFE-4908-A86D-328E43B3294A}" destId="{41B0729E-585F-4A7E-A894-AA6DFF53CF58}" srcOrd="0" destOrd="0" presId="urn:microsoft.com/office/officeart/2005/8/layout/pyramid1"/>
    <dgm:cxn modelId="{C7EA7A78-2910-4B01-8582-B2C763F32183}" type="presParOf" srcId="{04E3F3C2-2FFE-4908-A86D-328E43B3294A}" destId="{AE7E8AE7-164D-44BD-BE40-BDE74B4818F7}" srcOrd="1" destOrd="0" presId="urn:microsoft.com/office/officeart/2005/8/layout/pyramid1"/>
    <dgm:cxn modelId="{547562C2-1608-48A9-ADB3-CD6EDEFC7098}" type="presParOf" srcId="{7C3E26E5-8345-4B58-ADD7-8E425EA260AA}" destId="{189E913C-2543-4D0F-9CBF-BF9B2CF8E0DA}" srcOrd="1" destOrd="0" presId="urn:microsoft.com/office/officeart/2005/8/layout/pyramid1"/>
    <dgm:cxn modelId="{AAACE098-B674-4E0C-8AAA-71A67F08DD67}" type="presParOf" srcId="{189E913C-2543-4D0F-9CBF-BF9B2CF8E0DA}" destId="{EBBA0041-A843-441C-87AB-8F637576AE6A}" srcOrd="0" destOrd="0" presId="urn:microsoft.com/office/officeart/2005/8/layout/pyramid1"/>
    <dgm:cxn modelId="{71FBFE9B-1263-48AD-AD5C-9A6480435ACF}" type="presParOf" srcId="{189E913C-2543-4D0F-9CBF-BF9B2CF8E0DA}" destId="{2B7C2DCE-4CF1-4FE5-90E9-E7B7B569F09C}" srcOrd="1" destOrd="0" presId="urn:microsoft.com/office/officeart/2005/8/layout/pyramid1"/>
    <dgm:cxn modelId="{1BC73604-AE68-4E33-A0B2-156D160C620E}" type="presParOf" srcId="{7C3E26E5-8345-4B58-ADD7-8E425EA260AA}" destId="{C7701B75-B313-4FD6-9404-F77707EEE284}" srcOrd="2" destOrd="0" presId="urn:microsoft.com/office/officeart/2005/8/layout/pyramid1"/>
    <dgm:cxn modelId="{9CD51254-7032-4E6E-A75E-536941D7EF5B}" type="presParOf" srcId="{C7701B75-B313-4FD6-9404-F77707EEE284}" destId="{CC9EFA65-A778-457A-93C6-B9548DB6D4C8}" srcOrd="0" destOrd="0" presId="urn:microsoft.com/office/officeart/2005/8/layout/pyramid1"/>
    <dgm:cxn modelId="{C7EE5060-A08B-4497-B291-F3CAAE476D58}" type="presParOf" srcId="{C7701B75-B313-4FD6-9404-F77707EEE284}" destId="{0705155B-A724-47C1-A128-C5DF09EE6B9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0729E-585F-4A7E-A894-AA6DFF53CF58}">
      <dsp:nvSpPr>
        <dsp:cNvPr id="0" name=""/>
        <dsp:cNvSpPr/>
      </dsp:nvSpPr>
      <dsp:spPr>
        <a:xfrm>
          <a:off x="1776197" y="0"/>
          <a:ext cx="1776197" cy="1570690"/>
        </a:xfrm>
        <a:prstGeom prst="trapezoid">
          <a:avLst>
            <a:gd name="adj" fmla="val 56542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003366"/>
            </a:solidFill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rPr>
            <a:t>Федеральный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уровень (не выявлено)</a:t>
          </a:r>
          <a:endParaRPr lang="ru-RU" sz="1200" b="1" kern="1200" dirty="0">
            <a:solidFill>
              <a:srgbClr val="0033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6197" y="0"/>
        <a:ext cx="1776197" cy="1570690"/>
      </dsp:txXfrm>
    </dsp:sp>
    <dsp:sp modelId="{EBBA0041-A843-441C-87AB-8F637576AE6A}">
      <dsp:nvSpPr>
        <dsp:cNvPr id="0" name=""/>
        <dsp:cNvSpPr/>
      </dsp:nvSpPr>
      <dsp:spPr>
        <a:xfrm>
          <a:off x="864084" y="1584182"/>
          <a:ext cx="3552394" cy="1570690"/>
        </a:xfrm>
        <a:prstGeom prst="trapezoid">
          <a:avLst>
            <a:gd name="adj" fmla="val 56542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уровень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(не выявлено)</a:t>
          </a:r>
          <a:endParaRPr lang="ru-RU" sz="1400" b="1" kern="1200" dirty="0">
            <a:solidFill>
              <a:srgbClr val="0033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85753" y="1584182"/>
        <a:ext cx="2309056" cy="1570690"/>
      </dsp:txXfrm>
    </dsp:sp>
    <dsp:sp modelId="{CC9EFA65-A778-457A-93C6-B9548DB6D4C8}">
      <dsp:nvSpPr>
        <dsp:cNvPr id="0" name=""/>
        <dsp:cNvSpPr/>
      </dsp:nvSpPr>
      <dsp:spPr>
        <a:xfrm>
          <a:off x="0" y="3141381"/>
          <a:ext cx="5328591" cy="1570690"/>
        </a:xfrm>
        <a:prstGeom prst="trapezoid">
          <a:avLst>
            <a:gd name="adj" fmla="val 56542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Уровень образовательной организации</a:t>
          </a:r>
          <a:endParaRPr lang="ru-RU" sz="1400" b="1" kern="1200" dirty="0">
            <a:solidFill>
              <a:srgbClr val="0033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2503" y="3141381"/>
        <a:ext cx="3463584" cy="1570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7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  <a:endParaRPr lang="ru-RU" sz="32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654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916832"/>
            <a:ext cx="7848873" cy="1944216"/>
          </a:xfrm>
        </p:spPr>
        <p:txBody>
          <a:bodyPr/>
          <a:lstStyle/>
          <a:p>
            <a:r>
              <a:rPr lang="ru-RU" altLang="ru-RU" sz="4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Оптимизация процесса хранения и утилизации  </a:t>
            </a:r>
            <a:br>
              <a:rPr lang="ru-RU" altLang="ru-RU" sz="4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коробок-тары </a:t>
            </a:r>
            <a:endParaRPr lang="ru-RU" altLang="ru-RU" sz="40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52837"/>
          <a:stretch/>
        </p:blipFill>
        <p:spPr>
          <a:xfrm>
            <a:off x="891105" y="26288"/>
            <a:ext cx="1049343" cy="1357298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41799" y="5229200"/>
            <a:ext cx="2357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Макарова С.Н.</a:t>
            </a:r>
            <a:endParaRPr lang="ru-RU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320" y="332656"/>
            <a:ext cx="5075365" cy="584775"/>
          </a:xfrm>
        </p:spPr>
        <p:txBody>
          <a:bodyPr/>
          <a:lstStyle/>
          <a:p>
            <a:r>
              <a:rPr lang="ru-RU" dirty="0"/>
              <a:t>А</a:t>
            </a:r>
            <a:r>
              <a:rPr lang="ru-RU" dirty="0" smtClean="0"/>
              <a:t>нализ проблем и потерь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82541" y="836712"/>
            <a:ext cx="3778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ru-RU" b="1" i="1" dirty="0">
                <a:solidFill>
                  <a:srgbClr val="002060"/>
                </a:solidFill>
                <a:latin typeface="+mj-lt"/>
              </a:rPr>
              <a:t>(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с </a:t>
            </a:r>
            <a:r>
              <a:rPr lang="ru-RU" b="1" dirty="0">
                <a:solidFill>
                  <a:srgbClr val="0000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01.07.2022 г.  по 15.07.2022 </a:t>
            </a:r>
            <a:r>
              <a:rPr lang="ru-RU" b="1" dirty="0" smtClean="0">
                <a:solidFill>
                  <a:srgbClr val="0000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.</a:t>
            </a:r>
            <a:r>
              <a:rPr lang="ru-RU" b="1" i="1" dirty="0" smtClean="0">
                <a:solidFill>
                  <a:srgbClr val="002060"/>
                </a:solidFill>
                <a:latin typeface="+mj-lt"/>
              </a:rPr>
              <a:t>).</a:t>
            </a:r>
            <a:endParaRPr lang="ru-RU" b="1" i="1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409147"/>
              </p:ext>
            </p:extLst>
          </p:nvPr>
        </p:nvGraphicFramePr>
        <p:xfrm>
          <a:off x="899592" y="1700808"/>
          <a:ext cx="7704856" cy="4368090"/>
        </p:xfrm>
        <a:graphic>
          <a:graphicData uri="http://schemas.openxmlformats.org/drawingml/2006/table">
            <a:tbl>
              <a:tblPr/>
              <a:tblGrid>
                <a:gridCol w="9367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681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353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43573" marR="435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Обоснование (проблема)</a:t>
                      </a:r>
                    </a:p>
                  </a:txBody>
                  <a:tcPr marL="43573" marR="435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873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43573" marR="435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Хранение ненужных запасов (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коробок-тары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требует дополнительных площадей, они могут отрицательно влиять на безопасность, загромождая проходы и производственные площади</a:t>
                      </a:r>
                    </a:p>
                  </a:txBody>
                  <a:tcPr marL="91436" marR="91436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39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43573" marR="435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42875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None/>
                        <a:tabLst>
                          <a:tab pos="781685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Хранение ненужных запасов (коробок-тары) нарушают требования </a:t>
                      </a:r>
                      <a:r>
                        <a:rPr lang="ru-RU" sz="2000" dirty="0" smtClean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СП</a:t>
                      </a:r>
                      <a:r>
                        <a:rPr lang="ru-RU" sz="1600" baseline="0" dirty="0" smtClean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«2.4.</a:t>
                      </a:r>
                      <a:r>
                        <a:rPr lang="ru-RU" sz="1600" spc="5" dirty="0" smtClean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3648-20</a:t>
                      </a:r>
                      <a:r>
                        <a:rPr lang="ru-RU" sz="1600" spc="5" dirty="0" smtClean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 err="1" smtClean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Санитарно</a:t>
                      </a:r>
                      <a:r>
                        <a:rPr lang="ru-RU" sz="1600" dirty="0" smtClean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-</a:t>
                      </a:r>
                      <a:r>
                        <a:rPr lang="ru-RU" sz="1600" spc="5" dirty="0" smtClean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эпидемиологические</a:t>
                      </a:r>
                      <a:r>
                        <a:rPr lang="ru-RU" sz="1600" spc="5" dirty="0" smtClean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требования</a:t>
                      </a:r>
                      <a:r>
                        <a:rPr lang="ru-RU" sz="1600" spc="5" dirty="0" smtClean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</a:t>
                      </a:r>
                      <a:r>
                        <a:rPr lang="ru-RU" sz="1600" spc="5" dirty="0" smtClean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организациям воспитания и обучения, отдыха и оздоровления детей и</a:t>
                      </a:r>
                      <a:r>
                        <a:rPr lang="ru-RU" sz="1600" spc="-335" dirty="0" smtClean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молодежи»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52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2203" y="332656"/>
            <a:ext cx="3899594" cy="584775"/>
          </a:xfrm>
        </p:spPr>
        <p:txBody>
          <a:bodyPr/>
          <a:lstStyle/>
          <a:p>
            <a:r>
              <a:rPr lang="ru-RU" dirty="0"/>
              <a:t>Пирамида проблем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6218737"/>
              </p:ext>
            </p:extLst>
          </p:nvPr>
        </p:nvGraphicFramePr>
        <p:xfrm>
          <a:off x="21283" y="1658055"/>
          <a:ext cx="5328592" cy="471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ятно 1 6"/>
          <p:cNvSpPr/>
          <p:nvPr/>
        </p:nvSpPr>
        <p:spPr>
          <a:xfrm>
            <a:off x="1031875" y="5715000"/>
            <a:ext cx="611188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8" name="Пятно 1 7"/>
          <p:cNvSpPr/>
          <p:nvPr/>
        </p:nvSpPr>
        <p:spPr>
          <a:xfrm>
            <a:off x="3995738" y="5673725"/>
            <a:ext cx="611187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425292"/>
              </p:ext>
            </p:extLst>
          </p:nvPr>
        </p:nvGraphicFramePr>
        <p:xfrm>
          <a:off x="5781675" y="4758177"/>
          <a:ext cx="3219450" cy="208598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219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0055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Хранение ненужных запасов (коробок-тары) требует дополнительных площадей, они могут отрицательно влиять на безопасность, загромождая проходы и производственные площади</a:t>
                      </a:r>
                      <a:endParaRPr lang="ru-RU" sz="1100" baseline="0" dirty="0" smtClean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681" marB="4568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3042">
                <a:tc>
                  <a:txBody>
                    <a:bodyPr/>
                    <a:lstStyle/>
                    <a:p>
                      <a:pPr marL="0" marR="142875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400"/>
                        <a:buFont typeface="Symbol" panose="05050102010706020507" pitchFamily="18" charset="2"/>
                        <a:buNone/>
                        <a:tabLst>
                          <a:tab pos="781685" algn="l"/>
                        </a:tabLst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Хранение ненужных запасов (коробок-тары) нарушают требования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СП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«2.4.</a:t>
                      </a:r>
                      <a:r>
                        <a:rPr kumimoji="0" lang="ru-RU" sz="1100" b="0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3648-20</a:t>
                      </a:r>
                      <a:r>
                        <a:rPr kumimoji="0" lang="ru-RU" sz="1100" b="0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«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Санитарно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-</a:t>
                      </a:r>
                      <a:r>
                        <a:rPr kumimoji="0" lang="ru-RU" sz="1100" b="0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эпидемиологические</a:t>
                      </a:r>
                      <a:r>
                        <a:rPr kumimoji="0" lang="ru-RU" sz="1100" b="0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требования</a:t>
                      </a:r>
                      <a:r>
                        <a:rPr kumimoji="0" lang="ru-RU" sz="1100" b="0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</a:t>
                      </a:r>
                      <a:r>
                        <a:rPr kumimoji="0" lang="ru-RU" sz="1100" b="0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организациям воспитания и обучения, отдыха и оздоровления детей и</a:t>
                      </a:r>
                      <a:r>
                        <a:rPr kumimoji="0" lang="ru-RU" sz="1100" b="0" i="0" u="none" strike="noStrike" kern="1200" cap="none" spc="-335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молодежи»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9" marR="91439" marT="45681" marB="4568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Левая фигурная скобка 9"/>
          <p:cNvSpPr/>
          <p:nvPr/>
        </p:nvSpPr>
        <p:spPr>
          <a:xfrm>
            <a:off x="5349875" y="4983163"/>
            <a:ext cx="431800" cy="1381125"/>
          </a:xfrm>
          <a:prstGeom prst="leftBrace">
            <a:avLst>
              <a:gd name="adj1" fmla="val 74300"/>
              <a:gd name="adj2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757240" y="841217"/>
            <a:ext cx="3629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ru-RU" i="1" dirty="0">
                <a:solidFill>
                  <a:srgbClr val="002060"/>
                </a:solidFill>
              </a:rPr>
              <a:t>(с </a:t>
            </a:r>
            <a:r>
              <a:rPr lang="ru-RU" i="1" dirty="0" smtClean="0">
                <a:solidFill>
                  <a:srgbClr val="002060"/>
                </a:solidFill>
              </a:rPr>
              <a:t>01.07.2022г</a:t>
            </a:r>
            <a:r>
              <a:rPr lang="ru-RU" i="1" dirty="0">
                <a:solidFill>
                  <a:srgbClr val="002060"/>
                </a:solidFill>
              </a:rPr>
              <a:t>. по </a:t>
            </a:r>
            <a:r>
              <a:rPr lang="ru-RU" i="1" dirty="0" smtClean="0">
                <a:solidFill>
                  <a:srgbClr val="002060"/>
                </a:solidFill>
              </a:rPr>
              <a:t>15.07.2022г</a:t>
            </a:r>
            <a:r>
              <a:rPr lang="ru-RU" i="1" dirty="0">
                <a:solidFill>
                  <a:srgbClr val="002060"/>
                </a:solidFill>
              </a:rPr>
              <a:t>.).</a:t>
            </a:r>
          </a:p>
        </p:txBody>
      </p:sp>
    </p:spTree>
    <p:extLst>
      <p:ext uri="{BB962C8B-B14F-4D97-AF65-F5344CB8AC3E}">
        <p14:creationId xmlns:p14="http://schemas.microsoft.com/office/powerpoint/2010/main" val="157252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070655" cy="584775"/>
          </a:xfrm>
        </p:spPr>
        <p:txBody>
          <a:bodyPr/>
          <a:lstStyle/>
          <a:p>
            <a:r>
              <a:rPr lang="ru-RU" dirty="0" smtClean="0"/>
              <a:t>Карта целевого состояния процесса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827" y="813717"/>
            <a:ext cx="3693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</a:rPr>
              <a:t>(с </a:t>
            </a:r>
            <a:r>
              <a:rPr lang="ru-RU" i="1" dirty="0" smtClean="0">
                <a:solidFill>
                  <a:srgbClr val="0000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18.07.2022 </a:t>
            </a:r>
            <a:r>
              <a:rPr lang="ru-RU" i="1" dirty="0">
                <a:solidFill>
                  <a:srgbClr val="0000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г. по </a:t>
            </a:r>
            <a:r>
              <a:rPr lang="ru-RU" i="1" dirty="0" smtClean="0">
                <a:solidFill>
                  <a:srgbClr val="0000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29.07.2022</a:t>
            </a:r>
            <a:r>
              <a:rPr lang="ru-RU" i="1" dirty="0" smtClean="0">
                <a:solidFill>
                  <a:srgbClr val="002060"/>
                </a:solidFill>
                <a:latin typeface="+mj-lt"/>
              </a:rPr>
              <a:t>г</a:t>
            </a:r>
            <a:r>
              <a:rPr lang="ru-RU" i="1" dirty="0">
                <a:solidFill>
                  <a:srgbClr val="002060"/>
                </a:solidFill>
              </a:rPr>
              <a:t>.).</a:t>
            </a:r>
            <a:endParaRPr lang="ru-RU" dirty="0"/>
          </a:p>
        </p:txBody>
      </p:sp>
      <p:pic>
        <p:nvPicPr>
          <p:cNvPr id="1026" name="Picture 2" descr="C:\Users\Пользователь\Desktop\Бережливые технологии\ДС 16 Коробки лин -проект 2020\карта целевого сост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52"/>
          <a:stretch/>
        </p:blipFill>
        <p:spPr bwMode="auto">
          <a:xfrm>
            <a:off x="0" y="1465935"/>
            <a:ext cx="9144000" cy="306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 bwMode="auto">
          <a:xfrm>
            <a:off x="4997936" y="4725144"/>
            <a:ext cx="3894544" cy="648072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хранения коробок-тары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1 неделя</a:t>
            </a:r>
          </a:p>
          <a:p>
            <a:pPr marL="342900" lvl="0" indent="-342900" algn="l">
              <a:buFontTx/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Свободное рабочее пространство – 12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м²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079310" cy="584775"/>
          </a:xfrm>
        </p:spPr>
        <p:txBody>
          <a:bodyPr/>
          <a:lstStyle/>
          <a:p>
            <a:r>
              <a:rPr lang="ru-RU" dirty="0"/>
              <a:t>Карта целевого состояния процесса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467544" y="1628800"/>
            <a:ext cx="1728192" cy="72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Futura PT Medium"/>
              </a:rPr>
              <a:t>Шаг 1: прием продуктов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2836749" y="1628800"/>
            <a:ext cx="2750934" cy="10081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Futura PT Medium"/>
              </a:rPr>
              <a:t>Шаг 2</a:t>
            </a:r>
            <a:r>
              <a:rPr lang="ru-RU" dirty="0" smtClean="0">
                <a:solidFill>
                  <a:srgbClr val="003366"/>
                </a:solidFill>
                <a:latin typeface="Futura PT Medium"/>
              </a:rPr>
              <a:t>: </a:t>
            </a:r>
            <a:r>
              <a:rPr lang="ru-RU" dirty="0">
                <a:solidFill>
                  <a:srgbClr val="003366"/>
                </a:solidFill>
                <a:latin typeface="Futura PT Medium"/>
              </a:rPr>
              <a:t>Сбор и размещение  коробок-тары на </a:t>
            </a:r>
            <a:r>
              <a:rPr lang="ru-RU" dirty="0" smtClean="0">
                <a:solidFill>
                  <a:srgbClr val="003366"/>
                </a:solidFill>
                <a:latin typeface="Futura PT Medium"/>
              </a:rPr>
              <a:t>складе</a:t>
            </a:r>
            <a:endParaRPr lang="ru-RU" dirty="0">
              <a:solidFill>
                <a:srgbClr val="003366"/>
              </a:solidFill>
              <a:latin typeface="Futura PT Medium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5940152" y="1593098"/>
            <a:ext cx="3024336" cy="7557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Futura PT Medium"/>
              </a:rPr>
              <a:t>Шаг 3</a:t>
            </a:r>
            <a:r>
              <a:rPr lang="ru-RU" dirty="0" smtClean="0">
                <a:solidFill>
                  <a:srgbClr val="003366"/>
                </a:solidFill>
                <a:latin typeface="Futura PT Medium"/>
              </a:rPr>
              <a:t>: </a:t>
            </a:r>
            <a:r>
              <a:rPr lang="ru-RU" dirty="0">
                <a:solidFill>
                  <a:srgbClr val="003366"/>
                </a:solidFill>
                <a:latin typeface="Futura PT Medium"/>
              </a:rPr>
              <a:t>Своевременная утилизация коробок-тары </a:t>
            </a:r>
          </a:p>
          <a:p>
            <a:pPr algn="l"/>
            <a:endParaRPr lang="ru-RU" dirty="0">
              <a:solidFill>
                <a:srgbClr val="003366"/>
              </a:solidFill>
              <a:latin typeface="Futura PT Medium"/>
            </a:endParaRPr>
          </a:p>
          <a:p>
            <a:pPr algn="l"/>
            <a:endParaRPr lang="ru-RU" dirty="0">
              <a:solidFill>
                <a:srgbClr val="003366"/>
              </a:solidFill>
              <a:latin typeface="Futura PT Medium"/>
            </a:endParaRPr>
          </a:p>
          <a:p>
            <a:pPr algn="l"/>
            <a:endParaRPr lang="ru-RU" dirty="0" smtClean="0">
              <a:solidFill>
                <a:srgbClr val="003366"/>
              </a:solidFill>
              <a:latin typeface="Futura PT Medium"/>
            </a:endParaRPr>
          </a:p>
          <a:p>
            <a:pPr algn="l"/>
            <a:endParaRPr lang="ru-RU" dirty="0">
              <a:solidFill>
                <a:srgbClr val="003366"/>
              </a:solidFill>
              <a:latin typeface="Futura PT Medium"/>
            </a:endParaRPr>
          </a:p>
        </p:txBody>
      </p:sp>
      <p:pic>
        <p:nvPicPr>
          <p:cNvPr id="7171" name="Picture 3" descr="C:\Users\Пользователь\Downloads\IMG_20201201_0849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170" y="2782855"/>
            <a:ext cx="26882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555776" y="789791"/>
            <a:ext cx="3693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</a:rPr>
              <a:t>(с </a:t>
            </a:r>
            <a:r>
              <a:rPr lang="ru-RU" i="1" dirty="0" smtClean="0">
                <a:solidFill>
                  <a:srgbClr val="0000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18.07.2022 </a:t>
            </a:r>
            <a:r>
              <a:rPr lang="ru-RU" i="1" dirty="0">
                <a:solidFill>
                  <a:srgbClr val="0000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г. по </a:t>
            </a:r>
            <a:r>
              <a:rPr lang="ru-RU" i="1" dirty="0" smtClean="0">
                <a:solidFill>
                  <a:srgbClr val="0000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29.07.2022</a:t>
            </a:r>
            <a:r>
              <a:rPr lang="ru-RU" i="1" dirty="0" smtClean="0">
                <a:solidFill>
                  <a:srgbClr val="002060"/>
                </a:solidFill>
                <a:latin typeface="+mj-lt"/>
              </a:rPr>
              <a:t>г</a:t>
            </a:r>
            <a:r>
              <a:rPr lang="ru-RU" i="1" dirty="0">
                <a:solidFill>
                  <a:srgbClr val="002060"/>
                </a:solidFill>
              </a:rPr>
              <a:t>.).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3" y="2818557"/>
            <a:ext cx="2694596" cy="3592794"/>
          </a:xfrm>
          <a:prstGeom prst="rect">
            <a:avLst/>
          </a:prstGeom>
        </p:spPr>
      </p:pic>
      <p:pic>
        <p:nvPicPr>
          <p:cNvPr id="3074" name="Picture 2" descr="https://metasold.com/wp-content/uploads/2016/07/pronikajushaya_gidroizoliacja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87"/>
          <a:stretch/>
        </p:blipFill>
        <p:spPr bwMode="auto">
          <a:xfrm>
            <a:off x="2952591" y="2806056"/>
            <a:ext cx="3039736" cy="211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85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4363695" cy="1077218"/>
          </a:xfrm>
        </p:spPr>
        <p:txBody>
          <a:bodyPr/>
          <a:lstStyle/>
          <a:p>
            <a:r>
              <a:rPr lang="ru-RU" dirty="0" smtClean="0"/>
              <a:t>План мероприятий по</a:t>
            </a:r>
            <a:br>
              <a:rPr lang="ru-RU" dirty="0" smtClean="0"/>
            </a:br>
            <a:r>
              <a:rPr lang="ru-RU" dirty="0" smtClean="0"/>
              <a:t> устранению проблем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696832"/>
              </p:ext>
            </p:extLst>
          </p:nvPr>
        </p:nvGraphicFramePr>
        <p:xfrm>
          <a:off x="251520" y="1268760"/>
          <a:ext cx="8351838" cy="5453593"/>
        </p:xfrm>
        <a:graphic>
          <a:graphicData uri="http://schemas.openxmlformats.org/drawingml/2006/table">
            <a:tbl>
              <a:tblPr/>
              <a:tblGrid>
                <a:gridCol w="291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05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522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8680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4470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710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312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43573" marR="435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Обоснование (проблема)</a:t>
                      </a:r>
                    </a:p>
                  </a:txBody>
                  <a:tcPr marL="43573" marR="435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Причины</a:t>
                      </a:r>
                    </a:p>
                  </a:txBody>
                  <a:tcPr marL="43573" marR="435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Планируемые мероприятия</a:t>
                      </a:r>
                    </a:p>
                  </a:txBody>
                  <a:tcPr marL="43573" marR="435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Ф.И.О., должность ответственного исполнителя</a:t>
                      </a:r>
                    </a:p>
                  </a:txBody>
                  <a:tcPr marL="43573" marR="435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Сроки </a:t>
                      </a:r>
                    </a:p>
                  </a:txBody>
                  <a:tcPr marL="43573" marR="435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889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43573" marR="435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Хранение ненужных запасов (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коробок-тары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требует дополнительных площадей, они могут отрицательно влиять на безопасность, загромождая проходы и производственные площади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продуктов  питания в коробках-тарах, не возможность их ежедневного вывоза</a:t>
                      </a:r>
                    </a:p>
                  </a:txBody>
                  <a:tcPr marL="43573" marR="435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технологии  5S.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Отделение нужных предметов (продуктов)  от ненужных.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Аккуратное сворачивание (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коробок-тары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и перемещение, расположение  их  на складе.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Поддержка чистоты на складе.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Соблюдение аккуратности за счет регулярного выполнения первых трех S.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Соблюдение дисциплины, обеспечивающей выполнение первых четырех S.</a:t>
                      </a:r>
                    </a:p>
                  </a:txBody>
                  <a:tcPr marL="43573" marR="435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Зам.зав.по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АХР Фраз Е.Ю., Манина А.О.,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ст.мед.сестра,Менщиков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А.А., грузчик.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73" marR="435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Понедельник, среда, пятница</a:t>
                      </a:r>
                    </a:p>
                  </a:txBody>
                  <a:tcPr marL="43573" marR="435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995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43573" marR="435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42875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400"/>
                        <a:buFont typeface="Symbol" panose="05050102010706020507" pitchFamily="18" charset="2"/>
                        <a:buNone/>
                        <a:tabLst>
                          <a:tab pos="781685" algn="l"/>
                        </a:tabLst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Хранение ненужных запасов (коробок-тары) нарушают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требования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СП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«2.4.</a:t>
                      </a:r>
                      <a:r>
                        <a:rPr kumimoji="0" lang="ru-RU" sz="1100" b="0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3648-20</a:t>
                      </a:r>
                      <a:r>
                        <a:rPr kumimoji="0" lang="ru-RU" sz="1100" b="0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«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Санитарно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-</a:t>
                      </a:r>
                      <a:r>
                        <a:rPr kumimoji="0" lang="ru-RU" sz="1100" b="0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эпидемиологические</a:t>
                      </a:r>
                      <a:r>
                        <a:rPr kumimoji="0" lang="ru-RU" sz="1100" b="0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требования</a:t>
                      </a:r>
                      <a:r>
                        <a:rPr kumimoji="0" lang="ru-RU" sz="1100" b="0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</a:t>
                      </a:r>
                      <a:r>
                        <a:rPr kumimoji="0" lang="ru-RU" sz="1100" b="0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организациям воспитания и обучения, отдыха и оздоровления детей и</a:t>
                      </a:r>
                      <a:r>
                        <a:rPr kumimoji="0" lang="ru-RU" sz="1100" b="0" i="0" u="none" strike="noStrike" kern="1200" cap="none" spc="-335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молодежи»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Остатки , запах продуктов питания способствуют появлению грызунов, насекомых.</a:t>
                      </a:r>
                    </a:p>
                  </a:txBody>
                  <a:tcPr marL="43573" marR="435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1)Своевременный вывоз накопившихся запасов (по пятницам).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Сдача макулатуры,  с целью получения дополнительных средств на нужды детского сада.</a:t>
                      </a:r>
                    </a:p>
                  </a:txBody>
                  <a:tcPr marL="43573" marR="435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Фраз Е.Ю., заместитель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зав.по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АХР,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Менщиков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А.А.,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грузчик.</a:t>
                      </a:r>
                    </a:p>
                  </a:txBody>
                  <a:tcPr marL="43573" marR="435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Пятница</a:t>
                      </a:r>
                    </a:p>
                  </a:txBody>
                  <a:tcPr marL="43573" marR="435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7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020" y="260648"/>
            <a:ext cx="4849726" cy="584775"/>
          </a:xfrm>
        </p:spPr>
        <p:txBody>
          <a:bodyPr/>
          <a:lstStyle/>
          <a:p>
            <a:r>
              <a:rPr lang="ru-RU" dirty="0" smtClean="0"/>
              <a:t>Достигнутые результаты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106933"/>
              </p:ext>
            </p:extLst>
          </p:nvPr>
        </p:nvGraphicFramePr>
        <p:xfrm>
          <a:off x="611560" y="1341349"/>
          <a:ext cx="7885781" cy="2790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1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25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378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5483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40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(</a:t>
                      </a:r>
                      <a:r>
                        <a:rPr lang="ru-RU" sz="1400" dirty="0" err="1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40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solidFill>
                          <a:srgbClr val="00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  <a:endParaRPr lang="ru-RU" sz="1400" dirty="0">
                        <a:solidFill>
                          <a:srgbClr val="00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Целевой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dirty="0">
                        <a:solidFill>
                          <a:srgbClr val="00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Полученный </a:t>
                      </a:r>
                      <a:r>
                        <a:rPr lang="ru-RU" sz="140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результат, эффект</a:t>
                      </a:r>
                      <a:endParaRPr lang="ru-RU" sz="1400" dirty="0">
                        <a:solidFill>
                          <a:srgbClr val="00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088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1.Высвобождение свободного рабочего пространства, м²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Сокращение времени хранения коробок-тары, неделя</a:t>
                      </a:r>
                    </a:p>
                    <a:p>
                      <a:endParaRPr lang="ru-RU" sz="1400" b="0" kern="1200" dirty="0" smtClean="0">
                        <a:solidFill>
                          <a:srgbClr val="003366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>
                        <a:solidFill>
                          <a:srgbClr val="003366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м²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недели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5405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м²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неделя</a:t>
                      </a:r>
                    </a:p>
                  </a:txBody>
                  <a:tcPr marL="65405" marR="68580" marT="0" marB="0" horzOverflow="overflow"/>
                </a:tc>
                <a:tc>
                  <a:txBody>
                    <a:bodyPr/>
                    <a:lstStyle/>
                    <a:p>
                      <a:pPr marL="228600" indent="-228600" eaLnBrk="1" hangingPunct="1">
                        <a:spcBef>
                          <a:spcPct val="0"/>
                        </a:spcBef>
                        <a:buFontTx/>
                        <a:buAutoNum type="arabicPeriod"/>
                      </a:pPr>
                      <a:r>
                        <a:rPr lang="ru-RU" altLang="ru-RU" sz="140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Снижение риска появления насекомых, грызунов.</a:t>
                      </a:r>
                    </a:p>
                    <a:p>
                      <a:pPr marL="0" indent="0"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1400" dirty="0" smtClean="0">
                        <a:solidFill>
                          <a:srgbClr val="00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1400" dirty="0" smtClean="0">
                        <a:solidFill>
                          <a:srgbClr val="00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1400" dirty="0" smtClean="0">
                        <a:solidFill>
                          <a:srgbClr val="00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40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Получение дополнительных средств на нужды детского сада.</a:t>
                      </a:r>
                      <a:endParaRPr lang="ru-RU" altLang="ru-RU" sz="1400" dirty="0">
                        <a:solidFill>
                          <a:srgbClr val="003366"/>
                        </a:solidFill>
                        <a:latin typeface="Franklin Gothic Boo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532540433"/>
              </p:ext>
            </p:extLst>
          </p:nvPr>
        </p:nvGraphicFramePr>
        <p:xfrm>
          <a:off x="272423" y="4293096"/>
          <a:ext cx="3507489" cy="239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118264138"/>
              </p:ext>
            </p:extLst>
          </p:nvPr>
        </p:nvGraphicFramePr>
        <p:xfrm>
          <a:off x="4572000" y="4293096"/>
          <a:ext cx="3925341" cy="239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715816" y="845726"/>
            <a:ext cx="374865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i="1" dirty="0" smtClean="0">
                <a:solidFill>
                  <a:srgbClr val="0000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(с </a:t>
            </a:r>
            <a:r>
              <a:rPr lang="ru-RU" i="1" dirty="0">
                <a:solidFill>
                  <a:srgbClr val="0000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26.09.2022 г.  по 29.11.2022 г</a:t>
            </a: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ru-RU" sz="2000" dirty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5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48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5119" y="116632"/>
            <a:ext cx="5333255" cy="1446550"/>
          </a:xfrm>
        </p:spPr>
        <p:txBody>
          <a:bodyPr/>
          <a:lstStyle/>
          <a:p>
            <a:r>
              <a:rPr lang="ru-RU" dirty="0" smtClean="0"/>
              <a:t>Паспорт </a:t>
            </a:r>
            <a:r>
              <a:rPr lang="ru-RU" dirty="0"/>
              <a:t>проекта </a:t>
            </a:r>
            <a:br>
              <a:rPr lang="ru-RU" dirty="0"/>
            </a:br>
            <a:r>
              <a:rPr lang="ru-RU" dirty="0"/>
              <a:t> </a:t>
            </a:r>
            <a:r>
              <a:rPr lang="ru-RU" sz="2400" dirty="0"/>
              <a:t>«Оптимизация процесса хранения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утилизации  </a:t>
            </a:r>
            <a:r>
              <a:rPr lang="ru-RU" sz="2400" dirty="0" smtClean="0"/>
              <a:t>коробок-тары </a:t>
            </a:r>
            <a:r>
              <a:rPr lang="ru-RU" sz="2400" dirty="0"/>
              <a:t>»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800" dirty="0">
              <a:ea typeface="Calibri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effectLst/>
              </a:rPr>
              <a:t> </a:t>
            </a:r>
            <a:endParaRPr lang="ru-RU" sz="800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740457"/>
              </p:ext>
            </p:extLst>
          </p:nvPr>
        </p:nvGraphicFramePr>
        <p:xfrm>
          <a:off x="683568" y="1548681"/>
          <a:ext cx="8030716" cy="2110677"/>
        </p:xfrm>
        <a:graphic>
          <a:graphicData uri="http://schemas.openxmlformats.org/drawingml/2006/table">
            <a:tbl>
              <a:tblPr firstRow="1" firstCol="1" bandRow="1"/>
              <a:tblGrid>
                <a:gridCol w="3944068"/>
                <a:gridCol w="4086648"/>
              </a:tblGrid>
              <a:tr h="122002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1398905" indent="-1741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Паспорт </a:t>
                      </a:r>
                      <a:r>
                        <a:rPr lang="ru-RU" sz="11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лин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-проекта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398905" indent="-1741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Управление образования администрации города Прокопьевска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398905" indent="-1741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(наименование структурного подразделения Администрации Кемеровской области, исполнительного органа государственной власти Кемеровской области,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398905" indent="-1741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органа местного самоуправления муниципального образования Кемеровской области)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398905" indent="-1741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398905" indent="-1741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«Оптимизация процесса хранения и утилизации</a:t>
                      </a:r>
                      <a:r>
                        <a:rPr lang="ru-RU" sz="1100" b="1" u="sng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коробок-тары в</a:t>
                      </a:r>
                      <a:r>
                        <a:rPr lang="ru-RU" sz="1100" b="1" u="sng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МБДОУ «Детский сад № 105»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398905" indent="-1741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(название </a:t>
                      </a:r>
                      <a:r>
                        <a:rPr lang="ru-RU" sz="7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лин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-проекта)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2" marR="526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4308">
                <a:tc>
                  <a:txBody>
                    <a:bodyPr/>
                    <a:lstStyle/>
                    <a:p>
                      <a:pPr marL="290830" indent="-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УТВЕРЖДАЮ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90830" indent="-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Управления образования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90830" indent="-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администрации города Прокопьевска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90830" indent="-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   </a:t>
                      </a:r>
                      <a:r>
                        <a:rPr lang="ru-RU" sz="9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С.А.Матвеева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(подпись)   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0490"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2" marR="526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92" marR="526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794805"/>
              </p:ext>
            </p:extLst>
          </p:nvPr>
        </p:nvGraphicFramePr>
        <p:xfrm>
          <a:off x="683568" y="3657654"/>
          <a:ext cx="7560840" cy="3076262"/>
        </p:xfrm>
        <a:graphic>
          <a:graphicData uri="http://schemas.openxmlformats.org/drawingml/2006/table">
            <a:tbl>
              <a:tblPr firstRow="1" firstCol="1" bandRow="1"/>
              <a:tblGrid>
                <a:gridCol w="2367155"/>
                <a:gridCol w="827663"/>
                <a:gridCol w="792022"/>
                <a:gridCol w="3574000"/>
              </a:tblGrid>
              <a:tr h="130943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Общие данные: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Заказчик: 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Матвеева Светлана Альбертовна, 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начальник Управления образования.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Процесс: 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хранение и утилизация коробок-тары.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Границы процесса: от 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продуктов питания в коробках – тарах до своевременной утилизации коробок-тары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лин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-проекта: Макарова Светлана Николаевна, заведующий МБДОУ «Детский сад № 105», телефон 8 (3846) 69-19-13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</a:t>
                      </a:r>
                      <a:r>
                        <a:rPr lang="ru-RU" sz="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лин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-проекта: Фраз Е.Ю. – </a:t>
                      </a:r>
                      <a:r>
                        <a:rPr lang="ru-RU" sz="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зам.зав.по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АХР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800" spc="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Манина А.О. – старшая </a:t>
                      </a:r>
                      <a:r>
                        <a:rPr lang="ru-RU" sz="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мед.сестсра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Рудякова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Е.В.</a:t>
                      </a:r>
                      <a:r>
                        <a:rPr lang="ru-RU" sz="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старший воспитатель, </a:t>
                      </a:r>
                      <a:r>
                        <a:rPr lang="ru-RU" sz="8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Менщиков</a:t>
                      </a:r>
                      <a:r>
                        <a:rPr lang="ru-RU" sz="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А.А. - грузчик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66" marR="557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Обоснование:                                                                                                                                  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Загромождённость</a:t>
                      </a:r>
                      <a:r>
                        <a:rPr lang="ru-RU" sz="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рабочего пространства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Длительное хранение коробок-тары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66" marR="557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225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Цели и эффекты: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66" marR="557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Сроки: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Согласование паспорта 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лин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-проекта – 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02.06.2022 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Картирование текущего состояния с 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02.06.2022</a:t>
                      </a:r>
                      <a:r>
                        <a:rPr lang="ru-RU" sz="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г. 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30.06.2022 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Анализ проблем и потерь с 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01.07.2022 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 по 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15.07.2022 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Составление карты целевого состояния с 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18.07.2029 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по 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29.07.2021г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Разработка плана мероприятий с 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01.08.2022 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 по 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12.08.2022 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Защита плана мероприятий перед заказчиком – 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15.08.20221 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Внедрение улучшений с 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16.08.2022 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 по 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23.09.2022 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Мониторинг результатов с 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26.09.2022 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 по 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29.11.2022 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 Закрытие 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лин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-проекта – 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30.11.2022 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 Мониторинг стабильности достигнутых результатов с 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01.12.2022 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по 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31.01.2023 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66" marR="557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цели, единицы измерения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66" marR="557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Текущий показатель *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66" marR="557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Целевой показатель *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66" marR="557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1.Высвобождение свободного рабочего пространства, м 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2.Сокращение времени хранения коробок-тары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66" marR="557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8м²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недели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66" marR="557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12м²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неделя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66" marR="557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5576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Эффекты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Снижение риска появления насекомых, грызунов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Получение дополнительных средств на нужды детского сада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66" marR="557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257300" y="400522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5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492" y="188640"/>
            <a:ext cx="3467616" cy="584775"/>
          </a:xfrm>
        </p:spPr>
        <p:txBody>
          <a:bodyPr/>
          <a:lstStyle/>
          <a:p>
            <a:r>
              <a:rPr lang="ru-RU" dirty="0"/>
              <a:t>Команда проекта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10689"/>
              </p:ext>
            </p:extLst>
          </p:nvPr>
        </p:nvGraphicFramePr>
        <p:xfrm>
          <a:off x="899592" y="1268760"/>
          <a:ext cx="7488832" cy="4683494"/>
        </p:xfrm>
        <a:graphic>
          <a:graphicData uri="http://schemas.openxmlformats.org/drawingml/2006/table">
            <a:tbl>
              <a:tblPr/>
              <a:tblGrid>
                <a:gridCol w="368491"/>
                <a:gridCol w="1922159"/>
                <a:gridCol w="2414026"/>
                <a:gridCol w="2784156"/>
              </a:tblGrid>
              <a:tr h="93610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120"/>
                        </a:spcAft>
                      </a:pPr>
                      <a:r>
                        <a:rPr lang="ru-RU" sz="14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marL="1238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№</a:t>
                      </a:r>
                      <a:endParaRPr lang="ru-RU" sz="1400" dirty="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120"/>
                        </a:spcAft>
                      </a:pPr>
                      <a:r>
                        <a:rPr lang="ru-RU" sz="14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marL="9359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Ф</a:t>
                      </a:r>
                      <a:r>
                        <a:rPr lang="ru-RU" sz="1400" spc="1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И</a:t>
                      </a:r>
                      <a:r>
                        <a:rPr lang="ru-RU" sz="14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О</a:t>
                      </a:r>
                      <a:endParaRPr lang="ru-RU" sz="1400" dirty="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3370" marR="248285" algn="ctr">
                        <a:lnSpc>
                          <a:spcPct val="10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Д</a:t>
                      </a:r>
                      <a:r>
                        <a:rPr lang="ru-RU" sz="14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олж</a:t>
                      </a:r>
                      <a:r>
                        <a:rPr lang="ru-RU" sz="1400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н</a:t>
                      </a:r>
                      <a:r>
                        <a:rPr lang="ru-RU" sz="14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о</a:t>
                      </a:r>
                      <a:r>
                        <a:rPr lang="ru-RU" sz="1400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с</a:t>
                      </a:r>
                      <a:r>
                        <a:rPr lang="ru-RU" sz="1400" spc="-1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т</a:t>
                      </a:r>
                      <a:r>
                        <a:rPr lang="ru-RU" sz="1400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ь</a:t>
                      </a:r>
                      <a:r>
                        <a:rPr lang="ru-RU" sz="1400" spc="-3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и</a:t>
                      </a:r>
                      <a:r>
                        <a:rPr lang="ru-RU" sz="1400" spc="-1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400" spc="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о</a:t>
                      </a:r>
                      <a:r>
                        <a:rPr lang="ru-RU" sz="14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сновное</a:t>
                      </a:r>
                      <a:r>
                        <a:rPr lang="ru-RU" sz="1400" spc="-3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400" spc="1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м</a:t>
                      </a:r>
                      <a:r>
                        <a:rPr lang="ru-RU" sz="14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ес</a:t>
                      </a:r>
                      <a:r>
                        <a:rPr lang="ru-RU" sz="1400" spc="-2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т</a:t>
                      </a:r>
                      <a:r>
                        <a:rPr lang="ru-RU" sz="14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о р</a:t>
                      </a:r>
                      <a:r>
                        <a:rPr lang="ru-RU" sz="1400" spc="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а</a:t>
                      </a:r>
                      <a:r>
                        <a:rPr lang="ru-RU" sz="14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б</a:t>
                      </a:r>
                      <a:r>
                        <a:rPr lang="ru-RU" sz="1400" spc="-1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о</a:t>
                      </a:r>
                      <a:r>
                        <a:rPr lang="ru-RU" sz="14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ты</a:t>
                      </a:r>
                      <a:endParaRPr lang="ru-RU" sz="1400" dirty="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120"/>
                        </a:spcAft>
                      </a:pPr>
                      <a:r>
                        <a:rPr lang="ru-RU" sz="140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marL="3727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5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В</a:t>
                      </a:r>
                      <a:r>
                        <a:rPr lang="ru-RU" sz="140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ыпо</a:t>
                      </a:r>
                      <a:r>
                        <a:rPr lang="ru-RU" sz="1400" spc="-5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лн</a:t>
                      </a:r>
                      <a:r>
                        <a:rPr lang="ru-RU" sz="140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яе</a:t>
                      </a:r>
                      <a:r>
                        <a:rPr lang="ru-RU" sz="1400" spc="-1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м</a:t>
                      </a:r>
                      <a:r>
                        <a:rPr lang="ru-RU" sz="1400" spc="-5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ые</a:t>
                      </a:r>
                      <a:r>
                        <a:rPr lang="ru-RU" sz="1400" spc="-35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40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в</a:t>
                      </a:r>
                      <a:r>
                        <a:rPr lang="ru-RU" sz="1400" spc="-1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400" spc="5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п</a:t>
                      </a:r>
                      <a:r>
                        <a:rPr lang="ru-RU" sz="140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роек</a:t>
                      </a:r>
                      <a:r>
                        <a:rPr lang="ru-RU" sz="1400" spc="-25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т</a:t>
                      </a:r>
                      <a:r>
                        <a:rPr lang="ru-RU" sz="140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е</a:t>
                      </a:r>
                      <a:r>
                        <a:rPr lang="ru-RU" sz="1400" spc="-35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40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р</a:t>
                      </a:r>
                      <a:r>
                        <a:rPr lang="ru-RU" sz="1400" spc="5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а</a:t>
                      </a:r>
                      <a:r>
                        <a:rPr lang="ru-RU" sz="140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б</a:t>
                      </a:r>
                      <a:r>
                        <a:rPr lang="ru-RU" sz="1400" spc="-2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о</a:t>
                      </a:r>
                      <a:r>
                        <a:rPr lang="ru-RU" sz="1400" spc="-15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т</a:t>
                      </a:r>
                      <a:r>
                        <a:rPr lang="ru-RU" sz="140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ы</a:t>
                      </a:r>
                      <a:endParaRPr lang="ru-RU" sz="140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83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85"/>
                        </a:spcAft>
                      </a:pPr>
                      <a:r>
                        <a:rPr lang="ru-RU" sz="14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marL="1390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1</a:t>
                      </a:r>
                      <a:r>
                        <a:rPr lang="ru-RU" sz="14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.</a:t>
                      </a:r>
                      <a:endParaRPr lang="ru-RU" sz="1400" dirty="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95"/>
                        </a:spcAft>
                      </a:pPr>
                      <a:r>
                        <a:rPr lang="ru-RU" sz="1400" b="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marL="914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Макарова С.Н.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58420">
                        <a:lnSpc>
                          <a:spcPct val="9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  <a:tabLst>
                          <a:tab pos="1043940" algn="l"/>
                          <a:tab pos="1806575" algn="l"/>
                          <a:tab pos="2534920" algn="l"/>
                        </a:tabLst>
                      </a:pPr>
                      <a:r>
                        <a:rPr lang="ru-RU" sz="140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Зав</a:t>
                      </a:r>
                      <a:r>
                        <a:rPr lang="ru-RU" sz="1400" spc="-1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е</a:t>
                      </a:r>
                      <a:r>
                        <a:rPr lang="ru-RU" sz="1400" spc="-5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д</a:t>
                      </a:r>
                      <a:r>
                        <a:rPr lang="ru-RU" sz="140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у</a:t>
                      </a:r>
                      <a:r>
                        <a:rPr lang="ru-RU" sz="1400" spc="-5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ю</a:t>
                      </a:r>
                      <a:r>
                        <a:rPr lang="ru-RU" sz="140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щий </a:t>
                      </a:r>
                      <a:r>
                        <a:rPr lang="ru-RU" sz="1400" spc="5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МБ</a:t>
                      </a:r>
                      <a:r>
                        <a:rPr lang="ru-RU" sz="1400" spc="-1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Д</a:t>
                      </a:r>
                      <a:r>
                        <a:rPr lang="ru-RU" sz="1400" spc="-25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О</a:t>
                      </a:r>
                      <a:r>
                        <a:rPr lang="ru-RU" sz="140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У</a:t>
                      </a:r>
                      <a:r>
                        <a:rPr lang="ru-RU" sz="1400" spc="5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«</a:t>
                      </a:r>
                      <a:r>
                        <a:rPr lang="ru-RU" sz="1400" spc="-15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Д</a:t>
                      </a:r>
                      <a:r>
                        <a:rPr lang="ru-RU" sz="140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е</a:t>
                      </a:r>
                      <a:r>
                        <a:rPr lang="ru-RU" sz="1400" spc="-5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т</a:t>
                      </a:r>
                      <a:r>
                        <a:rPr lang="ru-RU" sz="140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с</a:t>
                      </a:r>
                      <a:r>
                        <a:rPr lang="ru-RU" sz="1400" spc="-5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к</a:t>
                      </a:r>
                      <a:r>
                        <a:rPr lang="ru-RU" sz="140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ий</a:t>
                      </a:r>
                      <a:r>
                        <a:rPr lang="ru-RU" sz="1400" spc="25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сад</a:t>
                      </a:r>
                      <a:r>
                        <a:rPr lang="ru-RU" sz="1400" spc="2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№105»	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7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Ру</a:t>
                      </a:r>
                      <a:r>
                        <a:rPr lang="ru-RU" sz="1400" spc="-1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к</a:t>
                      </a:r>
                      <a:r>
                        <a:rPr lang="ru-RU" sz="140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ово</a:t>
                      </a:r>
                      <a:r>
                        <a:rPr lang="ru-RU" sz="1400" spc="-5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д</a:t>
                      </a:r>
                      <a:r>
                        <a:rPr lang="ru-RU" sz="140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и</a:t>
                      </a:r>
                      <a:r>
                        <a:rPr lang="ru-RU" sz="1400" spc="-3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т</a:t>
                      </a:r>
                      <a:r>
                        <a:rPr lang="ru-RU" sz="140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е</a:t>
                      </a:r>
                      <a:r>
                        <a:rPr lang="ru-RU" sz="1400" spc="-5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л</a:t>
                      </a:r>
                      <a:r>
                        <a:rPr lang="ru-RU" sz="140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ь</a:t>
                      </a:r>
                      <a:r>
                        <a:rPr lang="ru-RU" sz="1400" spc="-25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п</a:t>
                      </a:r>
                      <a:r>
                        <a:rPr lang="ru-RU" sz="1400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р</a:t>
                      </a:r>
                      <a:r>
                        <a:rPr lang="ru-RU" sz="14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о</a:t>
                      </a:r>
                      <a:r>
                        <a:rPr lang="ru-RU" sz="1400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е</a:t>
                      </a:r>
                      <a:r>
                        <a:rPr lang="ru-RU" sz="14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кта</a:t>
                      </a:r>
                      <a:endParaRPr lang="ru-RU" sz="1400" dirty="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27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415"/>
                        </a:spcAft>
                      </a:pPr>
                      <a:r>
                        <a:rPr lang="ru-RU" sz="140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marL="1390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5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3</a:t>
                      </a:r>
                      <a:r>
                        <a:rPr lang="ru-RU" sz="140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.</a:t>
                      </a:r>
                      <a:endParaRPr lang="ru-RU" sz="140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5"/>
                        </a:spcAft>
                      </a:pPr>
                      <a:r>
                        <a:rPr lang="ru-RU" sz="1400" b="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marL="91440" marR="907415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-12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Фраз Е.Ю.</a:t>
                      </a:r>
                      <a:endParaRPr lang="ru-RU" sz="1400" b="0" dirty="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5"/>
                        </a:spcAft>
                      </a:pPr>
                      <a:r>
                        <a:rPr lang="ru-RU" sz="14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marL="91440" marR="204470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Заместитель </a:t>
                      </a:r>
                      <a:r>
                        <a:rPr lang="ru-RU" sz="1400" dirty="0" err="1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зав.по</a:t>
                      </a:r>
                      <a:r>
                        <a:rPr lang="ru-RU" sz="140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АХР </a:t>
                      </a:r>
                      <a:r>
                        <a:rPr lang="ru-RU" sz="1400" spc="5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МБ</a:t>
                      </a:r>
                      <a:r>
                        <a:rPr lang="ru-RU" sz="1400" spc="-1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Д</a:t>
                      </a:r>
                      <a:r>
                        <a:rPr lang="ru-RU" sz="1400" spc="-25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О</a:t>
                      </a:r>
                      <a:r>
                        <a:rPr lang="ru-RU" sz="140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У </a:t>
                      </a:r>
                      <a:r>
                        <a:rPr lang="ru-RU" sz="14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«</a:t>
                      </a:r>
                      <a:r>
                        <a:rPr lang="ru-RU" sz="1400" spc="-1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Д</a:t>
                      </a:r>
                      <a:r>
                        <a:rPr lang="ru-RU" sz="14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е</a:t>
                      </a:r>
                      <a:r>
                        <a:rPr lang="ru-RU" sz="1400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тс</a:t>
                      </a:r>
                      <a:r>
                        <a:rPr lang="ru-RU" sz="14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кий сад</a:t>
                      </a:r>
                      <a:r>
                        <a:rPr lang="ru-RU" sz="1400" spc="1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№ 105»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7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Админи</a:t>
                      </a:r>
                      <a:r>
                        <a:rPr lang="ru-RU" sz="1400" spc="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с</a:t>
                      </a:r>
                      <a:r>
                        <a:rPr lang="ru-RU" sz="14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т</a:t>
                      </a:r>
                      <a:r>
                        <a:rPr lang="ru-RU" sz="1400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р</a:t>
                      </a:r>
                      <a:r>
                        <a:rPr lang="ru-RU" sz="1400" spc="-2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ат</a:t>
                      </a:r>
                      <a:r>
                        <a:rPr lang="ru-RU" sz="14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ор</a:t>
                      </a:r>
                      <a:r>
                        <a:rPr lang="ru-RU" sz="1400" spc="-1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п</a:t>
                      </a:r>
                      <a:r>
                        <a:rPr lang="ru-RU" sz="1400" spc="-1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р</a:t>
                      </a:r>
                      <a:r>
                        <a:rPr lang="ru-RU" sz="14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о</a:t>
                      </a:r>
                      <a:r>
                        <a:rPr lang="ru-RU" sz="1400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е</a:t>
                      </a:r>
                      <a:r>
                        <a:rPr lang="ru-RU" sz="14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кта</a:t>
                      </a:r>
                      <a:endParaRPr lang="ru-RU" sz="1400" dirty="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05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135"/>
                        </a:spcAft>
                      </a:pPr>
                      <a:r>
                        <a:rPr lang="ru-RU" sz="140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marL="1390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5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4</a:t>
                      </a:r>
                      <a:r>
                        <a:rPr lang="ru-RU" sz="140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.</a:t>
                      </a:r>
                      <a:endParaRPr lang="ru-RU" sz="140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1033780">
                        <a:lnSpc>
                          <a:spcPct val="9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Манин</a:t>
                      </a:r>
                      <a:r>
                        <a:rPr lang="ru-RU" sz="1400" b="0" baseline="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А.О.</a:t>
                      </a:r>
                      <a:endParaRPr lang="ru-RU" sz="1400" b="0" dirty="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283845">
                        <a:lnSpc>
                          <a:spcPct val="9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spc="-15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Старшая медицинская сестра</a:t>
                      </a:r>
                      <a:r>
                        <a:rPr lang="ru-RU" sz="1400" spc="25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spc="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МБ</a:t>
                      </a:r>
                      <a:r>
                        <a:rPr lang="ru-RU" sz="1400" spc="-1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Д</a:t>
                      </a:r>
                      <a:r>
                        <a:rPr lang="ru-RU" sz="1400" spc="-3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О</a:t>
                      </a:r>
                      <a:r>
                        <a:rPr lang="ru-RU" sz="14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У</a:t>
                      </a:r>
                      <a:r>
                        <a:rPr lang="ru-RU" sz="1400" spc="1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«</a:t>
                      </a:r>
                      <a:r>
                        <a:rPr lang="ru-RU" sz="1400" spc="-1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Д</a:t>
                      </a:r>
                      <a:r>
                        <a:rPr lang="ru-RU" sz="14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е</a:t>
                      </a:r>
                      <a:r>
                        <a:rPr lang="ru-RU" sz="1400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тс</a:t>
                      </a:r>
                      <a:r>
                        <a:rPr lang="ru-RU" sz="14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кий сад</a:t>
                      </a:r>
                      <a:r>
                        <a:rPr lang="ru-RU" sz="1400" spc="1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№ 105»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15"/>
                        </a:spcAft>
                      </a:pPr>
                      <a:r>
                        <a:rPr lang="ru-RU" sz="14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marL="920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Член</a:t>
                      </a:r>
                      <a:r>
                        <a:rPr lang="ru-RU" sz="1400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рабочей</a:t>
                      </a:r>
                      <a:r>
                        <a:rPr lang="ru-RU" sz="1400" spc="1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г</a:t>
                      </a:r>
                      <a:r>
                        <a:rPr lang="ru-RU" sz="1400" spc="-1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р</a:t>
                      </a:r>
                      <a:r>
                        <a:rPr lang="ru-RU" sz="14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уппы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18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125"/>
                        </a:spcAft>
                      </a:pPr>
                      <a:r>
                        <a:rPr lang="ru-RU" sz="140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marL="1390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5</a:t>
                      </a:r>
                      <a:r>
                        <a:rPr lang="ru-RU" sz="1400" spc="5">
                          <a:solidFill>
                            <a:srgbClr val="003366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.</a:t>
                      </a:r>
                      <a:endParaRPr lang="ru-RU" sz="140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-15" dirty="0" err="1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Рудякова</a:t>
                      </a:r>
                      <a:r>
                        <a:rPr lang="ru-RU" sz="1400" b="0" spc="-15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Е.В.</a:t>
                      </a:r>
                      <a:endParaRPr lang="ru-RU" sz="1400" b="0" dirty="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  <a:spcAft>
                          <a:spcPts val="15"/>
                        </a:spcAft>
                      </a:pPr>
                      <a:r>
                        <a:rPr lang="ru-RU" sz="14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marL="91440" marR="59055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Старший воспитатель</a:t>
                      </a:r>
                      <a:r>
                        <a:rPr lang="ru-RU" sz="1400" spc="385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spc="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МБ</a:t>
                      </a:r>
                      <a:r>
                        <a:rPr lang="ru-RU" sz="1400" spc="-1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Д</a:t>
                      </a:r>
                      <a:r>
                        <a:rPr lang="ru-RU" sz="1400" spc="-3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О</a:t>
                      </a:r>
                      <a:r>
                        <a:rPr lang="ru-RU" sz="14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У</a:t>
                      </a:r>
                      <a:r>
                        <a:rPr lang="ru-RU" sz="1400" spc="38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«</a:t>
                      </a:r>
                      <a:r>
                        <a:rPr lang="ru-RU" sz="1400" spc="-1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Д</a:t>
                      </a:r>
                      <a:r>
                        <a:rPr lang="ru-RU" sz="14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е</a:t>
                      </a:r>
                      <a:r>
                        <a:rPr lang="ru-RU" sz="1400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т</a:t>
                      </a:r>
                      <a:r>
                        <a:rPr lang="ru-RU" sz="14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ский</a:t>
                      </a:r>
                      <a:r>
                        <a:rPr lang="ru-RU" sz="1400" spc="37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с</a:t>
                      </a:r>
                      <a:r>
                        <a:rPr lang="ru-RU" sz="1400" spc="1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а</a:t>
                      </a:r>
                      <a:r>
                        <a:rPr lang="ru-RU" sz="14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д № 105»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70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Член</a:t>
                      </a:r>
                      <a:r>
                        <a:rPr lang="ru-RU" sz="1400" spc="-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р</a:t>
                      </a:r>
                      <a:r>
                        <a:rPr lang="ru-RU" sz="14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або</a:t>
                      </a:r>
                      <a:r>
                        <a:rPr lang="ru-RU" sz="1400" spc="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ч</a:t>
                      </a:r>
                      <a:r>
                        <a:rPr lang="ru-RU" sz="14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ей</a:t>
                      </a:r>
                      <a:r>
                        <a:rPr lang="ru-RU" sz="1400" spc="2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г</a:t>
                      </a:r>
                      <a:r>
                        <a:rPr lang="ru-RU" sz="1400" spc="-15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р</a:t>
                      </a:r>
                      <a:r>
                        <a:rPr lang="ru-RU" sz="14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уппы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185">
                <a:tc>
                  <a:txBody>
                    <a:bodyPr/>
                    <a:lstStyle/>
                    <a:p>
                      <a:pPr marL="1390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6.</a:t>
                      </a:r>
                      <a:endParaRPr lang="ru-RU" sz="1400" dirty="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Менщиков</a:t>
                      </a:r>
                      <a:r>
                        <a:rPr lang="ru-RU" sz="1400" b="0" baseline="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А.А.</a:t>
                      </a:r>
                      <a:endParaRPr lang="ru-RU" sz="1400" b="0" dirty="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59055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Грузчик МБДОУ «Детский сад №105»</a:t>
                      </a:r>
                      <a:endParaRPr lang="ru-RU" sz="1400" dirty="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70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Член рабочей группы</a:t>
                      </a:r>
                      <a:endParaRPr lang="ru-RU" sz="1400" dirty="0">
                        <a:solidFill>
                          <a:srgbClr val="00336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2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Shape 94" descr="C:\Users\zalega\Desktop\Красноярск 2015\Рисунки\Top.pn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Shape 96"/>
          <p:cNvSpPr txBox="1">
            <a:spLocks noChangeArrowheads="1"/>
          </p:cNvSpPr>
          <p:nvPr/>
        </p:nvSpPr>
        <p:spPr bwMode="auto">
          <a:xfrm>
            <a:off x="143557" y="214928"/>
            <a:ext cx="8267178" cy="54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696" rIns="91417" bIns="45696" anchor="ctr"/>
          <a:lstStyle>
            <a:lvl1pPr>
              <a:defRPr sz="24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defRPr sz="22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defRPr sz="15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Aft>
                <a:spcPts val="325"/>
              </a:spcAft>
              <a:buClr>
                <a:srgbClr val="C3260C"/>
              </a:buClr>
              <a:defRPr sz="15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Aft>
                <a:spcPts val="325"/>
              </a:spcAft>
              <a:buClr>
                <a:srgbClr val="C3260C"/>
              </a:buClr>
              <a:defRPr sz="15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Aft>
                <a:spcPts val="325"/>
              </a:spcAft>
              <a:buClr>
                <a:srgbClr val="C3260C"/>
              </a:buClr>
              <a:defRPr sz="15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Aft>
                <a:spcPts val="325"/>
              </a:spcAft>
              <a:buClr>
                <a:srgbClr val="C3260C"/>
              </a:buClr>
              <a:defRPr sz="15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>
              <a:buSzPct val="25000"/>
            </a:pPr>
            <a:r>
              <a:rPr lang="ru-RU" altLang="ru-RU" sz="2900" b="1" i="1">
                <a:solidFill>
                  <a:schemeClr val="bg1"/>
                </a:solidFill>
                <a:sym typeface="PT Sans" charset="0"/>
              </a:rPr>
              <a:t>ЛИН-ПРОЕКТ</a:t>
            </a:r>
            <a:endParaRPr lang="ru-RU" altLang="ru-RU" sz="2900" b="1" i="1">
              <a:solidFill>
                <a:schemeClr val="bg1"/>
              </a:solidFill>
              <a:sym typeface="Arial" charset="0"/>
            </a:endParaRPr>
          </a:p>
        </p:txBody>
      </p:sp>
      <p:sp>
        <p:nvSpPr>
          <p:cNvPr id="16" name="Поле 2"/>
          <p:cNvSpPr txBox="1"/>
          <p:nvPr/>
        </p:nvSpPr>
        <p:spPr>
          <a:xfrm>
            <a:off x="-18256" y="1300704"/>
            <a:ext cx="9180512" cy="67633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lIns="91432" tIns="45716" rIns="91432" bIns="45716">
            <a:spAutoFit/>
          </a:bodyPr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170207" algn="l"/>
              </a:tabLst>
              <a:defRPr/>
            </a:pPr>
            <a:r>
              <a:rPr lang="ru-RU" sz="3300" b="1" i="1" cap="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ПАСПОРТ ЛИН-Проекта</a:t>
            </a:r>
          </a:p>
        </p:txBody>
      </p:sp>
      <p:sp>
        <p:nvSpPr>
          <p:cNvPr id="12294" name="TextBox 1"/>
          <p:cNvSpPr txBox="1">
            <a:spLocks noChangeArrowheads="1"/>
          </p:cNvSpPr>
          <p:nvPr/>
        </p:nvSpPr>
        <p:spPr bwMode="auto">
          <a:xfrm>
            <a:off x="267409" y="1963105"/>
            <a:ext cx="8766813" cy="33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576" tIns="41788" rIns="83576" bIns="41788">
            <a:spAutoFit/>
          </a:bodyPr>
          <a:lstStyle/>
          <a:p>
            <a:pPr algn="just"/>
            <a:endParaRPr lang="ru-RU" b="1" i="1" dirty="0">
              <a:solidFill>
                <a:srgbClr val="002060"/>
              </a:solidFill>
            </a:endParaRPr>
          </a:p>
          <a:p>
            <a:pPr algn="just"/>
            <a:r>
              <a:rPr lang="ru-RU" sz="2000" b="1" i="1" dirty="0">
                <a:solidFill>
                  <a:srgbClr val="003366"/>
                </a:solidFill>
              </a:rPr>
              <a:t>Процесс:</a:t>
            </a:r>
            <a:r>
              <a:rPr lang="ru-RU" sz="2000" i="1" dirty="0">
                <a:solidFill>
                  <a:srgbClr val="003366"/>
                </a:solidFill>
              </a:rPr>
              <a:t> хранение и утилизация </a:t>
            </a:r>
            <a:r>
              <a:rPr lang="ru-RU" sz="2000" i="1" dirty="0" smtClean="0">
                <a:solidFill>
                  <a:srgbClr val="003366"/>
                </a:solidFill>
              </a:rPr>
              <a:t>коробок-тары.</a:t>
            </a:r>
            <a:endParaRPr lang="ru-RU" sz="2000" i="1" dirty="0">
              <a:solidFill>
                <a:srgbClr val="003366"/>
              </a:solidFill>
            </a:endParaRPr>
          </a:p>
          <a:p>
            <a:pPr algn="just"/>
            <a:endParaRPr lang="ru-RU" sz="2000" b="1" i="1" dirty="0" smtClean="0">
              <a:solidFill>
                <a:srgbClr val="003366"/>
              </a:solidFill>
            </a:endParaRPr>
          </a:p>
          <a:p>
            <a:pPr algn="just"/>
            <a:r>
              <a:rPr lang="ru-RU" sz="2000" b="1" i="1" dirty="0" smtClean="0">
                <a:solidFill>
                  <a:srgbClr val="003366"/>
                </a:solidFill>
              </a:rPr>
              <a:t>Границы </a:t>
            </a:r>
            <a:r>
              <a:rPr lang="ru-RU" sz="2000" b="1" i="1" dirty="0">
                <a:solidFill>
                  <a:srgbClr val="003366"/>
                </a:solidFill>
              </a:rPr>
              <a:t>процесса: </a:t>
            </a:r>
            <a:r>
              <a:rPr lang="ru-RU" sz="2000" i="1" dirty="0">
                <a:solidFill>
                  <a:srgbClr val="003366"/>
                </a:solidFill>
              </a:rPr>
              <a:t>от получения продуктов  питания в коробках-тарах до своевременной утилизации </a:t>
            </a:r>
            <a:r>
              <a:rPr lang="ru-RU" sz="2000" i="1" dirty="0" smtClean="0">
                <a:solidFill>
                  <a:srgbClr val="003366"/>
                </a:solidFill>
              </a:rPr>
              <a:t>коробок-тары.</a:t>
            </a:r>
          </a:p>
          <a:p>
            <a:pPr algn="just"/>
            <a:endParaRPr lang="ru-RU" altLang="ru-RU" sz="2000" b="1" i="1" dirty="0" smtClean="0">
              <a:solidFill>
                <a:srgbClr val="003366"/>
              </a:solidFill>
            </a:endParaRPr>
          </a:p>
          <a:p>
            <a:pPr algn="just"/>
            <a:r>
              <a:rPr lang="ru-RU" altLang="ru-RU" sz="2000" b="1" i="1" dirty="0" smtClean="0">
                <a:solidFill>
                  <a:srgbClr val="003366"/>
                </a:solidFill>
              </a:rPr>
              <a:t>Обоснование:</a:t>
            </a:r>
          </a:p>
          <a:p>
            <a:pPr algn="just"/>
            <a:r>
              <a:rPr lang="ru-RU" altLang="ru-RU" sz="2000" i="1" dirty="0" smtClean="0">
                <a:solidFill>
                  <a:srgbClr val="003366"/>
                </a:solidFill>
              </a:rPr>
              <a:t>1.Загроможденность </a:t>
            </a:r>
            <a:r>
              <a:rPr lang="ru-RU" altLang="ru-RU" sz="2000" i="1" dirty="0">
                <a:solidFill>
                  <a:srgbClr val="003366"/>
                </a:solidFill>
              </a:rPr>
              <a:t>рабочего пространства.</a:t>
            </a:r>
          </a:p>
          <a:p>
            <a:pPr algn="just"/>
            <a:r>
              <a:rPr lang="ru-RU" altLang="ru-RU" sz="2000" i="1" dirty="0" smtClean="0">
                <a:solidFill>
                  <a:srgbClr val="003366"/>
                </a:solidFill>
              </a:rPr>
              <a:t>2. Длительное </a:t>
            </a:r>
            <a:r>
              <a:rPr lang="ru-RU" altLang="ru-RU" sz="2000" i="1" dirty="0">
                <a:solidFill>
                  <a:srgbClr val="003366"/>
                </a:solidFill>
              </a:rPr>
              <a:t>хранение коробок-тары.</a:t>
            </a:r>
            <a:endParaRPr lang="ru-RU" altLang="ru-RU" b="1" i="1" dirty="0">
              <a:solidFill>
                <a:srgbClr val="003366"/>
              </a:solidFill>
            </a:endParaRPr>
          </a:p>
          <a:p>
            <a:pPr algn="just"/>
            <a:endParaRPr lang="ru-RU" altLang="ru-RU" i="1" dirty="0">
              <a:solidFill>
                <a:srgbClr val="002060"/>
              </a:solidFill>
            </a:endParaRPr>
          </a:p>
          <a:p>
            <a:endParaRPr lang="ru-RU" altLang="ru-RU" dirty="0"/>
          </a:p>
        </p:txBody>
      </p:sp>
      <p:pic>
        <p:nvPicPr>
          <p:cNvPr id="12295" name="Picture 8" descr="https://ds04.infourok.ru/uploads/ex/0de8/00089967-04a0cc5c/hello_html_m154f4aa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390" y="4732943"/>
            <a:ext cx="2258907" cy="212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Прямоугольник 26"/>
          <p:cNvSpPr>
            <a:spLocks noChangeArrowheads="1"/>
          </p:cNvSpPr>
          <p:nvPr/>
        </p:nvSpPr>
        <p:spPr bwMode="auto">
          <a:xfrm>
            <a:off x="755576" y="785545"/>
            <a:ext cx="7976051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/>
          <a:p>
            <a:pPr algn="just"/>
            <a:r>
              <a:rPr lang="ru-RU" altLang="ru-RU" b="1" i="1" dirty="0" smtClean="0">
                <a:solidFill>
                  <a:schemeClr val="bg1"/>
                </a:solidFill>
                <a:latin typeface="Trebuchet MS" pitchFamily="34" charset="0"/>
              </a:rPr>
              <a:t>МБДОУ </a:t>
            </a:r>
            <a:r>
              <a:rPr lang="ru-RU" altLang="ru-RU" b="1" i="1" dirty="0" smtClean="0">
                <a:solidFill>
                  <a:schemeClr val="bg1"/>
                </a:solidFill>
                <a:latin typeface="Trebuchet MS" pitchFamily="34" charset="0"/>
              </a:rPr>
              <a:t>«ДЕТСКИЙ САД № </a:t>
            </a:r>
            <a:r>
              <a:rPr lang="ru-RU" altLang="ru-RU" b="1" i="1" dirty="0" smtClean="0">
                <a:solidFill>
                  <a:schemeClr val="bg1"/>
                </a:solidFill>
                <a:latin typeface="Trebuchet MS" pitchFamily="34" charset="0"/>
              </a:rPr>
              <a:t>105» </a:t>
            </a:r>
            <a:r>
              <a:rPr lang="ru-RU" altLang="ru-RU" b="1" i="1" dirty="0">
                <a:solidFill>
                  <a:schemeClr val="bg1"/>
                </a:solidFill>
                <a:latin typeface="Trebuchet MS" pitchFamily="34" charset="0"/>
              </a:rPr>
              <a:t>ПРОКОПЬЕВСКИЙ ГОРОДСКОЙ ОКРУГ</a:t>
            </a:r>
          </a:p>
        </p:txBody>
      </p:sp>
    </p:spTree>
    <p:extLst>
      <p:ext uri="{BB962C8B-B14F-4D97-AF65-F5344CB8AC3E}">
        <p14:creationId xmlns:p14="http://schemas.microsoft.com/office/powerpoint/2010/main" val="31007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Shape 94" descr="C:\Users\zalega\Desktop\Красноярск 2015\Рисунки\Top.pn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Shape 96"/>
          <p:cNvSpPr txBox="1">
            <a:spLocks noChangeArrowheads="1"/>
          </p:cNvSpPr>
          <p:nvPr/>
        </p:nvSpPr>
        <p:spPr bwMode="auto">
          <a:xfrm>
            <a:off x="143557" y="214928"/>
            <a:ext cx="8267178" cy="54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696" rIns="91417" bIns="45696" anchor="ctr"/>
          <a:lstStyle>
            <a:lvl1pPr>
              <a:defRPr sz="24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defRPr sz="22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defRPr sz="15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Aft>
                <a:spcPts val="325"/>
              </a:spcAft>
              <a:buClr>
                <a:srgbClr val="C3260C"/>
              </a:buClr>
              <a:defRPr sz="15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Aft>
                <a:spcPts val="325"/>
              </a:spcAft>
              <a:buClr>
                <a:srgbClr val="C3260C"/>
              </a:buClr>
              <a:defRPr sz="15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Aft>
                <a:spcPts val="325"/>
              </a:spcAft>
              <a:buClr>
                <a:srgbClr val="C3260C"/>
              </a:buClr>
              <a:defRPr sz="15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Aft>
                <a:spcPts val="325"/>
              </a:spcAft>
              <a:buClr>
                <a:srgbClr val="C3260C"/>
              </a:buClr>
              <a:defRPr sz="15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>
              <a:buSzPct val="25000"/>
            </a:pPr>
            <a:r>
              <a:rPr lang="ru-RU" altLang="ru-RU" sz="2900" b="1" i="1">
                <a:solidFill>
                  <a:schemeClr val="bg1"/>
                </a:solidFill>
                <a:sym typeface="PT Sans" charset="0"/>
              </a:rPr>
              <a:t>ЛИН-ПРОЕКТ</a:t>
            </a:r>
            <a:endParaRPr lang="ru-RU" altLang="ru-RU" sz="2900" b="1" i="1">
              <a:solidFill>
                <a:schemeClr val="bg1"/>
              </a:solidFill>
              <a:sym typeface="Arial" charset="0"/>
            </a:endParaRPr>
          </a:p>
        </p:txBody>
      </p:sp>
      <p:sp>
        <p:nvSpPr>
          <p:cNvPr id="16" name="Поле 2"/>
          <p:cNvSpPr txBox="1"/>
          <p:nvPr/>
        </p:nvSpPr>
        <p:spPr>
          <a:xfrm>
            <a:off x="-18256" y="1300704"/>
            <a:ext cx="9180512" cy="67633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lIns="91432" tIns="45716" rIns="91432" bIns="45716">
            <a:spAutoFit/>
          </a:bodyPr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170207" algn="l"/>
              </a:tabLst>
              <a:defRPr/>
            </a:pPr>
            <a:r>
              <a:rPr lang="ru-RU" sz="3300" b="1" i="1" cap="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ПАСПОРТ ЛИН-Проекта</a:t>
            </a:r>
          </a:p>
        </p:txBody>
      </p:sp>
      <p:sp>
        <p:nvSpPr>
          <p:cNvPr id="13318" name="TextBox 1"/>
          <p:cNvSpPr txBox="1">
            <a:spLocks noChangeArrowheads="1"/>
          </p:cNvSpPr>
          <p:nvPr/>
        </p:nvSpPr>
        <p:spPr bwMode="auto">
          <a:xfrm>
            <a:off x="267409" y="1963105"/>
            <a:ext cx="8299549" cy="63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576" tIns="41788" rIns="83576" bIns="41788">
            <a:spAutoFit/>
          </a:bodyPr>
          <a:lstStyle/>
          <a:p>
            <a:r>
              <a:rPr lang="ru-RU" altLang="ru-RU" b="1" i="1" dirty="0" smtClean="0">
                <a:solidFill>
                  <a:srgbClr val="002060"/>
                </a:solidFill>
              </a:rPr>
              <a:t>Цели:</a:t>
            </a:r>
            <a:endParaRPr lang="ru-RU" altLang="ru-RU" b="1" i="1" dirty="0">
              <a:solidFill>
                <a:srgbClr val="002060"/>
              </a:solidFill>
            </a:endParaRPr>
          </a:p>
          <a:p>
            <a:endParaRPr lang="ru-RU" altLang="ru-RU" b="1" i="1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494158"/>
              </p:ext>
            </p:extLst>
          </p:nvPr>
        </p:nvGraphicFramePr>
        <p:xfrm>
          <a:off x="422226" y="2624536"/>
          <a:ext cx="7988508" cy="3036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81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790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512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75951">
                <a:tc>
                  <a:txBody>
                    <a:bodyPr/>
                    <a:lstStyle/>
                    <a:p>
                      <a:pPr algn="ctr"/>
                      <a:r>
                        <a:rPr lang="ru-RU" sz="1900" i="1" dirty="0" smtClean="0"/>
                        <a:t>Наименование цели, единицы измерения</a:t>
                      </a:r>
                      <a:endParaRPr lang="ru-RU" sz="1900" i="1" dirty="0"/>
                    </a:p>
                  </a:txBody>
                  <a:tcPr marL="81069" marR="81069" marT="43575" marB="43575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i="1" dirty="0" smtClean="0"/>
                        <a:t>Текущий показатель</a:t>
                      </a:r>
                      <a:endParaRPr lang="ru-RU" sz="1900" i="1" dirty="0"/>
                    </a:p>
                  </a:txBody>
                  <a:tcPr marL="81069" marR="81069" marT="43575" marB="43575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i="1" dirty="0" smtClean="0"/>
                        <a:t>Целевой показатель</a:t>
                      </a:r>
                      <a:endParaRPr lang="ru-RU" sz="1900" i="1" dirty="0"/>
                    </a:p>
                  </a:txBody>
                  <a:tcPr marL="81069" marR="81069" marT="43575" marB="43575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60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solidFill>
                            <a:srgbClr val="00336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1.Высвобождение свободного рабочего пространства, м²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i="1" dirty="0" smtClean="0">
                        <a:solidFill>
                          <a:srgbClr val="003366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solidFill>
                            <a:srgbClr val="00336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Сокращение времени хранения коробок-тары, неделя</a:t>
                      </a:r>
                      <a:endParaRPr lang="ru-RU" sz="1800" i="1" dirty="0">
                        <a:solidFill>
                          <a:srgbClr val="003366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kumimoji="0" lang="ru-RU" alt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м²</a:t>
                      </a:r>
                      <a:endParaRPr kumimoji="0" lang="ru-RU" alt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недели</a:t>
                      </a:r>
                    </a:p>
                    <a:p>
                      <a:endParaRPr lang="ru-RU" sz="1900" i="1" dirty="0">
                        <a:solidFill>
                          <a:srgbClr val="003366"/>
                        </a:solidFill>
                      </a:endParaRPr>
                    </a:p>
                  </a:txBody>
                  <a:tcPr marL="81069" marR="81069" marT="43575" marB="4357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r>
                        <a:rPr kumimoji="0" lang="ru-RU" alt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м²</a:t>
                      </a:r>
                      <a:endParaRPr kumimoji="0" lang="ru-RU" alt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неделя</a:t>
                      </a:r>
                    </a:p>
                    <a:p>
                      <a:endParaRPr lang="ru-RU" sz="1900" i="1" dirty="0">
                        <a:solidFill>
                          <a:srgbClr val="003366"/>
                        </a:solidFill>
                      </a:endParaRPr>
                    </a:p>
                  </a:txBody>
                  <a:tcPr marL="81069" marR="81069" marT="43575" marB="4357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341" name="Picture 2" descr="http://rybkovskaya.ru/wp-content/uploads/2011/12/directmai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309" y="5148091"/>
            <a:ext cx="1812373" cy="169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2" name="Прямоугольник 26"/>
          <p:cNvSpPr>
            <a:spLocks noChangeArrowheads="1"/>
          </p:cNvSpPr>
          <p:nvPr/>
        </p:nvSpPr>
        <p:spPr bwMode="auto">
          <a:xfrm>
            <a:off x="899592" y="785545"/>
            <a:ext cx="7832035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/>
          <a:p>
            <a:pPr algn="just"/>
            <a:r>
              <a:rPr lang="ru-RU" altLang="ru-RU" b="1" i="1" dirty="0" smtClean="0">
                <a:solidFill>
                  <a:schemeClr val="bg1"/>
                </a:solidFill>
                <a:latin typeface="Trebuchet MS" pitchFamily="34" charset="0"/>
              </a:rPr>
              <a:t>МБДОУ </a:t>
            </a:r>
            <a:r>
              <a:rPr lang="ru-RU" altLang="ru-RU" b="1" i="1" dirty="0" smtClean="0">
                <a:solidFill>
                  <a:schemeClr val="bg1"/>
                </a:solidFill>
                <a:latin typeface="Trebuchet MS" pitchFamily="34" charset="0"/>
              </a:rPr>
              <a:t>«ДЕТСКИЙ САД № </a:t>
            </a:r>
            <a:r>
              <a:rPr lang="ru-RU" altLang="ru-RU" b="1" i="1" dirty="0" smtClean="0">
                <a:solidFill>
                  <a:schemeClr val="bg1"/>
                </a:solidFill>
                <a:latin typeface="Trebuchet MS" pitchFamily="34" charset="0"/>
              </a:rPr>
              <a:t>105» </a:t>
            </a:r>
            <a:r>
              <a:rPr lang="ru-RU" altLang="ru-RU" b="1" i="1" dirty="0">
                <a:solidFill>
                  <a:schemeClr val="bg1"/>
                </a:solidFill>
                <a:latin typeface="Trebuchet MS" pitchFamily="34" charset="0"/>
              </a:rPr>
              <a:t>ПРОКОПЬЕВСКИЙ ГОРОДСКОЙ ОКРУГ</a:t>
            </a:r>
          </a:p>
        </p:txBody>
      </p:sp>
    </p:spTree>
    <p:extLst>
      <p:ext uri="{BB962C8B-B14F-4D97-AF65-F5344CB8AC3E}">
        <p14:creationId xmlns:p14="http://schemas.microsoft.com/office/powerpoint/2010/main" val="340646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Shape 94" descr="C:\Users\zalega\Desktop\Красноярск 2015\Рисунки\Top.pn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Shape 96"/>
          <p:cNvSpPr txBox="1">
            <a:spLocks noChangeArrowheads="1"/>
          </p:cNvSpPr>
          <p:nvPr/>
        </p:nvSpPr>
        <p:spPr bwMode="auto">
          <a:xfrm>
            <a:off x="143557" y="214928"/>
            <a:ext cx="8267178" cy="54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696" rIns="91417" bIns="45696" anchor="ctr"/>
          <a:lstStyle>
            <a:lvl1pPr>
              <a:defRPr sz="24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defRPr sz="22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defRPr sz="15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Aft>
                <a:spcPts val="325"/>
              </a:spcAft>
              <a:buClr>
                <a:srgbClr val="C3260C"/>
              </a:buClr>
              <a:defRPr sz="15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Aft>
                <a:spcPts val="325"/>
              </a:spcAft>
              <a:buClr>
                <a:srgbClr val="C3260C"/>
              </a:buClr>
              <a:defRPr sz="15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Aft>
                <a:spcPts val="325"/>
              </a:spcAft>
              <a:buClr>
                <a:srgbClr val="C3260C"/>
              </a:buClr>
              <a:defRPr sz="15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Aft>
                <a:spcPts val="325"/>
              </a:spcAft>
              <a:buClr>
                <a:srgbClr val="C3260C"/>
              </a:buClr>
              <a:defRPr sz="15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>
              <a:buSzPct val="25000"/>
            </a:pPr>
            <a:r>
              <a:rPr lang="ru-RU" altLang="ru-RU" sz="2900" b="1" i="1">
                <a:solidFill>
                  <a:schemeClr val="bg1"/>
                </a:solidFill>
                <a:sym typeface="PT Sans" charset="0"/>
              </a:rPr>
              <a:t>ЛИН-ПРОЕКТ</a:t>
            </a:r>
            <a:endParaRPr lang="ru-RU" altLang="ru-RU" sz="2900" b="1" i="1">
              <a:solidFill>
                <a:schemeClr val="bg1"/>
              </a:solidFill>
              <a:sym typeface="Arial" charset="0"/>
            </a:endParaRPr>
          </a:p>
        </p:txBody>
      </p:sp>
      <p:sp>
        <p:nvSpPr>
          <p:cNvPr id="16" name="Поле 2"/>
          <p:cNvSpPr txBox="1"/>
          <p:nvPr/>
        </p:nvSpPr>
        <p:spPr>
          <a:xfrm>
            <a:off x="-18256" y="1300704"/>
            <a:ext cx="9180512" cy="67633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lIns="91432" tIns="45716" rIns="91432" bIns="45716">
            <a:spAutoFit/>
          </a:bodyPr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170207" algn="l"/>
              </a:tabLst>
              <a:defRPr/>
            </a:pPr>
            <a:r>
              <a:rPr lang="ru-RU" sz="3300" b="1" i="1" cap="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ПАСПОРТ ЛИН-Проекта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7409" y="2176518"/>
            <a:ext cx="8299549" cy="1777163"/>
          </a:xfrm>
          <a:prstGeom prst="rect">
            <a:avLst/>
          </a:prstGeom>
          <a:noFill/>
        </p:spPr>
        <p:txBody>
          <a:bodyPr lIns="83576" tIns="41788" rIns="83576" bIns="41788">
            <a:spAutoFit/>
          </a:bodyPr>
          <a:lstStyle/>
          <a:p>
            <a:pPr>
              <a:defRPr/>
            </a:pPr>
            <a:r>
              <a:rPr lang="ru-RU" sz="2200" b="1" i="1" dirty="0">
                <a:solidFill>
                  <a:srgbClr val="002060"/>
                </a:solidFill>
              </a:rPr>
              <a:t>Эффекты</a:t>
            </a:r>
            <a:r>
              <a:rPr lang="ru-RU" sz="2200" b="1" i="1" dirty="0" smtClean="0">
                <a:solidFill>
                  <a:srgbClr val="002060"/>
                </a:solidFill>
              </a:rPr>
              <a:t>:</a:t>
            </a:r>
          </a:p>
          <a:p>
            <a:pPr algn="just">
              <a:defRPr/>
            </a:pPr>
            <a:endParaRPr lang="ru-RU" sz="2200" b="1" i="1" dirty="0">
              <a:solidFill>
                <a:srgbClr val="002060"/>
              </a:solidFill>
            </a:endParaRPr>
          </a:p>
          <a:p>
            <a:pPr marL="457200" indent="-457200" algn="just">
              <a:buAutoNum type="arabicPeriod"/>
              <a:defRPr/>
            </a:pPr>
            <a:r>
              <a:rPr lang="ru-RU" sz="2200" i="1" dirty="0" smtClean="0">
                <a:solidFill>
                  <a:srgbClr val="002060"/>
                </a:solidFill>
              </a:rPr>
              <a:t>Снижение </a:t>
            </a:r>
            <a:r>
              <a:rPr lang="ru-RU" sz="2200" i="1" dirty="0">
                <a:solidFill>
                  <a:srgbClr val="002060"/>
                </a:solidFill>
              </a:rPr>
              <a:t>риска появления насекомых, грызунов</a:t>
            </a:r>
            <a:r>
              <a:rPr lang="ru-RU" sz="2200" i="1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defRPr/>
            </a:pPr>
            <a:endParaRPr lang="ru-RU" sz="2200" i="1" dirty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ru-RU" sz="2200" i="1" dirty="0">
                <a:solidFill>
                  <a:srgbClr val="002060"/>
                </a:solidFill>
              </a:rPr>
              <a:t>2. </a:t>
            </a:r>
            <a:r>
              <a:rPr lang="ru-RU" sz="2200" i="1" dirty="0" smtClean="0">
                <a:solidFill>
                  <a:srgbClr val="002060"/>
                </a:solidFill>
              </a:rPr>
              <a:t>Экономически эффективная утилизация коробок-тары.</a:t>
            </a:r>
            <a:endParaRPr lang="ru-RU" sz="2200" i="1" dirty="0">
              <a:solidFill>
                <a:srgbClr val="002060"/>
              </a:solidFill>
            </a:endParaRPr>
          </a:p>
        </p:txBody>
      </p:sp>
      <p:pic>
        <p:nvPicPr>
          <p:cNvPr id="14343" name="Picture 6" descr="http://4.bp.blogspot.com/-DcKaha1K534/VGtszpvy-6I/AAAAAAAAA-A/GpKgG99mV8Y/s1600/Purpos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52319"/>
            <a:ext cx="3367538" cy="271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Прямоугольник 26"/>
          <p:cNvSpPr>
            <a:spLocks noChangeArrowheads="1"/>
          </p:cNvSpPr>
          <p:nvPr/>
        </p:nvSpPr>
        <p:spPr bwMode="auto">
          <a:xfrm>
            <a:off x="755576" y="785545"/>
            <a:ext cx="7976051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/>
          <a:p>
            <a:pPr algn="just"/>
            <a:r>
              <a:rPr lang="ru-RU" altLang="ru-RU" b="1" i="1" dirty="0" smtClean="0">
                <a:solidFill>
                  <a:schemeClr val="bg1"/>
                </a:solidFill>
                <a:latin typeface="Trebuchet MS" pitchFamily="34" charset="0"/>
              </a:rPr>
              <a:t>МБДОУ </a:t>
            </a:r>
            <a:r>
              <a:rPr lang="ru-RU" altLang="ru-RU" b="1" i="1" dirty="0" smtClean="0">
                <a:solidFill>
                  <a:schemeClr val="bg1"/>
                </a:solidFill>
                <a:latin typeface="Trebuchet MS" pitchFamily="34" charset="0"/>
              </a:rPr>
              <a:t>«ДЕТСКИЙ САД № </a:t>
            </a:r>
            <a:r>
              <a:rPr lang="ru-RU" altLang="ru-RU" b="1" i="1" dirty="0" smtClean="0">
                <a:solidFill>
                  <a:schemeClr val="bg1"/>
                </a:solidFill>
                <a:latin typeface="Trebuchet MS" pitchFamily="34" charset="0"/>
              </a:rPr>
              <a:t>105» </a:t>
            </a:r>
            <a:r>
              <a:rPr lang="ru-RU" altLang="ru-RU" b="1" i="1" dirty="0">
                <a:solidFill>
                  <a:schemeClr val="bg1"/>
                </a:solidFill>
                <a:latin typeface="Trebuchet MS" pitchFamily="34" charset="0"/>
              </a:rPr>
              <a:t>ПРОКОПЬЕВСКИЙ ГОРОДСКОЙ ОКРУГ</a:t>
            </a:r>
          </a:p>
        </p:txBody>
      </p:sp>
    </p:spTree>
    <p:extLst>
      <p:ext uri="{BB962C8B-B14F-4D97-AF65-F5344CB8AC3E}">
        <p14:creationId xmlns:p14="http://schemas.microsoft.com/office/powerpoint/2010/main" val="178981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Shape 94" descr="C:\Users\zalega\Desktop\Красноярск 2015\Рисунки\Top.pn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Shape 96"/>
          <p:cNvSpPr txBox="1">
            <a:spLocks noChangeArrowheads="1"/>
          </p:cNvSpPr>
          <p:nvPr/>
        </p:nvSpPr>
        <p:spPr bwMode="auto">
          <a:xfrm>
            <a:off x="143557" y="214928"/>
            <a:ext cx="8267178" cy="54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696" rIns="91417" bIns="45696" anchor="ctr"/>
          <a:lstStyle>
            <a:lvl1pPr>
              <a:defRPr sz="24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defRPr sz="22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defRPr sz="15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Aft>
                <a:spcPts val="325"/>
              </a:spcAft>
              <a:buClr>
                <a:srgbClr val="C3260C"/>
              </a:buClr>
              <a:defRPr sz="15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Aft>
                <a:spcPts val="325"/>
              </a:spcAft>
              <a:buClr>
                <a:srgbClr val="C3260C"/>
              </a:buClr>
              <a:defRPr sz="15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Aft>
                <a:spcPts val="325"/>
              </a:spcAft>
              <a:buClr>
                <a:srgbClr val="C3260C"/>
              </a:buClr>
              <a:defRPr sz="15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Aft>
                <a:spcPts val="325"/>
              </a:spcAft>
              <a:buClr>
                <a:srgbClr val="C3260C"/>
              </a:buClr>
              <a:defRPr sz="15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>
              <a:buSzPct val="25000"/>
            </a:pPr>
            <a:r>
              <a:rPr lang="ru-RU" altLang="ru-RU" sz="2900" b="1" i="1">
                <a:solidFill>
                  <a:schemeClr val="bg1"/>
                </a:solidFill>
                <a:sym typeface="PT Sans" charset="0"/>
              </a:rPr>
              <a:t>ЛИН-ПРОЕКТ</a:t>
            </a:r>
            <a:endParaRPr lang="ru-RU" altLang="ru-RU" sz="2900" b="1" i="1">
              <a:solidFill>
                <a:schemeClr val="bg1"/>
              </a:solidFill>
              <a:sym typeface="Arial" charset="0"/>
            </a:endParaRPr>
          </a:p>
        </p:txBody>
      </p:sp>
      <p:sp>
        <p:nvSpPr>
          <p:cNvPr id="16" name="Поле 2"/>
          <p:cNvSpPr txBox="1"/>
          <p:nvPr/>
        </p:nvSpPr>
        <p:spPr>
          <a:xfrm>
            <a:off x="-18256" y="1300704"/>
            <a:ext cx="9180512" cy="67633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lIns="91432" tIns="45716" rIns="91432" bIns="45716">
            <a:spAutoFit/>
          </a:bodyPr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170207" algn="l"/>
              </a:tabLst>
              <a:defRPr/>
            </a:pPr>
            <a:r>
              <a:rPr lang="ru-RU" sz="3300" b="1" i="1" cap="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ПАСПОРТ ЛИН-Проекта</a:t>
            </a:r>
          </a:p>
        </p:txBody>
      </p:sp>
      <p:sp>
        <p:nvSpPr>
          <p:cNvPr id="15368" name="Прямоугольник 26"/>
          <p:cNvSpPr>
            <a:spLocks noChangeArrowheads="1"/>
          </p:cNvSpPr>
          <p:nvPr/>
        </p:nvSpPr>
        <p:spPr bwMode="auto">
          <a:xfrm>
            <a:off x="477152" y="785545"/>
            <a:ext cx="8254476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/>
          <a:p>
            <a:pPr algn="just"/>
            <a:r>
              <a:rPr lang="ru-RU" altLang="ru-RU" b="1" i="1" dirty="0" smtClean="0">
                <a:solidFill>
                  <a:schemeClr val="bg1"/>
                </a:solidFill>
                <a:latin typeface="Trebuchet MS" pitchFamily="34" charset="0"/>
              </a:rPr>
              <a:t>МБДОУ </a:t>
            </a:r>
            <a:r>
              <a:rPr lang="ru-RU" altLang="ru-RU" b="1" i="1" dirty="0" smtClean="0">
                <a:solidFill>
                  <a:schemeClr val="bg1"/>
                </a:solidFill>
                <a:latin typeface="Trebuchet MS" pitchFamily="34" charset="0"/>
              </a:rPr>
              <a:t>«ДЕТСКИЙ САД № </a:t>
            </a:r>
            <a:r>
              <a:rPr lang="ru-RU" altLang="ru-RU" b="1" i="1" dirty="0" smtClean="0">
                <a:solidFill>
                  <a:schemeClr val="bg1"/>
                </a:solidFill>
                <a:latin typeface="Trebuchet MS" pitchFamily="34" charset="0"/>
              </a:rPr>
              <a:t>105» </a:t>
            </a:r>
            <a:r>
              <a:rPr lang="ru-RU" altLang="ru-RU" b="1" i="1" dirty="0">
                <a:solidFill>
                  <a:schemeClr val="bg1"/>
                </a:solidFill>
                <a:latin typeface="Trebuchet MS" pitchFamily="34" charset="0"/>
              </a:rPr>
              <a:t>ПРОКОПЬЕВСКИЙ ГОРОДСКОЙ ОКРУГ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3557" y="2276872"/>
            <a:ext cx="882093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Сроки:</a:t>
            </a:r>
            <a:endParaRPr lang="ru-RU" sz="2000" dirty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Согласование паспорта </a:t>
            </a:r>
            <a:r>
              <a:rPr lang="ru-RU" sz="2000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лин</a:t>
            </a: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-проекта – 02.06.2022 г.</a:t>
            </a:r>
            <a:endParaRPr lang="ru-RU" sz="2000" dirty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Картирование текущего состояния с 02.06.2022 г. по 30.06.2022 г.</a:t>
            </a:r>
            <a:endParaRPr lang="ru-RU" sz="2000" dirty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Анализ проблем и потерь с 01.07.2022 г.  по 15.07.2022 г.</a:t>
            </a:r>
            <a:endParaRPr lang="ru-RU" sz="2000" dirty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Составление карты целевого состояния с </a:t>
            </a: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18.07.2022 </a:t>
            </a: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по </a:t>
            </a: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29.07.2022г</a:t>
            </a: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Разработка плана мероприятий с 01.08.2022 г.  по 12.08.2022 г.</a:t>
            </a:r>
            <a:endParaRPr lang="ru-RU" sz="2000" dirty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Защита плана мероприятий перед заказчиком – 15.08.20221 г.  </a:t>
            </a:r>
            <a:endParaRPr lang="ru-RU" sz="2000" dirty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Внедрение улучшений с 16.08.2022 г.  по 23.09.2022 г.</a:t>
            </a:r>
            <a:endParaRPr lang="ru-RU" sz="2000" dirty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Мониторинг результатов с 26.09.2022 г.  по 29.11.2022 г.</a:t>
            </a:r>
            <a:endParaRPr lang="ru-RU" sz="2000" dirty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Закрытие </a:t>
            </a:r>
            <a:r>
              <a:rPr lang="ru-RU" sz="2000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лин</a:t>
            </a: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-проекта – 30.11.2022 г.</a:t>
            </a:r>
            <a:endParaRPr lang="ru-RU" sz="2000" dirty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Мониторинг стабильности достигнутых результатов с 01.12.2022 г. по 31.01.2023 г.</a:t>
            </a:r>
            <a:endParaRPr lang="ru-RU" sz="2000" dirty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79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079310" cy="584775"/>
          </a:xfrm>
        </p:spPr>
        <p:txBody>
          <a:bodyPr/>
          <a:lstStyle/>
          <a:p>
            <a:r>
              <a:rPr lang="ru-RU" dirty="0" smtClean="0"/>
              <a:t>Карта текущего состояния процесса</a:t>
            </a:r>
            <a:endParaRPr lang="ru-RU" dirty="0"/>
          </a:p>
        </p:txBody>
      </p:sp>
      <p:pic>
        <p:nvPicPr>
          <p:cNvPr id="3074" name="Picture 2" descr="C:\Users\Пользователь\Desktop\Бережливые технологии\карта текущего сост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7"/>
          <a:stretch/>
        </p:blipFill>
        <p:spPr bwMode="auto">
          <a:xfrm>
            <a:off x="528834" y="1484785"/>
            <a:ext cx="7740352" cy="235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00915" y="698462"/>
            <a:ext cx="3757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(с </a:t>
            </a:r>
            <a:r>
              <a:rPr lang="ru-RU" i="1" dirty="0" smtClean="0">
                <a:solidFill>
                  <a:srgbClr val="002060"/>
                </a:solidFill>
              </a:rPr>
              <a:t>02.06.2022 </a:t>
            </a:r>
            <a:r>
              <a:rPr lang="ru-RU" i="1" dirty="0">
                <a:solidFill>
                  <a:srgbClr val="002060"/>
                </a:solidFill>
              </a:rPr>
              <a:t>г.  по </a:t>
            </a:r>
            <a:r>
              <a:rPr lang="ru-RU" i="1" dirty="0" smtClean="0">
                <a:solidFill>
                  <a:srgbClr val="002060"/>
                </a:solidFill>
              </a:rPr>
              <a:t>30.06.2022 </a:t>
            </a:r>
            <a:r>
              <a:rPr lang="ru-RU" i="1" dirty="0">
                <a:solidFill>
                  <a:srgbClr val="002060"/>
                </a:solidFill>
              </a:rPr>
              <a:t>г</a:t>
            </a:r>
            <a:r>
              <a:rPr lang="ru-RU" i="1" dirty="0" smtClean="0">
                <a:solidFill>
                  <a:srgbClr val="002060"/>
                </a:solidFill>
              </a:rPr>
              <a:t>.)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4572000" y="3783320"/>
            <a:ext cx="3600400" cy="72008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хранения коробок-тары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2 недели</a:t>
            </a:r>
          </a:p>
          <a:p>
            <a:pPr marL="342900" lvl="0" indent="-342900" algn="l">
              <a:buFontTx/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Захламленность рабочего пространства – 12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м²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4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079310" cy="584775"/>
          </a:xfrm>
        </p:spPr>
        <p:txBody>
          <a:bodyPr/>
          <a:lstStyle/>
          <a:p>
            <a:r>
              <a:rPr lang="ru-RU" dirty="0" smtClean="0"/>
              <a:t>Карта текущего состояния процесса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467544" y="1628800"/>
            <a:ext cx="1728192" cy="72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Futura PT Medium"/>
              </a:rPr>
              <a:t>Шаг 1: прием продуктов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2964263" y="2809242"/>
            <a:ext cx="2750934" cy="10081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Futura PT Medium"/>
              </a:rPr>
              <a:t>Шаг 3</a:t>
            </a:r>
            <a:r>
              <a:rPr lang="ru-RU" dirty="0">
                <a:solidFill>
                  <a:srgbClr val="003366"/>
                </a:solidFill>
                <a:latin typeface="Futura PT Medium"/>
              </a:rPr>
              <a:t>: Длительное хранение коробок-тары на складе</a:t>
            </a:r>
          </a:p>
          <a:p>
            <a:pPr algn="l"/>
            <a:endParaRPr lang="ru-RU" dirty="0" smtClean="0">
              <a:solidFill>
                <a:srgbClr val="003366"/>
              </a:solidFill>
              <a:latin typeface="Futura PT Medium"/>
            </a:endParaRPr>
          </a:p>
          <a:p>
            <a:pPr algn="l"/>
            <a:endParaRPr lang="ru-RU" dirty="0">
              <a:solidFill>
                <a:srgbClr val="003366"/>
              </a:solidFill>
              <a:latin typeface="Futura PT Medium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2935588" y="1628800"/>
            <a:ext cx="2750934" cy="10081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Futura PT Medium"/>
              </a:rPr>
              <a:t>Шаг 2</a:t>
            </a:r>
            <a:r>
              <a:rPr lang="ru-RU" dirty="0" smtClean="0">
                <a:solidFill>
                  <a:srgbClr val="003366"/>
                </a:solidFill>
                <a:latin typeface="Futura PT Medium"/>
              </a:rPr>
              <a:t>: </a:t>
            </a:r>
            <a:r>
              <a:rPr lang="ru-RU" dirty="0">
                <a:solidFill>
                  <a:srgbClr val="003366"/>
                </a:solidFill>
                <a:latin typeface="Futura PT Medium"/>
              </a:rPr>
              <a:t>Сбор и размещение  коробок-тары на </a:t>
            </a:r>
            <a:r>
              <a:rPr lang="ru-RU" dirty="0" smtClean="0">
                <a:solidFill>
                  <a:srgbClr val="003366"/>
                </a:solidFill>
                <a:latin typeface="Futura PT Medium"/>
              </a:rPr>
              <a:t>складе</a:t>
            </a:r>
            <a:endParaRPr lang="ru-RU" dirty="0">
              <a:solidFill>
                <a:srgbClr val="003366"/>
              </a:solidFill>
              <a:latin typeface="Futura PT Medium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6012160" y="1628800"/>
            <a:ext cx="3024336" cy="7557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Futura PT Medium"/>
              </a:rPr>
              <a:t>Шаг 4</a:t>
            </a:r>
            <a:r>
              <a:rPr lang="ru-RU" dirty="0" smtClean="0">
                <a:solidFill>
                  <a:srgbClr val="003366"/>
                </a:solidFill>
                <a:latin typeface="Futura PT Medium"/>
              </a:rPr>
              <a:t>: </a:t>
            </a:r>
            <a:r>
              <a:rPr lang="ru-RU" dirty="0">
                <a:solidFill>
                  <a:srgbClr val="003366"/>
                </a:solidFill>
                <a:latin typeface="Futura PT Medium"/>
              </a:rPr>
              <a:t>Несвоевременная утилизация коробок-тары </a:t>
            </a:r>
          </a:p>
          <a:p>
            <a:pPr algn="l"/>
            <a:endParaRPr lang="ru-RU" dirty="0">
              <a:solidFill>
                <a:srgbClr val="003366"/>
              </a:solidFill>
              <a:latin typeface="Futura PT Medium"/>
            </a:endParaRPr>
          </a:p>
          <a:p>
            <a:pPr algn="l"/>
            <a:endParaRPr lang="ru-RU" dirty="0" smtClean="0">
              <a:solidFill>
                <a:srgbClr val="003366"/>
              </a:solidFill>
              <a:latin typeface="Futura PT Medium"/>
            </a:endParaRPr>
          </a:p>
          <a:p>
            <a:pPr algn="l"/>
            <a:endParaRPr lang="ru-RU" dirty="0">
              <a:solidFill>
                <a:srgbClr val="003366"/>
              </a:solidFill>
              <a:latin typeface="Futura PT Medium"/>
            </a:endParaRPr>
          </a:p>
        </p:txBody>
      </p:sp>
      <p:pic>
        <p:nvPicPr>
          <p:cNvPr id="11" name="Picture 2" descr="C:\Users\Пользователь\Downloads\IMG_20201201_0855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89" y="2634866"/>
            <a:ext cx="2448272" cy="32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78832" y="698462"/>
            <a:ext cx="3757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(с </a:t>
            </a:r>
            <a:r>
              <a:rPr lang="ru-RU" i="1" dirty="0" smtClean="0">
                <a:solidFill>
                  <a:srgbClr val="002060"/>
                </a:solidFill>
              </a:rPr>
              <a:t>02.06.2022г</a:t>
            </a:r>
            <a:r>
              <a:rPr lang="ru-RU" i="1" dirty="0">
                <a:solidFill>
                  <a:srgbClr val="002060"/>
                </a:solidFill>
              </a:rPr>
              <a:t>.  по </a:t>
            </a:r>
            <a:r>
              <a:rPr lang="ru-RU" i="1" dirty="0" smtClean="0">
                <a:solidFill>
                  <a:srgbClr val="002060"/>
                </a:solidFill>
              </a:rPr>
              <a:t>30.06.2022 </a:t>
            </a:r>
            <a:r>
              <a:rPr lang="ru-RU" i="1" dirty="0">
                <a:solidFill>
                  <a:srgbClr val="002060"/>
                </a:solidFill>
              </a:rPr>
              <a:t>г</a:t>
            </a:r>
            <a:r>
              <a:rPr lang="ru-RU" i="1" dirty="0" smtClean="0">
                <a:solidFill>
                  <a:srgbClr val="002060"/>
                </a:solidFill>
              </a:rPr>
              <a:t>.)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8" y="2648122"/>
            <a:ext cx="2438330" cy="3251107"/>
          </a:xfrm>
          <a:prstGeom prst="rect">
            <a:avLst/>
          </a:prstGeom>
        </p:spPr>
      </p:pic>
      <p:pic>
        <p:nvPicPr>
          <p:cNvPr id="2050" name="Picture 2" descr="http://content.onliner.by/news/2012/08/default/feb444992670c5f358c8d6ae7494d2f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t="21670" r="10444"/>
          <a:stretch/>
        </p:blipFill>
        <p:spPr bwMode="auto">
          <a:xfrm>
            <a:off x="2964263" y="4104253"/>
            <a:ext cx="2995141" cy="179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08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10473</TotalTime>
  <Words>1142</Words>
  <Application>Microsoft Office PowerPoint</Application>
  <PresentationFormat>Экран (4:3)</PresentationFormat>
  <Paragraphs>246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Arial</vt:lpstr>
      <vt:lpstr>Calibri</vt:lpstr>
      <vt:lpstr>Franklin Gothic Book</vt:lpstr>
      <vt:lpstr>Franklin Gothic Medium</vt:lpstr>
      <vt:lpstr>Futura PT Book</vt:lpstr>
      <vt:lpstr>Futura PT Medium</vt:lpstr>
      <vt:lpstr>PT Sans</vt:lpstr>
      <vt:lpstr>Symbol</vt:lpstr>
      <vt:lpstr>Times New Roman</vt:lpstr>
      <vt:lpstr>Trebuchet MS</vt:lpstr>
      <vt:lpstr>Wingdings</vt:lpstr>
      <vt:lpstr>Оформление по умолчанию</vt:lpstr>
      <vt:lpstr>Оптимизация процесса хранения и утилизации   коробок-тары </vt:lpstr>
      <vt:lpstr>Паспорт проекта   «Оптимизация процесса хранения  и утилизации  коробок-тары »</vt:lpstr>
      <vt:lpstr>Команда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Карта текущего состояния процесса</vt:lpstr>
      <vt:lpstr>Карта текущего состояния процесса</vt:lpstr>
      <vt:lpstr>Анализ проблем и потерь</vt:lpstr>
      <vt:lpstr>Пирамида проблем</vt:lpstr>
      <vt:lpstr>Карта целевого состояния процесса</vt:lpstr>
      <vt:lpstr>Карта целевого состояния процесса</vt:lpstr>
      <vt:lpstr>План мероприятий по  устранению проблем</vt:lpstr>
      <vt:lpstr>Достигнутые результаты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Пользователь Windows</cp:lastModifiedBy>
  <cp:revision>603</cp:revision>
  <cp:lastPrinted>2022-12-14T03:49:07Z</cp:lastPrinted>
  <dcterms:created xsi:type="dcterms:W3CDTF">2007-01-29T08:57:19Z</dcterms:created>
  <dcterms:modified xsi:type="dcterms:W3CDTF">2022-12-14T05:25:19Z</dcterms:modified>
</cp:coreProperties>
</file>