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95" r:id="rId8"/>
    <p:sldId id="263" r:id="rId9"/>
    <p:sldId id="296" r:id="rId10"/>
    <p:sldId id="265" r:id="rId11"/>
    <p:sldId id="267" r:id="rId12"/>
    <p:sldId id="268" r:id="rId13"/>
    <p:sldId id="269" r:id="rId14"/>
    <p:sldId id="270" r:id="rId15"/>
    <p:sldId id="271" r:id="rId16"/>
    <p:sldId id="273" r:id="rId17"/>
    <p:sldId id="272" r:id="rId18"/>
    <p:sldId id="274" r:id="rId19"/>
    <p:sldId id="275" r:id="rId20"/>
    <p:sldId id="276" r:id="rId21"/>
    <p:sldId id="277" r:id="rId22"/>
    <p:sldId id="278" r:id="rId23"/>
    <p:sldId id="280" r:id="rId24"/>
    <p:sldId id="279" r:id="rId25"/>
    <p:sldId id="281" r:id="rId26"/>
    <p:sldId id="283" r:id="rId27"/>
    <p:sldId id="282" r:id="rId28"/>
    <p:sldId id="284" r:id="rId29"/>
    <p:sldId id="285" r:id="rId30"/>
    <p:sldId id="286" r:id="rId31"/>
    <p:sldId id="288" r:id="rId32"/>
    <p:sldId id="290" r:id="rId33"/>
    <p:sldId id="291" r:id="rId34"/>
    <p:sldId id="292" r:id="rId35"/>
    <p:sldId id="293" r:id="rId36"/>
    <p:sldId id="294" r:id="rId37"/>
    <p:sldId id="297" r:id="rId38"/>
    <p:sldId id="289" r:id="rId39"/>
    <p:sldId id="287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B278"/>
    <a:srgbClr val="D1C193"/>
    <a:srgbClr val="0066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343" autoAdjust="0"/>
  </p:normalViewPr>
  <p:slideViewPr>
    <p:cSldViewPr snapToGrid="0">
      <p:cViewPr varScale="1">
        <p:scale>
          <a:sx n="65" d="100"/>
          <a:sy n="65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3E80-550C-4748-AC91-151AABCF96C0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3FC3-F592-4FD9-AA5E-CDACA447E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010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3E80-550C-4748-AC91-151AABCF96C0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3FC3-F592-4FD9-AA5E-CDACA447E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32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3E80-550C-4748-AC91-151AABCF96C0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3FC3-F592-4FD9-AA5E-CDACA447E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665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3E80-550C-4748-AC91-151AABCF96C0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3FC3-F592-4FD9-AA5E-CDACA447E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03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3E80-550C-4748-AC91-151AABCF96C0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3FC3-F592-4FD9-AA5E-CDACA447E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37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3E80-550C-4748-AC91-151AABCF96C0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3FC3-F592-4FD9-AA5E-CDACA447E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621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65127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4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4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3E80-550C-4748-AC91-151AABCF96C0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3FC3-F592-4FD9-AA5E-CDACA447E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537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3E80-550C-4748-AC91-151AABCF96C0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3FC3-F592-4FD9-AA5E-CDACA447E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669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3E80-550C-4748-AC91-151AABCF96C0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3FC3-F592-4FD9-AA5E-CDACA447E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51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3E80-550C-4748-AC91-151AABCF96C0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3FC3-F592-4FD9-AA5E-CDACA447E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156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13E80-550C-4748-AC91-151AABCF96C0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B3FC3-F592-4FD9-AA5E-CDACA447E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996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13E80-550C-4748-AC91-151AABCF96C0}" type="datetimeFigureOut">
              <a:rPr lang="ru-RU" smtClean="0"/>
              <a:t>07.02.2021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B3FC3-F592-4FD9-AA5E-CDACA447E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569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2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5" Type="http://schemas.openxmlformats.org/officeDocument/2006/relationships/slide" Target="slide19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1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10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slide" Target="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" Target="slide10.xml"/><Relationship Id="rId7" Type="http://schemas.openxmlformats.org/officeDocument/2006/relationships/slide" Target="slide5.xml"/><Relationship Id="rId12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slide" Target="slide32.xml"/><Relationship Id="rId5" Type="http://schemas.openxmlformats.org/officeDocument/2006/relationships/slide" Target="slide4.xml"/><Relationship Id="rId10" Type="http://schemas.openxmlformats.org/officeDocument/2006/relationships/image" Target="../media/image6.png"/><Relationship Id="rId4" Type="http://schemas.openxmlformats.org/officeDocument/2006/relationships/image" Target="../media/image3.jpg"/><Relationship Id="rId9" Type="http://schemas.openxmlformats.org/officeDocument/2006/relationships/slide" Target="slide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iningwiki.ru/wiki/1957_%D0%B3%D0%BE%D0%B4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#%D0%A8%D0%B0%D1%85%D1%82%D0%B0_%E2%84%96_7_%D0%B8%D0%BC%D0%B5%D0%BD%D0%B8_%D0%9C._%D0%98._%D0%9A%D0%B0%D0%BB%D0%B8%D0%BD%D0%B8%D0%BD%D0%B0" TargetMode="External"/><Relationship Id="rId13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#%D0%A8%D0%B0%D1%85%D1%82%D0%B0_%C2%AB%D0%9A%D1%80%D0%B0%D1%81%D0%BD%D1%8B%D0%B9_%D1%83%D0%B3%D0%BB%D0%B5%D0%BA%D0%BE%D0%BF%C2%BB" TargetMode="External"/><Relationship Id="rId18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#%D0%A8%D0%B0%D1%85%D1%82%D0%B0_%C2%AB%D0%9F%D1%80%D0%BE%D0%BA%D0%BE%D0%BF%D1%8C%D0%B5%D0%B2%D1%81%D0%BA%D0%B0%D1%8F%C2%BB" TargetMode="External"/><Relationship Id="rId26" Type="http://schemas.openxmlformats.org/officeDocument/2006/relationships/slide" Target="slide10.xml"/><Relationship Id="rId3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#%D0%A8%D0%B0%D1%85%D1%82%D0%B0_%E2%84%96_3-3_%D0%B1%D0%B8%D1%81_(%D0%B8%D0%BC%D0%B5%D0%BD%D0%B8_%D0%AD%D0%B9%D1%85%D0%B5)" TargetMode="External"/><Relationship Id="rId21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#%D0%A8%D0%B0%D1%85%D1%82%D0%B0_%C2%AB%D0%A2%D0%B0%D0%BB%D0%B4%D0%B8%D0%BD%D1%81%D0%BA%D0%B0%D1%8F-%D0%AE%D0%B6%D0%BD%D0%B0%D1%8F%C2%BB" TargetMode="External"/><Relationship Id="rId7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#%D0%A8%D0%B0%D1%85%D1%82%D0%B0_%E2%84%96_9_%D0%B8%D0%BC%D0%B5%D0%BD%D0%B8_%D0%9A%D0%B0%D0%B3%D0%B0%D0%BD%D0%BE%D0%B2%D0%B8%D1%87%D0%B0" TargetMode="External"/><Relationship Id="rId12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#%D0%A8%D0%B0%D1%85%D1%82%D0%B0_%C2%AB%D0%9A%D1%80%D0%B0%D1%81%D0%BD%D0%BE%D0%B3%D0%BE%D1%80%D1%81%D0%BA%D0%B0%D1%8F%C2%BB" TargetMode="External"/><Relationship Id="rId17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#%D0%A8%D0%B0%D1%85%D1%82%D0%B0_%C2%AB%D0%9D%D0%BE%D0%B3%D1%80%D0%B0%D0%B4%D1%81%D0%BA%D0%B0%D1%8F%C2%BB_(%D0%B8%D0%BC%D0%B5%D0%BD%D0%B8_%D0%9C%D0%BE%D0%BB%D0%BE%D1%82%D0%BE%D0%B2%D0%B0,_%D0%9A%D0%BE%D0%BA%D1%81%D0%BE%D0%B2%D0%B0%D1%8F-2)" TargetMode="External"/><Relationship Id="rId25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#%D0%A8%D0%B0%D1%85%D1%82%D0%B0_%C2%AB%D0%AE%D0%B6%D0%BD%D0%B0%D1%8F%C2%BB_(%D0%9F%D1%80%D0%BE%D0%BA%D0%BE%D0%BF%D1%8C%D0%B5%D0%B2%D1%81%D0%BA)" TargetMode="External"/><Relationship Id="rId2" Type="http://schemas.openxmlformats.org/officeDocument/2006/relationships/image" Target="../media/image2.jpg"/><Relationship Id="rId16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#%D0%A8%D0%B0%D1%85%D1%82%D0%B0_%C2%AB%D0%9C%D0%B0%D0%BD%D0%B5%D0%B8%D1%85%D0%B0%C2%BB_(%D1%88%D0%B0%D1%85%D1%82%D0%B0_%E2%84%96_11)" TargetMode="External"/><Relationship Id="rId20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#%D0%A8%D0%B0%D1%85%D1%82%D0%B0_%C2%AB%D0%A1%D0%BC%D1%8B%D1%87%D0%BA%D0%B0%C2%BB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#%D0%A8%D0%B0%D1%85%D1%82%D0%B0_%D0%B8%D0%BC%D0%B5%D0%BD%D0%B8_%D0%A4_.%D0%AD._%D0%94%D0%B7%D0%B5%D1%80%D0%B6%D0%B8%D0%BD%D1%81%D0%BA%D0%BE%D0%B3%D0%BE_(%D0%9F%D1%80%D0%BE%D0%BA%D0%BE%D0%BF%D1%8C%D0%B5%D0%B2%D1%81%D0%BA)" TargetMode="External"/><Relationship Id="rId11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/%D0%A8%D0%B0%D1%85%D1%82%D0%B0_%C2%AB%D0%9A%D0%BE%D0%BA%D1%81%D0%BE%D0%B2%D0%B0%D1%8F%C2%BB" TargetMode="External"/><Relationship Id="rId24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#%D0%A8%D0%B0%D1%85%D1%82%D0%B0_%C2%AB%D0%A7%D0%B5%D1%80%D0%BD%D0%B0%D1%8F_%D0%B3%D0%BE%D1%80%D0%B0%C2%BB" TargetMode="External"/><Relationship Id="rId5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#%D0%92%D0%B7%D1%80%D1%8B%D0%B2_%D1%83%D0%B3%D0%BE%D0%BB%D1%8C%D0%BD%D0%BE%D0%B9_%D0%BF%D1%8B%D0%BB%D0%B8_%D0%BD%D0%B0_%D1%88%D0%B0%D1%85%D1%82%D0%B5_%D0%B8%D0%BC._%D0%92%D0%BE%D1%80%D0%BE%D1%88%D0%B8%D0%BB%D0%BE%D0%B2%D0%B0_2_%D1%8F%D0%BD%D0%B2%D0%B0%D1%80%D1%8F_1946_%D0%B3%D0%BE%D0%B4%D0%B0" TargetMode="External"/><Relationship Id="rId15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#%D0%A8%D0%B0%D1%85%D1%82%D0%B0_%C2%AB%D0%9C%D0%B0%D0%B3%D0%B0%D0%BD%D0%B0%D0%BA%C2%BB" TargetMode="External"/><Relationship Id="rId23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#%D0%A8%D0%B0%D1%85%D1%82%D0%B0_%C2%AB%D0%A6%D0%B5%D0%BD%D1%82%D1%80%D0%B0%D0%BB%D1%8C%D0%BD%D0%B0%D1%8F%C2%BB" TargetMode="External"/><Relationship Id="rId10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/%D0%A8%D0%B0%D1%85%D1%82%D0%B0_%C2%AB%D0%97%D0%B8%D0%BC%D0%B8%D0%BD%D0%BA%D0%B0%C2%BB" TargetMode="External"/><Relationship Id="rId19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#%D0%A8%D0%B0%D1%85%D1%82%D0%B0_%C2%AB%D0%A1%D0%B5%D0%B2%D0%B5%D1%80%D0%BD%D1%8B%D0%B9_%D0%9C%D0%B0%D0%B3%D0%B0%D0%BD%D0%B0%D0%BA%C2%BB" TargetMode="External"/><Relationship Id="rId4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#%D0%A8%D0%B0%D1%85%D1%82%D0%B0_%D0%B8%D0%BC%D0%B5%D0%BD%D0%B8_%D0%9A._%D0%95._%D0%92%D0%BE%D1%80%D0%BE%D1%88%D0%B8%D0%BB%D0%BE%D0%B2%D0%B0_(%D1%88%D0%B0%D1%85%D1%82%D0%B0_%E2%84%96_5-6)" TargetMode="External"/><Relationship Id="rId9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#%D0%A8%D0%B0%D1%85%D1%82%D0%B0_%C2%AB%D0%97%D0%B5%D0%BD%D0%BA%D0%BE%D0%B2%D1%81%D0%BA%D0%B0%D1%8F%C2%BB_(%D0%97%D0%B5%D0%BD%D0%BA%D0%BE%D0%B2%D1%81%D0%BA%D0%B8%D0%B5_%D1%83%D0%BA%D0%BB%D0%BE%D0%BD%D1%8B)" TargetMode="External"/><Relationship Id="rId14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#%D0%A8%D0%B0%D1%85%D1%82%D0%B0_%C2%AB%D0%9A%D1%8B%D1%80%D0%B3%D0%B0%D0%B9%D1%81%D0%BA%D0%B0%D1%8F%C2%BB" TargetMode="External"/><Relationship Id="rId22" Type="http://schemas.openxmlformats.org/officeDocument/2006/relationships/hyperlink" Target="https://miningwiki.ru/wiki/%D0%9A%D0%BD%D0%B8%D0%B3%D0%B0_%D0%BF%D0%B0%D0%BC%D1%8F%D1%82%D0%B8_%D1%88%D0%B0%D1%85%D1%82%D0%B5%D1%80%D0%BE%D0%B2_%D0%9A%D1%83%D0%B7%D0%B1%D0%B0%D1%81%D1%81%D0%B0/%D0%9F%D1%80%D0%BE%D0%BA%D0%BE%D0%BF%D1%8C%D0%B5%D0%B2%D1%81%D0%BA#%D0%A8%D0%B0%D1%85%D1%82%D0%B0_%C2%AB%D0%A2%D1%8B%D1%80%D0%B3%D0%B0%D0%BD%D1%81%D0%BA%D0%B0%D1%8F%C2%BB_(%D0%97%D0%B8%D0%BC%D0%B8%D0%BD%D0%BA%D0%B0_3-4)" TargetMode="External"/><Relationship Id="rId27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3.xml"/><Relationship Id="rId4" Type="http://schemas.openxmlformats.org/officeDocument/2006/relationships/image" Target="../media/image6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6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slide" Target="slide3.xml"/><Relationship Id="rId5" Type="http://schemas.openxmlformats.org/officeDocument/2006/relationships/slide" Target="slide7.xml"/><Relationship Id="rId10" Type="http://schemas.microsoft.com/office/2007/relationships/hdphoto" Target="../media/hdphoto2.wdp"/><Relationship Id="rId4" Type="http://schemas.openxmlformats.org/officeDocument/2006/relationships/image" Target="../media/image10.gif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>
            <a:hlinkClick r:id="rId3" action="ppaction://hlinksldjump"/>
          </p:cNvPr>
          <p:cNvSpPr/>
          <p:nvPr/>
        </p:nvSpPr>
        <p:spPr>
          <a:xfrm>
            <a:off x="3495368" y="3244646"/>
            <a:ext cx="3539613" cy="855407"/>
          </a:xfrm>
          <a:prstGeom prst="rect">
            <a:avLst/>
          </a:prstGeom>
          <a:noFill/>
          <a:ln w="381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lumMod val="50000"/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-2152296" y="843677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600" i="1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Летит высоко самолёт</a:t>
            </a:r>
            <a:endParaRPr lang="ru-RU" sz="1600" dirty="0">
              <a:solidFill>
                <a:srgbClr val="66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590" algn="r"/>
            <a:r>
              <a:rPr lang="ru-RU" sz="1600" i="1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нашею страною.</a:t>
            </a:r>
            <a:endParaRPr lang="ru-RU" sz="1600" dirty="0">
              <a:solidFill>
                <a:srgbClr val="66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algn="r"/>
            <a:r>
              <a:rPr lang="ru-RU" sz="1600" i="1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 земле идет,</a:t>
            </a:r>
            <a:endParaRPr lang="ru-RU" sz="1600" dirty="0">
              <a:solidFill>
                <a:srgbClr val="66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940" algn="r"/>
            <a:r>
              <a:rPr lang="ru-RU" sz="1600" i="1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Идёт и под землёю.</a:t>
            </a:r>
            <a:endParaRPr lang="ru-RU" sz="1600" dirty="0">
              <a:solidFill>
                <a:srgbClr val="66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i="1" dirty="0" smtClean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0" i="0" dirty="0">
              <a:solidFill>
                <a:srgbClr val="6666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45971" y="55975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600" i="1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Богатство есть у нас в стране</a:t>
            </a:r>
            <a:endParaRPr lang="ru-RU" sz="1600" dirty="0">
              <a:solidFill>
                <a:srgbClr val="66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830" algn="r"/>
            <a:r>
              <a:rPr lang="ru-RU" sz="1600" i="1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Невидимые взору.</a:t>
            </a:r>
            <a:endParaRPr lang="ru-RU" sz="1600" dirty="0">
              <a:solidFill>
                <a:srgbClr val="66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070" algn="r"/>
            <a:r>
              <a:rPr lang="ru-RU" sz="1600" i="1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Внизу в подземной глубине</a:t>
            </a:r>
            <a:endParaRPr lang="ru-RU" sz="1600" dirty="0">
              <a:solidFill>
                <a:srgbClr val="66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830" algn="r"/>
            <a:r>
              <a:rPr lang="ru-RU" sz="1600" i="1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Работают шахтёры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599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7029449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7779224" y="1"/>
            <a:ext cx="1212962" cy="1229257"/>
            <a:chOff x="7792872" y="159222"/>
            <a:chExt cx="1212962" cy="1229257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7792872" y="159222"/>
              <a:ext cx="1187355" cy="1219202"/>
              <a:chOff x="7792872" y="159222"/>
              <a:chExt cx="1187355" cy="1219202"/>
            </a:xfrm>
          </p:grpSpPr>
          <p:sp>
            <p:nvSpPr>
              <p:cNvPr id="34" name="Скругленный прямоугольник 33"/>
              <p:cNvSpPr/>
              <p:nvPr/>
            </p:nvSpPr>
            <p:spPr>
              <a:xfrm>
                <a:off x="7792872" y="286603"/>
                <a:ext cx="1187355" cy="1091821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5" name="Рисунок 34">
                <a:hlinkClick r:id="rId3" action="ppaction://hlinksldjump"/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4287" y="159222"/>
                <a:ext cx="1106426" cy="1219202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7881103" y="1049925"/>
              <a:ext cx="1124731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none" rtlCol="0">
              <a:spAutoFit/>
            </a:bodyPr>
            <a:lstStyle/>
            <a:p>
              <a:r>
                <a:rPr lang="ru-RU" sz="1600" b="1" i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вернуться</a:t>
              </a:r>
              <a:endParaRPr lang="ru-RU" sz="1600" b="1" i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Скругленный прямоугольник 1">
            <a:hlinkClick r:id="rId5" action="ppaction://hlinksldjump"/>
          </p:cNvPr>
          <p:cNvSpPr/>
          <p:nvPr/>
        </p:nvSpPr>
        <p:spPr>
          <a:xfrm>
            <a:off x="2314575" y="3071813"/>
            <a:ext cx="2257425" cy="140017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Как уголь добывают?!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>
            <a:hlinkClick r:id="rId6" action="ppaction://hlinksldjump"/>
          </p:cNvPr>
          <p:cNvSpPr/>
          <p:nvPr/>
        </p:nvSpPr>
        <p:spPr>
          <a:xfrm>
            <a:off x="3500437" y="1443036"/>
            <a:ext cx="2257425" cy="140017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Шахтовые профессии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>
            <a:hlinkClick r:id="rId7" action="ppaction://hlinksldjump"/>
          </p:cNvPr>
          <p:cNvSpPr/>
          <p:nvPr/>
        </p:nvSpPr>
        <p:spPr>
          <a:xfrm>
            <a:off x="4629150" y="3071813"/>
            <a:ext cx="2257425" cy="140017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Шахты города родного.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817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7029449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7779224" y="1"/>
            <a:ext cx="1212962" cy="1229257"/>
            <a:chOff x="7792872" y="159222"/>
            <a:chExt cx="1212962" cy="1229257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7792872" y="159222"/>
              <a:ext cx="1187355" cy="1219202"/>
              <a:chOff x="7792872" y="159222"/>
              <a:chExt cx="1187355" cy="1219202"/>
            </a:xfrm>
          </p:grpSpPr>
          <p:sp>
            <p:nvSpPr>
              <p:cNvPr id="34" name="Скругленный прямоугольник 33"/>
              <p:cNvSpPr/>
              <p:nvPr/>
            </p:nvSpPr>
            <p:spPr>
              <a:xfrm>
                <a:off x="7792872" y="286603"/>
                <a:ext cx="1187355" cy="1091821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5" name="Рисунок 34">
                <a:hlinkClick r:id="rId3" action="ppaction://hlinksldjump"/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4287" y="159222"/>
                <a:ext cx="1106426" cy="1219202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7881103" y="1049925"/>
              <a:ext cx="1124731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none" rtlCol="0">
              <a:spAutoFit/>
            </a:bodyPr>
            <a:lstStyle/>
            <a:p>
              <a:r>
                <a:rPr lang="ru-RU" sz="1600" b="1" i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вернуться</a:t>
              </a:r>
              <a:endParaRPr lang="ru-RU" sz="1600" b="1" i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Скругленный прямоугольник 2"/>
          <p:cNvSpPr/>
          <p:nvPr/>
        </p:nvSpPr>
        <p:spPr>
          <a:xfrm>
            <a:off x="1091342" y="4738766"/>
            <a:ext cx="6776113" cy="125559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Горнорабочий очистного забоя </a:t>
            </a:r>
            <a:r>
              <a:rPr lang="ru-RU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(добытчик)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выполняет целый комплекс работ по очистной выемке полезного ископаемого, укрепляет своды забоя, устанавливает распорные стойки, бурит скважины и др. 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03" y="238539"/>
            <a:ext cx="5137470" cy="2688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467" y="2258999"/>
            <a:ext cx="5131040" cy="2438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Стрелка вправо 5"/>
          <p:cNvSpPr/>
          <p:nvPr/>
        </p:nvSpPr>
        <p:spPr>
          <a:xfrm>
            <a:off x="7788980" y="6088955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4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702944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091342" y="4738766"/>
            <a:ext cx="7261088" cy="125559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Проходчик – одна из основных шахтных специальностей. Прокладывает путь в недра, проводя подготовительные горные выработки для последующей добычи полезных ископаемых </a:t>
            </a:r>
            <a:endParaRPr lang="ru-RU" dirty="0"/>
          </a:p>
        </p:txBody>
      </p:sp>
      <p:sp>
        <p:nvSpPr>
          <p:cNvPr id="6" name="Стрелка вправо 5">
            <a:hlinkClick r:id="rId3" action="ppaction://hlinksldjump"/>
          </p:cNvPr>
          <p:cNvSpPr/>
          <p:nvPr/>
        </p:nvSpPr>
        <p:spPr>
          <a:xfrm>
            <a:off x="7768509" y="233844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49" y="1219203"/>
            <a:ext cx="5172501" cy="3410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420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702944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091342" y="4738766"/>
            <a:ext cx="6776113" cy="125559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Горнорабочий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подземный (ГРП) – разнорабочий в шахте. Начальная специальность, с которой начинается подземный стаж каждого шахтного специалиста: проходчик, электрослесарь, горный мастер и т. д.</a:t>
            </a:r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7790954" y="237653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322" y="572023"/>
            <a:ext cx="4072151" cy="407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625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1"/>
            <a:ext cx="9174698" cy="705304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091342" y="4738766"/>
            <a:ext cx="6776113" cy="125559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Машинист горных выемочных машин </a:t>
            </a:r>
            <a:r>
              <a:rPr lang="ru-RU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(МГВМ)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рабочий, обслуживающий и работающий на подземных машинах, которые разрушают горную массу </a:t>
            </a:r>
            <a:r>
              <a:rPr lang="ru-RU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(уголь, породу)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режущим органом и отгружают её на конвейер или в специальную машину </a:t>
            </a:r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7759483" y="164287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wiki.gr-tech.ru/images/3/3b/MGVM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60" y="584312"/>
            <a:ext cx="3842959" cy="2882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https://xn--80aegj1b5e.xn--p1ai/factory-files/image/gal/img-1303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638" y="1803514"/>
            <a:ext cx="4193217" cy="2935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78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-195048"/>
            <a:ext cx="9174698" cy="705304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200150" y="4738766"/>
            <a:ext cx="6667305" cy="105483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Машинист подземных установок – рабочий, обслуживающий ленточные конвейеры, насосные установки, толкатели, компрессора и другое </a:t>
            </a: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шахтное оборудование</a:t>
            </a:r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7867455" y="0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s://avatars.mds.yandex.net/get-zen_doc/3323369/pub_5f16dcf640cf9f254cb06265_5f16ffeae8879317a80cc3d6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6" y="890704"/>
            <a:ext cx="4157663" cy="27717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340" name="Picture 4" descr="https://avatars.mds.yandex.net/get-zen_doc/1888987/pub_5d8b8ea3e6cb9b00b1c7f95f_5d8b91be32335400aea6d832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62" y="2104390"/>
            <a:ext cx="3329569" cy="2339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5242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1"/>
            <a:ext cx="9174698" cy="705304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091342" y="4738766"/>
            <a:ext cx="6776113" cy="154773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взрывник – рабочий, осуществляющий взрывные работы в </a:t>
            </a:r>
            <a:r>
              <a:rPr lang="ru-RU" b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шахте</a:t>
            </a:r>
            <a:r>
              <a:rPr lang="ru-RU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Взрыв – самый радикальный способ раскалывания горной породы. Но он связан с особой опасностью, и от квалификации взрывника зависят жизни людей, с которыми он работает  </a:t>
            </a:r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7867455" y="204348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www.primorsky.ru/upload/iblock/5e6/5e6ab9194b5d8f40c22d34cc5022edc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140" y="1229258"/>
            <a:ext cx="4298203" cy="3276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4484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1"/>
            <a:ext cx="9174698" cy="7053048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091342" y="4738766"/>
            <a:ext cx="6776113" cy="125559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Стволовой – рабочий, работающий под землей около ствола </a:t>
            </a: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шахты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 отвечающий за загрузку клети лавой </a:t>
            </a:r>
            <a:r>
              <a:rPr lang="ru-RU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(породой)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или людьми перед подъемом ее на поверхность </a:t>
            </a:r>
            <a:r>
              <a:rPr lang="ru-RU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нагора</a:t>
            </a:r>
            <a:r>
              <a:rPr lang="ru-RU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7840639" y="262300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ttps://coal.metinvestholding.com/upload/metinvest/news/7049/title_or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057" y="1059981"/>
            <a:ext cx="3489176" cy="2324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6" name="Picture 4" descr="https://media.fulledu.ru/documents/images/1k33/5c9a921ed6e4a96fad62eba2/article5c9a921e334526.596759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914" y="2200282"/>
            <a:ext cx="3807725" cy="2538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3800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1"/>
            <a:ext cx="9174698" cy="7053048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7779224" y="1"/>
            <a:ext cx="1212962" cy="1229257"/>
            <a:chOff x="7792872" y="159222"/>
            <a:chExt cx="1212962" cy="1229257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7792872" y="159222"/>
              <a:ext cx="1187355" cy="1219202"/>
              <a:chOff x="7792872" y="159222"/>
              <a:chExt cx="1187355" cy="1219202"/>
            </a:xfrm>
          </p:grpSpPr>
          <p:sp>
            <p:nvSpPr>
              <p:cNvPr id="34" name="Скругленный прямоугольник 33"/>
              <p:cNvSpPr/>
              <p:nvPr/>
            </p:nvSpPr>
            <p:spPr>
              <a:xfrm>
                <a:off x="7792872" y="286603"/>
                <a:ext cx="1187355" cy="1091821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5" name="Рисунок 34">
                <a:hlinkClick r:id="rId3" action="ppaction://hlinksldjump"/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4287" y="159222"/>
                <a:ext cx="1106426" cy="1219202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7881103" y="1049925"/>
              <a:ext cx="1124731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none" rtlCol="0">
              <a:spAutoFit/>
            </a:bodyPr>
            <a:lstStyle/>
            <a:p>
              <a:r>
                <a:rPr lang="ru-RU" sz="1600" b="1" i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  <a:hlinkClick r:id="rId3" action="ppaction://hlinksldjump"/>
                </a:rPr>
                <a:t>вернуться</a:t>
              </a:r>
              <a:endParaRPr lang="ru-RU" sz="1600" b="1" i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Скругленный прямоугольник 2"/>
          <p:cNvSpPr/>
          <p:nvPr/>
        </p:nvSpPr>
        <p:spPr>
          <a:xfrm>
            <a:off x="1231768" y="4698476"/>
            <a:ext cx="6649766" cy="141504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Электрослесарь подземный – ключевая фигура в поддержании работоспособности </a:t>
            </a:r>
            <a:r>
              <a:rPr lang="ru-RU" b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шахты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От его квалификации </a:t>
            </a:r>
            <a:r>
              <a:rPr lang="ru-RU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(как в случае со взрывником)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зависит не</a:t>
            </a:r>
            <a:r>
              <a:rPr lang="ru-RU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производительность труда, но и жизни многих людей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https://mmc-rspp.ru/m/photos/get_image/file/00212f84e77a05856c28624e71e07ed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14" y="733567"/>
            <a:ext cx="2747939" cy="3175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4" name="Picture 4" descr="https://club.foto.ru/gallery/images/photo/2011/10/19/18624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471" y="1633182"/>
            <a:ext cx="3924063" cy="2908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4688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1"/>
            <a:ext cx="9174698" cy="70530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" y="283280"/>
            <a:ext cx="837290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140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Когда начинается строительство шахты, делают сначала большой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глубоий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колодец. Шахтёры называют его СТВОЛОМ. 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31140"/>
            <a:endParaRPr lang="ru-RU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31140"/>
            <a:endParaRPr lang="ru-RU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31140"/>
            <a:endParaRPr lang="ru-RU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31140"/>
            <a:endParaRPr lang="ru-RU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31140"/>
            <a:endParaRPr lang="ru-RU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31140"/>
            <a:endParaRPr lang="ru-RU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31140"/>
            <a:endParaRPr lang="ru-RU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31140"/>
            <a:endParaRPr lang="ru-RU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31140"/>
            <a:endParaRPr lang="ru-RU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31140"/>
            <a:endParaRPr lang="ru-RU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31140"/>
            <a:endParaRPr lang="ru-RU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31140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По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колодцу-стволу движется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подъёмная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машина.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Это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КЛЕТЬ, она опускает вверх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и вниз шахтёров.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А почему она так называется?</a:t>
            </a:r>
          </a:p>
          <a:p>
            <a:pPr marL="237490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Да, потому что стены её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железные, решётчатые</a:t>
            </a:r>
          </a:p>
          <a:p>
            <a:pPr marL="237490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и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когда в неё заходишь,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чувствуешь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себя, как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в</a:t>
            </a:r>
          </a:p>
          <a:p>
            <a:pPr marL="237490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Клетке.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Когда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шахтёры зайдут в клеть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,</a:t>
            </a:r>
          </a:p>
          <a:p>
            <a:pPr marL="237490"/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сигналистка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падает сигнал, а машинистка 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37490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подъёма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нажимает на кнопку, большое колесо 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37490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крутится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на копре и клеть с ветерком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летит</a:t>
            </a:r>
          </a:p>
          <a:p>
            <a:pPr marL="237490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вверх или вниз, только видно, как сверкают 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37490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шахтёрские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лампочки на касках шахтёров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6386" name="Picture 2" descr="https://1ua.com.ua/manage/foto/201310/b72113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5" y="965579"/>
            <a:ext cx="3774980" cy="2832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8" name="Picture 4" descr="https://sun9-52.userapi.com/c855736/v855736368/1ebb54/IeBDdYjhb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006" y="1188803"/>
            <a:ext cx="3679896" cy="2065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90" name="Picture 6" descr="https://s00.yaplakal.com/pics/pics_original/5/2/8/70168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47" y="4536685"/>
            <a:ext cx="3329477" cy="2216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Стрелка вправо 6">
            <a:hlinkClick r:id="rId6" action="ppaction://hlinksldjump"/>
          </p:cNvPr>
          <p:cNvSpPr/>
          <p:nvPr/>
        </p:nvSpPr>
        <p:spPr>
          <a:xfrm>
            <a:off x="7754383" y="213163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57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70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4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1"/>
            <a:ext cx="9174698" cy="7053048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7754383" y="213163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3802" y="763980"/>
            <a:ext cx="81784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Вот и глубокое подземелье. На что же похожа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шахта? На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большой город, в котором легко заблудиться, потому что там очень много проспектов и переулков, все они похожи друг на друга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Как называются проспекты в этом городе? А переулки?</a:t>
            </a:r>
          </a:p>
          <a:p>
            <a:pPr marL="2540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Проспекты в этом городе называются - ШТРЕКИ,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а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переулки - ЗАБОИ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7410" name="Picture 2" descr="https://lh3.googleusercontent.com/-XcN4akOvPWg/VofoXsQWCRI/AAAAAAAALuQ/tXtCVbCj2Ks/s1024-Ic42/IMG_07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03" y="2500617"/>
            <a:ext cx="3801254" cy="2535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3769256" y="255714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штрек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7412" name="Picture 4" descr="https://club.foto.ru/gallery/images/photo/2014/03/01/22641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353" y="3768320"/>
            <a:ext cx="3761635" cy="2496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extBox 5"/>
          <p:cNvSpPr txBox="1"/>
          <p:nvPr/>
        </p:nvSpPr>
        <p:spPr>
          <a:xfrm>
            <a:off x="7754383" y="3916907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забой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08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1"/>
            <a:ext cx="9174698" cy="7053048"/>
          </a:xfrm>
          <a:prstGeom prst="rect">
            <a:avLst/>
          </a:prstGeom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7754383" y="213163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6062" y="719266"/>
            <a:ext cx="764274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К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ак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уголь поступает на -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гора? Уголь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течёт по самоходной дорожке из угольного переулка - забоя к угольному проспекту - штреку. Пересаживается в маленькие вагонетки, которые тянет электровоз. А управляет им - машинист электровоза.</a:t>
            </a:r>
          </a:p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А затем? Как уголь дальше поступает на-гора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?</a:t>
            </a:r>
          </a:p>
          <a:p>
            <a:endParaRPr lang="ru-RU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28600" marR="341630">
              <a:buFont typeface="+mj-lt"/>
              <a:buAutoNum type="arabicPeriod" startAt="5"/>
            </a:pPr>
            <a:endParaRPr lang="ru-RU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28600" marR="341630">
              <a:buFont typeface="+mj-lt"/>
              <a:buAutoNum type="arabicPeriod" startAt="5"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28600" marR="341630">
              <a:buFont typeface="+mj-lt"/>
              <a:buAutoNum type="arabicPeriod" startAt="5"/>
            </a:pPr>
            <a:endParaRPr lang="ru-RU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28600" marR="341630">
              <a:buFont typeface="+mj-lt"/>
              <a:buAutoNum type="arabicPeriod" startAt="5"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28600" marR="341630">
              <a:buFont typeface="+mj-lt"/>
              <a:buAutoNum type="arabicPeriod" startAt="5"/>
            </a:pPr>
            <a:endParaRPr lang="ru-RU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28600" marR="341630">
              <a:buFont typeface="+mj-lt"/>
              <a:buAutoNum type="arabicPeriod" startAt="5"/>
            </a:pPr>
            <a:endParaRPr lang="ru-RU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28600" marR="341630">
              <a:buFont typeface="+mj-lt"/>
              <a:buAutoNum type="arabicPeriod" startAt="5"/>
            </a:pPr>
            <a:endParaRPr lang="ru-RU" dirty="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0482" name="Picture 2" descr="https://upload.wikimedia.org/wikipedia/commons/5/52/Bundesarchiv_Bild_183-R85421%2C_Zwickau%2C_Schacht_Br%C3%BCckenberg_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24" y="2598216"/>
            <a:ext cx="3611207" cy="2527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484" name="Picture 4" descr="https://popgun.ru/files/g/149/orig/18845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211" y="3330906"/>
            <a:ext cx="4312215" cy="323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4964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4"/>
            <a:ext cx="9174698" cy="70530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9897" y="881903"/>
            <a:ext cx="78884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341630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Электровоз вагонетки отвозит к подъёмной машине, высыпает в огромные железные ящики - бункера, и также по стволу, как и шахтёров в этих железных ящиках его поднимает на-гора.</a:t>
            </a:r>
          </a:p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   И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вот уголь выдали на-гора. Куда же дальше он поступает?</a:t>
            </a:r>
          </a:p>
          <a:p>
            <a:pPr marL="228600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Он движется по самоходной дорожке на обогатительную фабрику. Дальше обогащенный уголь грузят в вагоны и отправляют во все концы нашей Родины.</a:t>
            </a:r>
          </a:p>
          <a:p>
            <a:pPr marL="2540"/>
            <a:endParaRPr lang="ru-RU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9458" name="Picture 2" descr="https://pbs.twimg.com/media/Ec4yk1ZU8AAlIu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64" y="3858967"/>
            <a:ext cx="3887789" cy="2591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60" name="Picture 4" descr="https://avatars.mds.yandex.net/get-zen_doc/28064/pub_5b7404758b9f0300a9137d07_5b7405889cc24600a88729f4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220" y="2691387"/>
            <a:ext cx="4019107" cy="2680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8" name="Группа 7"/>
          <p:cNvGrpSpPr/>
          <p:nvPr/>
        </p:nvGrpSpPr>
        <p:grpSpPr>
          <a:xfrm>
            <a:off x="7779224" y="1"/>
            <a:ext cx="1212962" cy="1229257"/>
            <a:chOff x="7792872" y="159222"/>
            <a:chExt cx="1212962" cy="1229257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7792872" y="159222"/>
              <a:ext cx="1187355" cy="1219202"/>
              <a:chOff x="7792872" y="159222"/>
              <a:chExt cx="1187355" cy="1219202"/>
            </a:xfrm>
          </p:grpSpPr>
          <p:sp>
            <p:nvSpPr>
              <p:cNvPr id="11" name="Скругленный прямоугольник 10"/>
              <p:cNvSpPr/>
              <p:nvPr/>
            </p:nvSpPr>
            <p:spPr>
              <a:xfrm>
                <a:off x="7792872" y="286603"/>
                <a:ext cx="1187355" cy="1091821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" name="Рисунок 11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4287" y="159222"/>
                <a:ext cx="1106426" cy="1219202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7881103" y="1049925"/>
              <a:ext cx="1124731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none" rtlCol="0">
              <a:spAutoFit/>
            </a:bodyPr>
            <a:lstStyle/>
            <a:p>
              <a:r>
                <a:rPr lang="ru-RU" sz="1600" b="1" i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  <a:hlinkClick r:id="rId5" action="ppaction://hlinksldjump"/>
                </a:rPr>
                <a:t>вернуться</a:t>
              </a:r>
              <a:endParaRPr lang="ru-RU" sz="1600" b="1" i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024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1"/>
            <a:ext cx="9174698" cy="7053048"/>
          </a:xfrm>
          <a:prstGeom prst="rect">
            <a:avLst/>
          </a:prstGeom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7754383" y="213163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6095" y="1095065"/>
            <a:ext cx="78611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050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Шахта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Красногорская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Шахта введена в эксплуатацию в 1949 году. Она относится к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сверхкатегорийной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Все пласты угля склонны к самовозгоранию, есть угроза внезапных выбросов угля и газа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 году был зафиксирован максимальный показатель добычи: шахта извлекла больше 750 тысяч тонн угля. В начале 1990-х годов запасы угля, подготовленные к отработке, были исчерпаны. В связи с этим было принято решение о строительстве нового горизонта, который должен обеспечить стабильную работу предприятия еще как минимум на 40 лет. Новый горизонт запущен в 2001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году. Дата ликвидации 29 марта 2017г.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https://s13.stc.all.kpcdn.net/share/i/4/840120/wr-7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49" y="3957387"/>
            <a:ext cx="5261801" cy="2680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461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3"/>
            <a:ext cx="9174698" cy="7053048"/>
          </a:xfrm>
          <a:prstGeom prst="rect">
            <a:avLst/>
          </a:prstGeom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7754383" y="213163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9809" y="881903"/>
            <a:ext cx="70695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Шахта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Зиминка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Угледобывающее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предприятие в Прокопьевске. В 1927 - 1929 годах освоение шахтного поля осуществлялось промышленной крестьянской артелью имени 1 Мая («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Первомайка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»). В мае 1930 года она стала государственным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предприятием.В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1942 году шахта стала лучшей в Советском Союзе. В 1958-м шахта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Зиминка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1-2» была переименована в шахту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Зиминка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-Капитальная», а в 1971 году - в шахту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Зиминка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».На свою проектную мощность - 1,5 миллиона тонн -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Зиминка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вышла в 1963 году. Дата ликвидации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февраля 2016г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18434" name="Picture 2" descr="https://s13.stc.all.kpcdn.net/share/i/4/840121/wr-7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904" y="3503661"/>
            <a:ext cx="4135272" cy="30986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9395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1"/>
            <a:ext cx="9174698" cy="7053048"/>
          </a:xfrm>
          <a:prstGeom prst="rect">
            <a:avLst/>
          </a:prstGeom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7754383" y="213163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6854" y="881903"/>
            <a:ext cx="74653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Шахта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Ф.Э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Дзержинского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шахты началось в 1931 году. 9 января 1935 года шахта № 9 им. Кагановича была сдана в эксплуатацию. В 1957-м переименована в шахту им. Ф. Э. Дзержинского. С 1960-х годов на ней начались масштабные работы по реконструкции. Стало поступать новое оборудование, использовались новые технологии угледобычи. Шахта относится к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сверхкатегорийной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газу и пыли. Дата ликвидации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организация в процессе ликвидации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https://s13.stc.all.kpcdn.net/share/i/4/840122/wr-7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949" y="3268070"/>
            <a:ext cx="5169944" cy="3446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2357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1"/>
            <a:ext cx="9174698" cy="7053048"/>
          </a:xfrm>
          <a:prstGeom prst="rect">
            <a:avLst/>
          </a:prstGeom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7754383" y="213163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9492" y="881903"/>
            <a:ext cx="8434317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Шахта «Коксовая»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(бывшая имени И. В. Сталина, потом «Коксовая-1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шахты им. Сталина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Прокопьевского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рудоуправления началось в 1929 году, 25 декабря 1935 года Государственная Комиссия приняла в эксплуатацию первую очередь шахты с производительной мощностью — 1,5 млн т в год.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началу эксплуатации шахта была оснащена новейшими механизмами и оборудованием. Но специфика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Прокопьевского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угольного месторождения требовала своих методов добычи угля. Поэтому шахта стала полигоном для испытания и внедрения передовой техники и технологии угледобычи из мощных крутопадающих пластов.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в стране на шахте им. Сталина была внедрена щитовая система отработки пластов с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пневмо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гидрозакладкой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выработанного пространства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1938 году шахта им. Сталина признана лучшей угольной шахтой Советского Союза. 1 февраля 2013 года собственники заявили о закрытии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шахты.</a:t>
            </a:r>
            <a:endParaRPr lang="ru-RU" sz="16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i.miningwiki.ru/8/8e/%D0%A8%D0%B0%D1%85%D1%82%D0%B0_%D0%9A%D0%BE%D0%BA%D1%81%D0%BE%D0%B2%D0%B0%D1%8F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64" y="3959669"/>
            <a:ext cx="3700028" cy="2775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https://i.miningwiki.ru/f/f8/%D0%A8%D0%B0%D1%85%D1%82%D0%B0_%D0%9A%D0%BE%D0%BA%D1%81%D0%BE%D0%B2%D0%B0%D1%8F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54" y="3950027"/>
            <a:ext cx="3736964" cy="2784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640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1"/>
            <a:ext cx="9174698" cy="7053048"/>
          </a:xfrm>
          <a:prstGeom prst="rect">
            <a:avLst/>
          </a:prstGeom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7754383" y="213163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5651" y="256286"/>
            <a:ext cx="5166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</a:rPr>
              <a:t>Шахта имени К. Е.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</a:rPr>
              <a:t>Ворошилова</a:t>
            </a:r>
            <a:r>
              <a:rPr lang="ru-RU" dirty="0">
                <a:solidFill>
                  <a:schemeClr val="bg1"/>
                </a:solidFill>
              </a:rPr>
              <a:t> (шахта № 5-6)</a:t>
            </a:r>
            <a:endParaRPr lang="ru-RU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3486" y="547533"/>
            <a:ext cx="866632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шахты им. Ворошилова началось в 1928 году. Введена в эксплуатацию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в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1931 году как шахта № 5-6. Ежегодный прирост добычи составлял почти 300 тыс. тонн. В 1935 году был преодолен миллионный рубеж — добыто 1 млн. 120 тыс. тонн угля. Таких темпов в добыче в то время не было ни на одном угольном предприятии Кузбасса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Шахта была введена в эксплуатацию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 м (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 В 1941 году был сдан в эксплуатацию горизонт +140 м (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.), в 1956 год у — горизонт +60 м (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.). За время эксплуатации горизонты +220 м (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и +140 м (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отработаны полностью. В 1987 году был введен в эксплуатацию горизонт — 40 м (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.), являющийся в настоящее время основным рабочим горизонтом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шахты. Отработку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угля на первых трёх горизонтах вели с применением «сухих» способов отработки пластов. В 80-х годах на предприятии начали внедрять гидравлический способ добычи. Первый участок гидродобычи начал работать на предприятии в 2003, второй — в 2005 году, в 2008 — третий. Внедрение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гидротехнологии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позволило предприятию увеличить объёмы добычи угля в два раза, и тем самым предопределило дальнейшую судьбу одной из старейших шахт «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Прокопьевскугля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которую планировалось закрыть.</a:t>
            </a:r>
          </a:p>
        </p:txBody>
      </p:sp>
      <p:pic>
        <p:nvPicPr>
          <p:cNvPr id="2054" name="Picture 6" descr="Файл:Шахта имени Ворошилова Прокопьевск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325" y="4213177"/>
            <a:ext cx="3692582" cy="2516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6619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1"/>
            <a:ext cx="9174698" cy="7053048"/>
          </a:xfrm>
          <a:prstGeom prst="rect">
            <a:avLst/>
          </a:prstGeom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7754383" y="213163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27820" y="1362460"/>
            <a:ext cx="7110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В годы Великой Отечественной войны весь коллектив этой шахты успешно нес трудовую вахту. «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Калининцы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</a:rPr>
              <a:t>» выполняли нормы на 200 – 250%. Они выступили с призывом организовать сбор средств на строительство танковой колонны «Шахтёр Кузбасса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». Дата ликвидации 2004 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://suse.kemrsl.ru/files/1499669400_kalin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008" y="2826932"/>
            <a:ext cx="4993285" cy="373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1125939" y="755947"/>
            <a:ext cx="7212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1934 году сдана в эксплуатацию 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шахта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№ 7 (имени 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892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24979"/>
            <a:ext cx="9174698" cy="7053048"/>
          </a:xfrm>
          <a:prstGeom prst="rect">
            <a:avLst/>
          </a:prstGeom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7754383" y="213163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307" y="430875"/>
            <a:ext cx="843431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Шахта «</a:t>
            </a:r>
            <a:r>
              <a:rPr lang="ru-RU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Зенковская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Зенковские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уклоны)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Геологоразведочные работы в районе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Зенково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начались с 1929 года, но в основном они носили перспективно-оценочный характер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1948 году на поле участка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Зенковского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1-2 по пласту Мощный была заложена шахта «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Зенковский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уклон» № 1 с годовой добычей 60 тыс. тонн. Шахта «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Зенковские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уклоны» треста «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Сталинуголь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сдана в эксплуатацию в декабре 1948 году с годовой производственной мощностью 120 тыс. тонн.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Разведочные работы продолжались и после открытия шахты, и в 1956 году здесь обнаружены крупные запасы коксующихся углей, пользующихся огромным спросом. Шахта стала родиной всесоюзных и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всекузбасских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рекордов по добыче угля из очистных забоев.</a:t>
            </a:r>
          </a:p>
          <a:p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1971 году переименована в «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Зенковскую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предприятие шахта «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Зенковская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было преобразовано в ОАО в мае 1994 года. В 2002 году в отношении ОАО «Шахта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Зенковская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введена процедура банкротства.</a:t>
            </a:r>
          </a:p>
          <a:p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Файл:Шахта Зенковска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09" y="3827298"/>
            <a:ext cx="7213980" cy="2957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2582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7029449"/>
          </a:xfrm>
          <a:prstGeom prst="rect">
            <a:avLst/>
          </a:prstGeom>
        </p:spPr>
      </p:pic>
      <p:pic>
        <p:nvPicPr>
          <p:cNvPr id="3" name="Рисунок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465" y="4121472"/>
            <a:ext cx="1239356" cy="12393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035" y="3973988"/>
            <a:ext cx="1290484" cy="12411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66"/>
          <a:stretch/>
        </p:blipFill>
        <p:spPr>
          <a:xfrm>
            <a:off x="6348035" y="1891096"/>
            <a:ext cx="1239356" cy="12411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694465" y="1882524"/>
            <a:ext cx="1239355" cy="12496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7" name="Рисунок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465" y="1912158"/>
            <a:ext cx="1234561" cy="124967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218" name="Picture 2" descr="http://t14031k.sch.obrazovanie33.ru/upload/site_files/1k/%D0%B1%D0%B5%D0%B7%D0%BE%D0%BF%D0%B0%D1%81%D0%BD%D0%BE%D1%81%D1%82%D1%8C.jpeg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r="9969"/>
          <a:stretch/>
        </p:blipFill>
        <p:spPr bwMode="auto">
          <a:xfrm>
            <a:off x="3477145" y="2846577"/>
            <a:ext cx="2327566" cy="15872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48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24979"/>
            <a:ext cx="9174698" cy="7053048"/>
          </a:xfrm>
          <a:prstGeom prst="rect">
            <a:avLst/>
          </a:prstGeom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7754383" y="213163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77922" y="1070087"/>
            <a:ext cx="716507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Шахта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Ноградская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(имени Молотова, Коксовая-2)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 1927 года в районе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Голубевского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лога образована частная артель «Крестьянские штольни», которая занималась добычей угля. В это же время закладываются государственные штольни № 25-26, получившие название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Голубевская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штольня». С 1932 «Крестьянские штольни» и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Голубевская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штольня» стали называться штольней № 10.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1939 году штольне № 10 присвоено имя Молотова. С 1957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tooltip="1957 год"/>
              </a:rPr>
              <a:t> года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шахта им. Молотова стала называться шахтой «Коксовая-2».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1971 году шахта «Коксовая-2» была переименована в шахту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Ноградская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мае 1995 года на основании приказа генерального директора АО УК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Прокопьевскуголь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«О закрытии неперспективных шахт» шахта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Ноградская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закрыта.</a:t>
            </a:r>
            <a:endParaRPr lang="ru-RU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71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24979"/>
            <a:ext cx="9174698" cy="705304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93207" y="779545"/>
            <a:ext cx="6126887" cy="57554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Шахта № 3-3 бис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Шахта имени К. Е. Ворошилова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Взрыв угольной пыли на шахте им. Ворошилова 2 января 1946 года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Шахта имени Ф .Э. Дзержинского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Шахта № 9 имени Кагановича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Шахта № 7 имени М. И. Калинина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Шахта «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Зенковская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» (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Зенковские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 уклоны)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tooltip="Книга памяти шахтеров Кузбасса/Прокопьевск/Шахта «Зиминка»"/>
              </a:rPr>
              <a:t>Шахта «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tooltip="Книга памяти шахтеров Кузбасса/Прокопьевск/Шахта «Зиминка»"/>
              </a:rPr>
              <a:t>Зиминка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tooltip="Книга памяти шахтеров Кузбасса/Прокопьевск/Шахта «Зиминка»"/>
              </a:rPr>
              <a:t>»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 tooltip="Книга памяти шахтеров Кузбасса/Прокопьевск/Шахта «Коксовая»"/>
              </a:rPr>
              <a:t>Шахта «Коксовая»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Шахта «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Красногорская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»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Шахта «Красный углекоп»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Шахта «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Кыргайская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»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Шахта «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Маганак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»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Шахта «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Манеиха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»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Шахта «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Ноградская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»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Шахта «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Прокопьевская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»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Шахта «Северный 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Маганак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»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Шахта «Смычка»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Шахта «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Талдинская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-Южная»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/>
              </a:rPr>
              <a:t>Шахта «</a:t>
            </a:r>
            <a:r>
              <a:rPr lang="ru-RU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/>
              </a:rPr>
              <a:t>Тырганская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/>
              </a:rPr>
              <a:t>»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Шахта «Центральная»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/>
              </a:rPr>
              <a:t>Шахта «Черная гора»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5"/>
              </a:rPr>
              <a:t>Шахта «Южная</a:t>
            </a: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5"/>
              </a:rPr>
              <a:t>»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7779224" y="1"/>
            <a:ext cx="1212962" cy="1229257"/>
            <a:chOff x="7792872" y="159222"/>
            <a:chExt cx="1212962" cy="1229257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7792872" y="159222"/>
              <a:ext cx="1187355" cy="1219202"/>
              <a:chOff x="7792872" y="159222"/>
              <a:chExt cx="1187355" cy="1219202"/>
            </a:xfrm>
          </p:grpSpPr>
          <p:sp>
            <p:nvSpPr>
              <p:cNvPr id="10" name="Скругленный прямоугольник 9"/>
              <p:cNvSpPr/>
              <p:nvPr/>
            </p:nvSpPr>
            <p:spPr>
              <a:xfrm>
                <a:off x="7792872" y="286603"/>
                <a:ext cx="1187355" cy="1091821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hlinkClick r:id="rId26" action="ppaction://hlinksldjump"/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4287" y="159222"/>
                <a:ext cx="1106426" cy="1219202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</p:pic>
        </p:grpSp>
        <p:sp>
          <p:nvSpPr>
            <p:cNvPr id="9" name="TextBox 8">
              <a:hlinkClick r:id="rId26" action="ppaction://hlinksldjump"/>
            </p:cNvPr>
            <p:cNvSpPr txBox="1"/>
            <p:nvPr/>
          </p:nvSpPr>
          <p:spPr>
            <a:xfrm>
              <a:off x="7881103" y="1049925"/>
              <a:ext cx="1124731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none" rtlCol="0">
              <a:spAutoFit/>
            </a:bodyPr>
            <a:lstStyle/>
            <a:p>
              <a:r>
                <a:rPr lang="ru-RU" sz="1600" b="1" i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вернуться</a:t>
              </a:r>
              <a:endParaRPr lang="ru-RU" sz="1600" b="1" i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131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24979"/>
            <a:ext cx="9174698" cy="7053048"/>
          </a:xfrm>
          <a:prstGeom prst="rect">
            <a:avLst/>
          </a:prstGeom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7754383" y="213163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6854" y="881903"/>
            <a:ext cx="7956645" cy="537303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Стихи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сочинённые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 и детьми  группы  «Белоснежка»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«Прокопьевск – город  мой  родной»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  город  мой  родной…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Жемчужина  Кузбасса – наша,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Прекрасен  он  и  летом  и весной,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 в  будущем – ещё  он  станет  краше!       (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  Вики  Воронковой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  город  мой  родной…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 мой сибирский,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снегу  стоит  зимой.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каждую  снежинку  считаю  я  родной! 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(Семья  Ильи  </a:t>
            </a:r>
            <a:r>
              <a:rPr lang="ru-RU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Леднева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074" name="Picture 2" descr="https://i.ytimg.com/vi/xKoVeEBMD_8/maxresdefaul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1" b="11624"/>
          <a:stretch/>
        </p:blipFill>
        <p:spPr bwMode="auto">
          <a:xfrm>
            <a:off x="1950720" y="4556759"/>
            <a:ext cx="5471160" cy="2301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67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24979"/>
            <a:ext cx="9174698" cy="7053048"/>
          </a:xfrm>
          <a:prstGeom prst="rect">
            <a:avLst/>
          </a:prstGeom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7754383" y="213163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6854" y="881903"/>
            <a:ext cx="7956645" cy="537303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02890" y="1176626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  город  мой  родной…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Красивый,  радостный,  большой.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  он  углём  и  людьми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 годами  хорошеет.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Вокруг  леса,  поля,  луга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Везде  играет  детвора.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 сосёнках,  парках  наш  народ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Катается  на  лыжах.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Прокопьевск,  город  наш  родной,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 нет  дороже  места!                            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Саши   Полянского)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  город  мой  родной…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Жемчужина  Кузбасса –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 чёрное  золото  льётся  рекой –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Почёт  шахтёрскому  классу!                   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 Вани  Дмитриева)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im0-tub-ru.yandex.net/i?id=87fc877ee41f7ccffed61c4fa1e109e1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90" y="1028575"/>
            <a:ext cx="3862859" cy="2687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1311.ru/news/2013/zz/z_z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362" y="3199308"/>
            <a:ext cx="2439128" cy="3658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76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24979"/>
            <a:ext cx="9174698" cy="7053048"/>
          </a:xfrm>
          <a:prstGeom prst="rect">
            <a:avLst/>
          </a:prstGeom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7754383" y="213163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6854" y="881903"/>
            <a:ext cx="7956645" cy="537303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29148" y="104241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  город  мой  родной…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 нём  много  шахт,  разрезов.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Люблю  свой  город  всей душой,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Цвети  и  здравствуй  город  мой!         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  Марка 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Исавердова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  город  мой  родной…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Жемчужина  Кузбасса,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Пускай  растёт  и  ширится.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Горжусь  твоей  красой!                          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 Маши 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Холоповой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im3.turbina.ru/photos.4/8/6/7/2/1/2312768/big.photo/Kiselyovskiy-razre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654" y="1070087"/>
            <a:ext cx="3893208" cy="2598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dkontakt.ru/public/news/2018/1/766319d7b536439e8860d2256401978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36" y="3954071"/>
            <a:ext cx="3787349" cy="265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66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24979"/>
            <a:ext cx="9174698" cy="7053048"/>
          </a:xfrm>
          <a:prstGeom prst="rect">
            <a:avLst/>
          </a:prstGeom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7754383" y="213163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6854" y="881903"/>
            <a:ext cx="7956645" cy="537303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6633" y="345629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  город  мой  родной…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 мы  любим  всей  душой,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 ты  светлый  и  большой.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Горжусь  всегда,  везде  тобой!              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 Данила  Михайлова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  город  мой  родной…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Люблю  и  дорожу  тобой.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 чувства  эти   сквозь  года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 сердце  греть  будут  всегда!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 Лены 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Сороковниной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  город  мой  родной…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 холмах  раскинулся  большой.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 ночи  сверкают  огни,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 живет  друзья  мои!                    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 Ксюши  Пироговой)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7170" name="Picture 2" descr="https://img-fotki.yandex.ru/get/4115/18743614.44/0_94b53_4434b04f_X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719" y="1202553"/>
            <a:ext cx="3720780" cy="2478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31.userapi.com/ODjR_RR6x4kPuth9xZB_h_DhWDqKZLPCDy97lw/M11LaPSnkH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160" y="3954063"/>
            <a:ext cx="3495367" cy="2621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04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24979"/>
            <a:ext cx="9174698" cy="705304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86854" y="881903"/>
            <a:ext cx="7956645" cy="537303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38865" y="622628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  город  мой  родной…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Цветёт  и  развивается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Шахтёрский  город  дорогой,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 он  в  веках  прославится!                  (Семья 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Михаила  Абрамова)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  город  мой  родной…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 лучше  всех  на  свете.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Шахтёрским  славится  трудом                   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 на  всей  планете!                          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 Димы 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Будюкова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  город  мой  родной…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Тебя  люблю  я  всей  душой!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Люблю  по  улочкам  заснеженным  ходить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Встречать  рассвет  и  провожать  закат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Жемчужина  Кузбасса -   а    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 город  мой  родной!                            (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  Ромы  Миронова)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http://fhw.kemrsl.ru/upload/iblock/234/234cefc418fd45092defed559e8273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08" y="881903"/>
            <a:ext cx="3807362" cy="2852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m1.35photo.pro/photos_temp/sizes/178/892929_800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541" y="3438783"/>
            <a:ext cx="3071851" cy="2046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pbs.twimg.com/media/CZ7nDX2W0AApLPc.jpg:lar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6" t="21657" r="23437" b="20088"/>
          <a:stretch/>
        </p:blipFill>
        <p:spPr bwMode="auto">
          <a:xfrm>
            <a:off x="5320776" y="5154175"/>
            <a:ext cx="2179041" cy="1703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7779224" y="1"/>
            <a:ext cx="1212962" cy="1229257"/>
            <a:chOff x="7792872" y="159222"/>
            <a:chExt cx="1212962" cy="1229257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7792872" y="159222"/>
              <a:ext cx="1187355" cy="1219202"/>
              <a:chOff x="7792872" y="159222"/>
              <a:chExt cx="1187355" cy="1219202"/>
            </a:xfrm>
          </p:grpSpPr>
          <p:sp>
            <p:nvSpPr>
              <p:cNvPr id="17" name="Скругленный прямоугольник 16"/>
              <p:cNvSpPr/>
              <p:nvPr/>
            </p:nvSpPr>
            <p:spPr>
              <a:xfrm>
                <a:off x="7792872" y="286603"/>
                <a:ext cx="1187355" cy="1091821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8" name="Рисунок 17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4287" y="159222"/>
                <a:ext cx="1106426" cy="1219202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7881103" y="1049925"/>
              <a:ext cx="1124731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none" rtlCol="0">
              <a:spAutoFit/>
            </a:bodyPr>
            <a:lstStyle/>
            <a:p>
              <a:r>
                <a:rPr lang="ru-RU" sz="1600" b="1" i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  <a:hlinkClick r:id="rId6" action="ppaction://hlinksldjump"/>
                </a:rPr>
                <a:t>вернуться</a:t>
              </a:r>
              <a:endParaRPr lang="ru-RU" sz="1600" b="1" i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651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0"/>
            <a:ext cx="9174698" cy="7053048"/>
          </a:xfrm>
          <a:prstGeom prst="rect">
            <a:avLst/>
          </a:prstGeom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7754383" y="213163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7704" y="881903"/>
            <a:ext cx="8115796" cy="141654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5600"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Положительным моментом является то, что леса возле города являются относительно нетронутыми и в отдельных районах города преобладает наличие  зеленых насаждений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2" name="Picture 4" descr="https://susanintop.com/wp-content/uploads/2019/01/31-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777" y="1812992"/>
            <a:ext cx="4371945" cy="2945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im0-tub-ru.yandex.net/i?id=1a071c00436fa469ea8a22958585a02c-l&amp;ref=rim&amp;n=13&amp;w=1041&amp;h=84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04" y="2121436"/>
            <a:ext cx="3139358" cy="2554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s://irecommend.ru/sites/default/files/product-images/88414/1XzcdZAhdzhTGurb85eE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663" y="4271299"/>
            <a:ext cx="3442481" cy="2292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19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24979"/>
            <a:ext cx="9174698" cy="7053048"/>
          </a:xfrm>
          <a:prstGeom prst="rect">
            <a:avLst/>
          </a:prstGeom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7754383" y="213163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86854" y="881903"/>
            <a:ext cx="7956645" cy="16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7810" y="1067087"/>
            <a:ext cx="72376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 многие другие города, Прокопьевск характеризуется наличием достопримечательностей. Например, такой является аллея славы (памятник , возведенный в честь героев  комсомольцев, которые погибли  во времена Великой Отечественной войны). Также,  в городе присутствует Мемориал героям Советского Союза, что также может быть интересно приезжим туристам.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img-fotki.yandex.ru/get/4414/18743614.41/0_94abd_fbad2ce0_X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9" y="2390526"/>
            <a:ext cx="3744349" cy="2493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bsprk.ru/gorod/%D0%BA%D0%B0%D1%80%D1%82%D0%B8%D0%BD%D0%BA%D0%B8/%D0%9C%D0%B5%D0%BC%D0%BE%D1%80%D0%B8%D0%B0%D0%BB%20%D0%93%D0%B5%D1%80%D0%BE%D0%B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168" y="4418242"/>
            <a:ext cx="5648082" cy="2206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0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0"/>
            <a:ext cx="9174698" cy="7053048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360124" y="1033500"/>
            <a:ext cx="7888407" cy="234799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5600"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во многих других городах, в Прокопьевск присутствует памятник Ленину. Возможно посещение краеведческого музея, в котором указана история развития города и его угледобывающей деятельности. Имеется стадион под названием «Шахтер».</a:t>
            </a:r>
          </a:p>
          <a:p>
            <a:pPr indent="355600"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города не отличается особенной красотой, так как угледобывающая деятельность ее испортила. Однако, Прокопьевск характеризуется наличием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Зенковского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парка с наличием в нем пруда. В зимнее время в данном парке </a:t>
            </a:r>
            <a:r>
              <a:rPr lang="ru-RU" dirty="0">
                <a:solidFill>
                  <a:schemeClr val="tx1"/>
                </a:solidFill>
              </a:rPr>
              <a:t>можно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кататься на лыжах.</a:t>
            </a:r>
          </a:p>
          <a:p>
            <a:pPr algn="just"/>
            <a:r>
              <a:rPr lang="ru-RU" sz="900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6" name="Picture 8" descr="https://i1.photo.2gis.com/images/geo/6/844424950240204_d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30" y="3266276"/>
            <a:ext cx="2568200" cy="3424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avatars.mds.yandex.net/get-altay/1778671/2a00000169d60c181cfa291929739749c344/XX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140" y="3790365"/>
            <a:ext cx="3805084" cy="2853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7779224" y="1"/>
            <a:ext cx="1212962" cy="1229257"/>
            <a:chOff x="7792872" y="159222"/>
            <a:chExt cx="1212962" cy="1229257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7792872" y="159222"/>
              <a:ext cx="1187355" cy="1219202"/>
              <a:chOff x="7792872" y="159222"/>
              <a:chExt cx="1187355" cy="1219202"/>
            </a:xfrm>
          </p:grpSpPr>
          <p:sp>
            <p:nvSpPr>
              <p:cNvPr id="18" name="Скругленный прямоугольник 17"/>
              <p:cNvSpPr/>
              <p:nvPr/>
            </p:nvSpPr>
            <p:spPr>
              <a:xfrm>
                <a:off x="7792872" y="286603"/>
                <a:ext cx="1187355" cy="1091821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9" name="Рисунок 18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4287" y="159222"/>
                <a:ext cx="1106426" cy="1219202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7881103" y="1049925"/>
              <a:ext cx="1124731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none" rtlCol="0">
              <a:spAutoFit/>
            </a:bodyPr>
            <a:lstStyle/>
            <a:p>
              <a:r>
                <a:rPr lang="ru-RU" sz="1600" b="1" i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вернуться</a:t>
              </a:r>
              <a:endParaRPr lang="ru-RU" sz="1600" b="1" i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793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6000">
              <a:srgbClr val="C6B278"/>
            </a:gs>
            <a:gs pos="100000">
              <a:schemeClr val="accent1">
                <a:lumMod val="45000"/>
                <a:lumOff val="55000"/>
              </a:schemeClr>
            </a:gs>
            <a:gs pos="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7833816" y="0"/>
            <a:ext cx="1212962" cy="1229257"/>
            <a:chOff x="7792872" y="159222"/>
            <a:chExt cx="1212962" cy="1229257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7792872" y="159222"/>
              <a:ext cx="1187355" cy="1219202"/>
              <a:chOff x="7792872" y="159222"/>
              <a:chExt cx="1187355" cy="1219202"/>
            </a:xfrm>
          </p:grpSpPr>
          <p:sp>
            <p:nvSpPr>
              <p:cNvPr id="9" name="Скругленный прямоугольник 8"/>
              <p:cNvSpPr/>
              <p:nvPr/>
            </p:nvSpPr>
            <p:spPr>
              <a:xfrm>
                <a:off x="7792872" y="286603"/>
                <a:ext cx="1187355" cy="1091821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0" name="Рисунок 9">
                <a:hlinkClick r:id="rId3" action="ppaction://hlinksldjump"/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4287" y="159222"/>
                <a:ext cx="1106426" cy="1219202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</p:pic>
        </p:grpSp>
        <p:sp>
          <p:nvSpPr>
            <p:cNvPr id="8" name="TextBox 7"/>
            <p:cNvSpPr txBox="1"/>
            <p:nvPr/>
          </p:nvSpPr>
          <p:spPr>
            <a:xfrm>
              <a:off x="7881103" y="1049925"/>
              <a:ext cx="1124731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none" rtlCol="0">
              <a:spAutoFit/>
            </a:bodyPr>
            <a:lstStyle/>
            <a:p>
              <a:r>
                <a:rPr lang="ru-RU" sz="1600" b="1" i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вернуться</a:t>
              </a:r>
              <a:endParaRPr lang="ru-RU" sz="1600" b="1" i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Объект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7122281"/>
              </p:ext>
            </p:extLst>
          </p:nvPr>
        </p:nvGraphicFramePr>
        <p:xfrm>
          <a:off x="2197510" y="-818"/>
          <a:ext cx="4748980" cy="685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Презентация" r:id="rId5" imgW="2143080" imgH="3095640" progId="PowerPoint.Show.12">
                  <p:embed/>
                </p:oleObj>
              </mc:Choice>
              <mc:Fallback>
                <p:oleObj name="Презентация" r:id="rId5" imgW="2143080" imgH="309564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97510" y="-818"/>
                        <a:ext cx="4748980" cy="6859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358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7029449"/>
          </a:xfrm>
          <a:prstGeom prst="rect">
            <a:avLst/>
          </a:prstGeom>
        </p:spPr>
      </p:pic>
      <p:pic>
        <p:nvPicPr>
          <p:cNvPr id="8" name="Рисунок 7" descr="Герб Прокопьевска 1967 г.">
            <a:hlinkClick r:id="rId3" action="ppaction://hlinksldjump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26" y="3514724"/>
            <a:ext cx="2156346" cy="262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images.vector-images.com/42/prokopevsk_city_coa_2003_n19462.jpg">
            <a:hlinkClick r:id="rId5" action="ppaction://hlinksldjump"/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6237" y1="45909" x2="41398" y2="455"/>
                        <a14:foregroundMark x1="67742" y1="45909" x2="82258" y2="909"/>
                        <a14:foregroundMark x1="87634" y1="3636" x2="83871" y2="43182"/>
                        <a14:foregroundMark x1="3763" y1="28182" x2="90323" y2="24545"/>
                        <a14:foregroundMark x1="7527" y1="2727" x2="19355" y2="22273"/>
                        <a14:foregroundMark x1="40860" y1="2727" x2="7527" y2="15455"/>
                        <a14:foregroundMark x1="23656" y1="8636" x2="31720" y2="31818"/>
                        <a14:foregroundMark x1="48387" y1="25000" x2="75269" y2="2273"/>
                        <a14:foregroundMark x1="45161" y1="26818" x2="50538" y2="909"/>
                        <a14:foregroundMark x1="46237" y1="29091" x2="61290" y2="455"/>
                        <a14:foregroundMark x1="87097" y1="23182" x2="98387" y2="12273"/>
                        <a14:foregroundMark x1="84409" y1="23182" x2="97849" y2="43182"/>
                        <a14:foregroundMark x1="57527" y1="25000" x2="56989" y2="44545"/>
                        <a14:foregroundMark x1="17742" y1="26818" x2="19355" y2="44545"/>
                        <a14:foregroundMark x1="6989" y1="29091" x2="5914" y2="50000"/>
                        <a14:foregroundMark x1="33871" y1="25909" x2="38710" y2="45909"/>
                        <a14:foregroundMark x1="26882" y1="32273" x2="28495" y2="50000"/>
                        <a14:foregroundMark x1="55376" y1="20455" x2="55376" y2="20455"/>
                        <a14:foregroundMark x1="71505" y1="30909" x2="71505" y2="30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95" y="2770779"/>
            <a:ext cx="1991294" cy="249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images.vector-images.com/42/prokopievsk-c-lcoa-2020.jpg">
            <a:hlinkClick r:id="rId8" action="ppaction://hlinksldjump"/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7347" y1="19000" x2="8571" y2="24000"/>
                        <a14:foregroundMark x1="21633" y1="18000" x2="12245" y2="19000"/>
                        <a14:foregroundMark x1="25714" y1="17000" x2="9796" y2="18000"/>
                        <a14:foregroundMark x1="9796" y1="27333" x2="13878" y2="50333"/>
                        <a14:foregroundMark x1="9388" y1="28333" x2="4490" y2="36000"/>
                        <a14:foregroundMark x1="4490" y1="44667" x2="11837" y2="76667"/>
                        <a14:foregroundMark x1="9796" y1="44667" x2="9388" y2="51000"/>
                        <a14:foregroundMark x1="4490" y1="54333" x2="4490" y2="57000"/>
                        <a14:foregroundMark x1="12245" y1="53667" x2="14694" y2="71333"/>
                        <a14:foregroundMark x1="12245" y1="76667" x2="6939" y2="90333"/>
                        <a14:foregroundMark x1="7755" y1="68667" x2="6939" y2="73667"/>
                        <a14:foregroundMark x1="10612" y1="87000" x2="25714" y2="86667"/>
                        <a14:foregroundMark x1="9796" y1="93000" x2="28571" y2="94667"/>
                        <a14:foregroundMark x1="24490" y1="90333" x2="38367" y2="87000"/>
                        <a14:foregroundMark x1="33469" y1="92000" x2="38367" y2="97000"/>
                        <a14:foregroundMark x1="39592" y1="97667" x2="66122" y2="87667"/>
                        <a14:foregroundMark x1="65306" y1="91333" x2="65306" y2="99000"/>
                        <a14:foregroundMark x1="76735" y1="86333" x2="78776" y2="97000"/>
                        <a14:foregroundMark x1="86531" y1="57000" x2="91020" y2="90000"/>
                        <a14:foregroundMark x1="43673" y1="90333" x2="46122" y2="92000"/>
                        <a14:foregroundMark x1="88163" y1="80000" x2="83673" y2="87667"/>
                        <a14:foregroundMark x1="94286" y1="85333" x2="92245" y2="42667"/>
                        <a14:foregroundMark x1="89388" y1="53333" x2="86939" y2="40000"/>
                        <a14:foregroundMark x1="89388" y1="46000" x2="89388" y2="16333"/>
                        <a14:foregroundMark x1="95918" y1="37333" x2="91837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412" y="1162191"/>
            <a:ext cx="2333625" cy="2857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Группа 30"/>
          <p:cNvGrpSpPr/>
          <p:nvPr/>
        </p:nvGrpSpPr>
        <p:grpSpPr>
          <a:xfrm>
            <a:off x="7779224" y="1"/>
            <a:ext cx="1212962" cy="1229257"/>
            <a:chOff x="7792872" y="159222"/>
            <a:chExt cx="1212962" cy="1229257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7792872" y="159222"/>
              <a:ext cx="1187355" cy="1219202"/>
              <a:chOff x="7792872" y="159222"/>
              <a:chExt cx="1187355" cy="1219202"/>
            </a:xfrm>
          </p:grpSpPr>
          <p:sp>
            <p:nvSpPr>
              <p:cNvPr id="34" name="Скругленный прямоугольник 33"/>
              <p:cNvSpPr/>
              <p:nvPr/>
            </p:nvSpPr>
            <p:spPr>
              <a:xfrm>
                <a:off x="7792872" y="286603"/>
                <a:ext cx="1187355" cy="1091821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5" name="Рисунок 3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54287" y="159222"/>
                <a:ext cx="1106426" cy="1219202"/>
              </a:xfrm>
              <a:prstGeom prst="rect">
                <a:avLst/>
              </a:prstGeom>
              <a:scene3d>
                <a:camera prst="orthographicFront"/>
                <a:lightRig rig="threePt" dir="t"/>
              </a:scene3d>
              <a:sp3d>
                <a:bevelT prst="slope"/>
              </a:sp3d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7881103" y="1049925"/>
              <a:ext cx="1124731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none" rtlCol="0">
              <a:spAutoFit/>
            </a:bodyPr>
            <a:lstStyle/>
            <a:p>
              <a:r>
                <a:rPr lang="ru-RU" sz="1600" b="1" i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вернуться</a:t>
              </a:r>
              <a:endParaRPr lang="ru-RU" sz="1600" b="1" i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101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702944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182094" y="880707"/>
            <a:ext cx="7055893" cy="526803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СОВЕТСКАЯ ГЕРБОВИДНАЯ ЭМБЛЕМА ПРОКОПЬЕВСКА 1967 Г.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советское время герб Прокопьевска представлял собой щит, разделенный по горизонтали на 2 поля. В центре верхнего белого поля находится символическое традиционно русское изображение улыбающегося солнца. Ниже солнца распахнутые настежь ворота подземной кладовой. Изображение на верхнем поле символизирует богатство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Прокопьевской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земли - колоссальные запасы солнечного камня - угля, раскрытые народу Октябрем. На нижнем алом поле герба Прокопьевска помещен символический золотой ключ, изображение которого складывается из даты "1917" и серпа и молота. Ключ к сокровищам солнца - Великая Октябрьская Социалистическая революция. Наверху герба название города - "ПРОКОПЬЕВСК".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07 апреля 1967 г. решением № 105 исполкома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Совета депутатов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трудящихся.</a:t>
            </a: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87" y="232675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9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702944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1182094" y="986903"/>
            <a:ext cx="7055893" cy="526803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 ГОРОДА ПРОКОПЬЕВСК 2003 Г.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Герб города Прокопьевска представляет собой геральдический щит французской формы, разделенный по горизонтали на две равные половины.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верхней части щита изображена бегущая серебристая (белая) лошадь на зеленом фоне, символизирующая лучшие качества: храбрость, быстроту, силу, ловкость.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Нижняя часть щита золотистого (желтого) цвета, на фоне которого расположены перекрещенные кузнечный молот и кирка, символизирующие индустриальную принадлежность города Прокопьевска.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 цвет - символ надежды, молодости, изобилия.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Золотистый (желтый) цвет символизирует богатства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Прокопьевской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земли, справедливость, могущество.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Постановлением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Совета народных депутатов от 28 мая 2003 года №3.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87" y="232675"/>
            <a:ext cx="6350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0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992"/>
            <a:ext cx="9144000" cy="7029449"/>
          </a:xfrm>
          <a:prstGeom prst="rect">
            <a:avLst/>
          </a:prstGeom>
        </p:spPr>
      </p:pic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0" y="0"/>
            <a:ext cx="635000" cy="63500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366831" y="478996"/>
            <a:ext cx="8475259" cy="630505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7727" y="550175"/>
            <a:ext cx="8475259" cy="6117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ГЕРБ ГОРОДА </a:t>
            </a:r>
            <a:r>
              <a:rPr lang="ru-RU" sz="135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 (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Геральдическое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350" b="1" cap="al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зелёном поле поверх золотой оконечности стоящий обращенный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вправо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Святой Прокопий Устюжский с золотым нимбом, в золотой рубахе, поверх которой – серебряное длинное рубище и босой, правую руку поднявший, а левой держащий три скрещенные черные кочерги, поставленные на рукояти, одна влево и две концами вправо и сопровожденный справа черным камнем, положенным поверх края оконечности. Щит увенчан золотой башенной короной о пяти видимых зубцах и обрамлен лентой ордена Трудового Красного Знамени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 символики: История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Прокопьевска берет свое начало с деревни Монастырской.</a:t>
            </a:r>
          </a:p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Вблизи этой деревни в 1753 году была заложена первая деревянная церковь во имя святого праведного Прокопия Устюжского Христа ради юродивого устюжского чудотворца. По названию церкви было названо село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Прокопьевское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возникшее здесь позднее и в 1931 году получившее статус города Прокопьевска. Прокопьевск является одним из немногих городов России, который носит имя православного </a:t>
            </a:r>
            <a:r>
              <a:rPr lang="ru-RU" sz="13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святого.Образ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Прокопия Устюжского является гласным символом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Прокопьевского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округа, названного в честь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святого; три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кочерги - атрибуты святого Прокопия, которые он всегда носил в левой руке и по которым предсказывал погоду, а расположенные вверх кочерги святого символизируют предсказанный им обильный урожай и благополучие; -черный камень символизирует каменный уголь, с добычей которого связана история становления и развития Прокопьевска. Городской округ являлся одним из основных центров добычи коксующегося угля в Кузбассе, а день города отмечается вместе с Днем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шахтера. Золотая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башенная корона о пяти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зубцах, обозначает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статус муниципального образования - городской округ. Является знаком определенного достоинства и признаком 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самостоятельности; орденская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лента, обрамляющая гербовый щит, показывает, что город Прокопьевск Кемеровской области Указом Президиума Верховного Совета СССР от 26 июня 1981 года за большие успехи, достигнутые трудящимися города в хозяйственном и культурном строительстве, развитии угольной промышленности и значительный вклад в обеспечение Победы над немецко-фашистскими захватчиками в Великой Отечественной войне, награждён Орденом Трудового Красного Знамени.</a:t>
            </a:r>
          </a:p>
          <a:p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золото (желтый цвет) - символ высшей ценности, величия, великодушия, богатства, урожая;</a:t>
            </a:r>
          </a:p>
          <a:p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серебро (белый цвет) - символ чистоты, открытости, божественной мудрости, примирения;</a:t>
            </a:r>
          </a:p>
          <a:p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зеленый цвет - символ роста, надежды, молодости, природы;</a:t>
            </a:r>
          </a:p>
          <a:p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черный цвет - символ мудрости, скромности, вечности бытия, природных богатств земли.</a:t>
            </a:r>
          </a:p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герба разработан Союзом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геральдистов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России.</a:t>
            </a:r>
          </a:p>
          <a:p>
            <a:pPr algn="ctr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Решением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Прокопьевского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Совета народных депутатов от 24 апреля 2020 года №171</a:t>
            </a:r>
            <a:r>
              <a:rPr lang="ru-RU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0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98" y="0"/>
            <a:ext cx="9174698" cy="7053048"/>
          </a:xfrm>
          <a:prstGeom prst="rect">
            <a:avLst/>
          </a:prstGeom>
        </p:spPr>
      </p:pic>
      <p:sp>
        <p:nvSpPr>
          <p:cNvPr id="7" name="Стрелка вправо 6">
            <a:hlinkClick r:id="rId3" action="ppaction://hlinksldjump"/>
          </p:cNvPr>
          <p:cNvSpPr/>
          <p:nvPr/>
        </p:nvSpPr>
        <p:spPr>
          <a:xfrm>
            <a:off x="7754383" y="213163"/>
            <a:ext cx="1167841" cy="668740"/>
          </a:xfrm>
          <a:prstGeom prst="rightArrow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Дальше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6854" y="881903"/>
            <a:ext cx="7956645" cy="537303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355600"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Прокопьевск – место добычи угля. Еще данный город называют черной жемчужиной Кузбасса. Зимой в городе выпадает «черный» снег, так как котельные работают на угле, черным дымом загрязняя воздух. В городе работали 16 шахт, добывая коксующийся уголь. Город являлся одним из крупнейших центров угледобычи России.  Именно поэтому жители Прокопьевска день города празднуют и в день шахтера. Это происходит в последнее воскресенье августа. Кроме того, 1981 год ознаменовался вручением городу Прокопьевск ордена Трудового Красного Знамени за значительный вклад в угольную промышленность страны. Большую помощь город оказал государству в период Великой Отечественной войны. Так, с 1941 по 1945 годы, шахтеры Прокопьевска добыли около 25 миллионов тонн угля.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244" name="Picture 4" descr="https://cdn.tvc.ru/pictures/o/178/98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0"/>
          <a:stretch/>
        </p:blipFill>
        <p:spPr bwMode="auto">
          <a:xfrm>
            <a:off x="1038603" y="4528546"/>
            <a:ext cx="2884468" cy="2125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cdn.fishki.net/upload/post/2019/02/20/2884527/a5eb3f630c2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229" y="4256652"/>
            <a:ext cx="2601348" cy="2601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58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668</TotalTime>
  <Words>3140</Words>
  <Application>Microsoft Office PowerPoint</Application>
  <PresentationFormat>Экран (4:3)</PresentationFormat>
  <Paragraphs>277</Paragraphs>
  <Slides>39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Palatino Linotype</vt:lpstr>
      <vt:lpstr>Times New Roman</vt:lpstr>
      <vt:lpstr>Тема Office</vt:lpstr>
      <vt:lpstr>Презентация Microsoft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Inna</dc:creator>
  <cp:lastModifiedBy>Inna</cp:lastModifiedBy>
  <cp:revision>50</cp:revision>
  <dcterms:created xsi:type="dcterms:W3CDTF">2021-02-03T11:59:39Z</dcterms:created>
  <dcterms:modified xsi:type="dcterms:W3CDTF">2021-02-07T16:02:48Z</dcterms:modified>
</cp:coreProperties>
</file>