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1" r:id="rId15"/>
    <p:sldId id="285" r:id="rId16"/>
    <p:sldId id="262" r:id="rId17"/>
    <p:sldId id="270" r:id="rId18"/>
    <p:sldId id="276" r:id="rId1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FBE"/>
    <a:srgbClr val="000066"/>
    <a:srgbClr val="003366"/>
    <a:srgbClr val="C7CDD7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52865868127158E-4"/>
          <c:y val="0.18345039556804807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55"/>
                  <c:y val="0.23061164557632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2255 сек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B-4AB5-88BF-39FA7DB32F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190400849349087"/>
                  <c:y val="-0.2266135629009167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На </a:t>
                    </a:r>
                    <a:r>
                      <a:rPr lang="ru-RU" sz="1400" dirty="0" smtClean="0"/>
                      <a:t>42 % (средний показатель)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081225542841"/>
                      <c:h val="0.20073968906562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205</c:v>
                </c:pt>
                <c:pt idx="1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970456"/>
        <c:axId val="224971632"/>
      </c:barChart>
      <c:catAx>
        <c:axId val="22497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24971632"/>
        <c:crosses val="autoZero"/>
        <c:auto val="1"/>
        <c:lblAlgn val="ctr"/>
        <c:lblOffset val="100"/>
        <c:noMultiLvlLbl val="0"/>
      </c:catAx>
      <c:valAx>
        <c:axId val="224971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4970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1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82.png"/><Relationship Id="rId16" Type="http://schemas.openxmlformats.org/officeDocument/2006/relationships/image" Target="../media/image9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5.png"/><Relationship Id="rId5" Type="http://schemas.openxmlformats.org/officeDocument/2006/relationships/image" Target="../media/image9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19" Type="http://schemas.openxmlformats.org/officeDocument/2006/relationships/image" Target="../media/image93.png"/><Relationship Id="rId4" Type="http://schemas.openxmlformats.org/officeDocument/2006/relationships/image" Target="../media/image8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9.png"/><Relationship Id="rId21" Type="http://schemas.openxmlformats.org/officeDocument/2006/relationships/image" Target="../media/image104.png"/><Relationship Id="rId34" Type="http://schemas.openxmlformats.org/officeDocument/2006/relationships/image" Target="../media/image116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17" Type="http://schemas.openxmlformats.org/officeDocument/2006/relationships/image" Target="../media/image50.png"/><Relationship Id="rId25" Type="http://schemas.openxmlformats.org/officeDocument/2006/relationships/image" Target="../media/image108.png"/><Relationship Id="rId33" Type="http://schemas.openxmlformats.org/officeDocument/2006/relationships/image" Target="../media/image62.png"/><Relationship Id="rId2" Type="http://schemas.openxmlformats.org/officeDocument/2006/relationships/image" Target="../media/image8.png"/><Relationship Id="rId16" Type="http://schemas.openxmlformats.org/officeDocument/2006/relationships/image" Target="../media/image101.png"/><Relationship Id="rId20" Type="http://schemas.openxmlformats.org/officeDocument/2006/relationships/image" Target="../media/image46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7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18.png"/><Relationship Id="rId5" Type="http://schemas.openxmlformats.org/officeDocument/2006/relationships/image" Target="../media/image11.png"/><Relationship Id="rId15" Type="http://schemas.openxmlformats.org/officeDocument/2006/relationships/image" Target="../media/image100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7.png"/><Relationship Id="rId10" Type="http://schemas.openxmlformats.org/officeDocument/2006/relationships/image" Target="../media/image96.png"/><Relationship Id="rId19" Type="http://schemas.openxmlformats.org/officeDocument/2006/relationships/image" Target="../media/image103.png"/><Relationship Id="rId31" Type="http://schemas.openxmlformats.org/officeDocument/2006/relationships/image" Target="../media/image114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35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84.png"/><Relationship Id="rId18" Type="http://schemas.openxmlformats.org/officeDocument/2006/relationships/image" Target="../media/image126.png"/><Relationship Id="rId3" Type="http://schemas.openxmlformats.org/officeDocument/2006/relationships/image" Target="../media/image9.png"/><Relationship Id="rId21" Type="http://schemas.openxmlformats.org/officeDocument/2006/relationships/image" Target="../media/image64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17" Type="http://schemas.openxmlformats.org/officeDocument/2006/relationships/image" Target="../media/image125.png"/><Relationship Id="rId2" Type="http://schemas.openxmlformats.org/officeDocument/2006/relationships/image" Target="../media/image8.png"/><Relationship Id="rId16" Type="http://schemas.openxmlformats.org/officeDocument/2006/relationships/image" Target="../media/image88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22.png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24.png"/><Relationship Id="rId23" Type="http://schemas.openxmlformats.org/officeDocument/2006/relationships/image" Target="../media/image129.png"/><Relationship Id="rId10" Type="http://schemas.openxmlformats.org/officeDocument/2006/relationships/image" Target="../media/image121.png"/><Relationship Id="rId19" Type="http://schemas.openxmlformats.org/officeDocument/2006/relationships/image" Target="../media/image9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Relationship Id="rId22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18" Type="http://schemas.openxmlformats.org/officeDocument/2006/relationships/image" Target="../media/image101.png"/><Relationship Id="rId26" Type="http://schemas.openxmlformats.org/officeDocument/2006/relationships/image" Target="../media/image106.png"/><Relationship Id="rId3" Type="http://schemas.openxmlformats.org/officeDocument/2006/relationships/image" Target="../media/image9.png"/><Relationship Id="rId21" Type="http://schemas.openxmlformats.org/officeDocument/2006/relationships/image" Target="../media/image102.png"/><Relationship Id="rId34" Type="http://schemas.openxmlformats.org/officeDocument/2006/relationships/image" Target="../media/image114.png"/><Relationship Id="rId7" Type="http://schemas.openxmlformats.org/officeDocument/2006/relationships/image" Target="../media/image7.png"/><Relationship Id="rId12" Type="http://schemas.openxmlformats.org/officeDocument/2006/relationships/image" Target="../media/image96.png"/><Relationship Id="rId17" Type="http://schemas.openxmlformats.org/officeDocument/2006/relationships/image" Target="../media/image100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64.png"/><Relationship Id="rId2" Type="http://schemas.openxmlformats.org/officeDocument/2006/relationships/image" Target="../media/image8.png"/><Relationship Id="rId16" Type="http://schemas.openxmlformats.org/officeDocument/2006/relationships/image" Target="../media/image35.png"/><Relationship Id="rId20" Type="http://schemas.openxmlformats.org/officeDocument/2006/relationships/image" Target="../media/image5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6.png"/><Relationship Id="rId5" Type="http://schemas.openxmlformats.org/officeDocument/2006/relationships/image" Target="../media/image11.png"/><Relationship Id="rId15" Type="http://schemas.openxmlformats.org/officeDocument/2006/relationships/image" Target="../media/image99.png"/><Relationship Id="rId23" Type="http://schemas.openxmlformats.org/officeDocument/2006/relationships/image" Target="../media/image46.png"/><Relationship Id="rId28" Type="http://schemas.openxmlformats.org/officeDocument/2006/relationships/image" Target="../media/image108.png"/><Relationship Id="rId36" Type="http://schemas.openxmlformats.org/officeDocument/2006/relationships/image" Target="../media/image62.png"/><Relationship Id="rId10" Type="http://schemas.openxmlformats.org/officeDocument/2006/relationships/image" Target="../media/image117.png"/><Relationship Id="rId19" Type="http://schemas.openxmlformats.org/officeDocument/2006/relationships/image" Target="../media/image43.png"/><Relationship Id="rId31" Type="http://schemas.openxmlformats.org/officeDocument/2006/relationships/image" Target="../media/image111.png"/><Relationship Id="rId4" Type="http://schemas.openxmlformats.org/officeDocument/2006/relationships/image" Target="../media/image10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Relationship Id="rId22" Type="http://schemas.openxmlformats.org/officeDocument/2006/relationships/image" Target="../media/image103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11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" Type="http://schemas.openxmlformats.org/officeDocument/2006/relationships/image" Target="../media/image1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9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123"/>
            <a:ext cx="7174361" cy="2265748"/>
          </a:xfrm>
        </p:spPr>
        <p:txBody>
          <a:bodyPr/>
          <a:lstStyle/>
          <a:p>
            <a:pPr marL="268605" marR="588645" indent="-6350">
              <a:lnSpc>
                <a:spcPct val="107000"/>
              </a:lnSpc>
              <a:spcAft>
                <a:spcPts val="283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Franklin Gothic"/>
              </a:rPr>
              <a:t>«ОПТИМИЗАЦИЯ ПРОЦЕССА ПРОВЕДЕНИЯ «УТРЕННЕГО ФИЛЬТРА» В ДОШКОЛЬНОМ УЧРЕЖДЕНИИ»</a:t>
            </a:r>
            <a:r>
              <a:rPr lang="ru-RU" sz="2800" b="1" dirty="0">
                <a:solidFill>
                  <a:srgbClr val="0070C0"/>
                </a:solidFill>
                <a:latin typeface="Franklin Gothic"/>
                <a:ea typeface="Franklin Gothic"/>
                <a:cs typeface="Franklin Gothic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Franklin Gothic"/>
                <a:ea typeface="Franklin Gothic"/>
                <a:cs typeface="Franklin Gothic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80" y="4653236"/>
            <a:ext cx="402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Макарова </a:t>
            </a:r>
            <a:r>
              <a:rPr lang="ru-RU" dirty="0" smtClean="0">
                <a:solidFill>
                  <a:srgbClr val="003366"/>
                </a:solidFill>
              </a:rPr>
              <a:t>Светлана Николаевна, </a:t>
            </a:r>
          </a:p>
          <a:p>
            <a:pPr algn="l"/>
            <a:r>
              <a:rPr lang="ru-RU" dirty="0" smtClean="0">
                <a:solidFill>
                  <a:srgbClr val="003366"/>
                </a:solidFill>
              </a:rPr>
              <a:t>  заведующий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" name="Рисунок 6" descr="C:\Users\Admin\Downloads\ДС 105 Антошка значки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844"/>
            <a:ext cx="936104" cy="9598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79712" y="154844"/>
            <a:ext cx="5112568" cy="167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105«Антошка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200" b="1" u="sng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b="1" u="sng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(</a:t>
            </a:r>
            <a:r>
              <a:rPr lang="ru-RU" sz="1200" b="1" u="sng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sz="1200" b="1" u="sng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105»)	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653052, Кемеровская область – Кузбасс, </a:t>
            </a:r>
            <a:r>
              <a:rPr lang="ru-RU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8(3846)691913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err="1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г.Прокопьевск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ул.Есенина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64   	</a:t>
            </a:r>
            <a:r>
              <a:rPr lang="en-US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detsad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_105@</a:t>
            </a:r>
            <a:r>
              <a:rPr lang="en-US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 err="1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    </a:t>
            </a: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33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           </a:t>
            </a:r>
            <a:endParaRPr lang="ru-RU" sz="1200" dirty="0">
              <a:solidFill>
                <a:srgbClr val="00336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object 38"/>
          <p:cNvGrpSpPr/>
          <p:nvPr/>
        </p:nvGrpSpPr>
        <p:grpSpPr>
          <a:xfrm>
            <a:off x="122485" y="2456170"/>
            <a:ext cx="1502860" cy="3191262"/>
            <a:chOff x="2168136" y="2912367"/>
            <a:chExt cx="1932939" cy="2735580"/>
          </a:xfrm>
        </p:grpSpPr>
        <p:pic>
          <p:nvPicPr>
            <p:cNvPr id="70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8136" y="2912367"/>
              <a:ext cx="1932446" cy="2735065"/>
            </a:xfrm>
            <a:prstGeom prst="rect">
              <a:avLst/>
            </a:prstGeom>
          </p:spPr>
        </p:pic>
        <p:pic>
          <p:nvPicPr>
            <p:cNvPr id="71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7485" y="2932176"/>
              <a:ext cx="1793366" cy="2596007"/>
            </a:xfrm>
            <a:prstGeom prst="rect">
              <a:avLst/>
            </a:prstGeom>
          </p:spPr>
        </p:pic>
        <p:sp>
          <p:nvSpPr>
            <p:cNvPr id="72" name="object 41"/>
            <p:cNvSpPr/>
            <p:nvPr/>
          </p:nvSpPr>
          <p:spPr>
            <a:xfrm>
              <a:off x="2237485" y="2932176"/>
              <a:ext cx="1793875" cy="518159"/>
            </a:xfrm>
            <a:custGeom>
              <a:avLst/>
              <a:gdLst/>
              <a:ahLst/>
              <a:cxnLst/>
              <a:rect l="l" t="t" r="r" b="b"/>
              <a:pathLst>
                <a:path w="1793875" h="518160">
                  <a:moveTo>
                    <a:pt x="179336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793366" y="518160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42"/>
            <p:cNvSpPr/>
            <p:nvPr/>
          </p:nvSpPr>
          <p:spPr>
            <a:xfrm>
              <a:off x="2237485" y="3450336"/>
              <a:ext cx="1793875" cy="1584960"/>
            </a:xfrm>
            <a:custGeom>
              <a:avLst/>
              <a:gdLst/>
              <a:ahLst/>
              <a:cxnLst/>
              <a:rect l="l" t="t" r="r" b="b"/>
              <a:pathLst>
                <a:path w="1793875" h="1584960">
                  <a:moveTo>
                    <a:pt x="1793366" y="0"/>
                  </a:moveTo>
                  <a:lnTo>
                    <a:pt x="0" y="0"/>
                  </a:lnTo>
                  <a:lnTo>
                    <a:pt x="0" y="1584959"/>
                  </a:lnTo>
                  <a:lnTo>
                    <a:pt x="1793366" y="1584959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43"/>
            <p:cNvSpPr/>
            <p:nvPr/>
          </p:nvSpPr>
          <p:spPr>
            <a:xfrm>
              <a:off x="2237485" y="5035283"/>
              <a:ext cx="1793875" cy="493395"/>
            </a:xfrm>
            <a:custGeom>
              <a:avLst/>
              <a:gdLst/>
              <a:ahLst/>
              <a:cxnLst/>
              <a:rect l="l" t="t" r="r" b="b"/>
              <a:pathLst>
                <a:path w="1793875" h="493395">
                  <a:moveTo>
                    <a:pt x="1793366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793366" y="492899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object 3"/>
          <p:cNvSpPr txBox="1"/>
          <p:nvPr/>
        </p:nvSpPr>
        <p:spPr>
          <a:xfrm>
            <a:off x="539552" y="260648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fontAlgn="auto">
              <a:spcBef>
                <a:spcPts val="100"/>
              </a:spcBef>
              <a:spcAft>
                <a:spcPts val="0"/>
              </a:spcAft>
            </a:pPr>
            <a:r>
              <a:rPr sz="1600" kern="0" dirty="0">
                <a:solidFill>
                  <a:srgbClr val="001F5F"/>
                </a:solidFill>
                <a:latin typeface="Arial"/>
                <a:cs typeface="Arial"/>
              </a:rPr>
              <a:t>Карта</a:t>
            </a:r>
            <a:r>
              <a:rPr sz="1600" kern="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Arial"/>
                <a:cs typeface="Arial"/>
              </a:rPr>
              <a:t>идеального</a:t>
            </a:r>
            <a:r>
              <a:rPr sz="1600" kern="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Arial"/>
                <a:cs typeface="Arial"/>
              </a:rPr>
              <a:t>состояния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«Проведение</a:t>
            </a:r>
            <a:r>
              <a:rPr sz="1600" kern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«утреннего</a:t>
            </a:r>
            <a:r>
              <a:rPr sz="1600" kern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фильтра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» в</a:t>
            </a:r>
            <a:r>
              <a:rPr sz="1600" kern="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М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ДОУ</a:t>
            </a:r>
            <a:r>
              <a:rPr sz="1600" kern="0" spc="15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Детский</a:t>
            </a:r>
            <a:r>
              <a:rPr sz="1600" kern="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err="1">
                <a:solidFill>
                  <a:srgbClr val="006FC0"/>
                </a:solidFill>
                <a:latin typeface="Franklin Gothic Medium"/>
                <a:cs typeface="Franklin Gothic Medium"/>
              </a:rPr>
              <a:t>сад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№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105</a:t>
            </a:r>
            <a:endParaRPr sz="16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353090" y="1151889"/>
            <a:ext cx="650240" cy="993140"/>
            <a:chOff x="385070" y="880368"/>
            <a:chExt cx="650240" cy="993140"/>
          </a:xfrm>
        </p:grpSpPr>
        <p:pic>
          <p:nvPicPr>
            <p:cNvPr id="6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6360"/>
              </p:ext>
            </p:extLst>
          </p:nvPr>
        </p:nvGraphicFramePr>
        <p:xfrm>
          <a:off x="1042477" y="1330052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object 13"/>
          <p:cNvGrpSpPr/>
          <p:nvPr/>
        </p:nvGrpSpPr>
        <p:grpSpPr>
          <a:xfrm>
            <a:off x="2989333" y="1472368"/>
            <a:ext cx="744220" cy="556895"/>
            <a:chOff x="3002279" y="1188203"/>
            <a:chExt cx="744220" cy="556895"/>
          </a:xfrm>
        </p:grpSpPr>
        <p:pic>
          <p:nvPicPr>
            <p:cNvPr id="15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16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7"/>
          <p:cNvSpPr txBox="1"/>
          <p:nvPr/>
        </p:nvSpPr>
        <p:spPr>
          <a:xfrm>
            <a:off x="3876301" y="1390321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867878" y="1278306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5418325" y="1625643"/>
            <a:ext cx="603503" cy="410546"/>
            <a:chOff x="5476747" y="1379686"/>
            <a:chExt cx="603503" cy="410546"/>
          </a:xfrm>
        </p:grpSpPr>
        <p:pic>
          <p:nvPicPr>
            <p:cNvPr id="21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23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3"/>
          <p:cNvSpPr txBox="1"/>
          <p:nvPr/>
        </p:nvSpPr>
        <p:spPr>
          <a:xfrm>
            <a:off x="5545231" y="1684123"/>
            <a:ext cx="259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spc="-25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7249159" y="1068735"/>
            <a:ext cx="1676400" cy="497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fontAlgn="auto">
              <a:spcBef>
                <a:spcPts val="305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29 октября 2021</a:t>
            </a:r>
            <a:r>
              <a:rPr sz="1600" kern="0" spc="-75" dirty="0" smtClean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600" kern="0" spc="-7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5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6"/>
          <p:cNvGrpSpPr/>
          <p:nvPr/>
        </p:nvGrpSpPr>
        <p:grpSpPr>
          <a:xfrm>
            <a:off x="7882686" y="1578124"/>
            <a:ext cx="532765" cy="410845"/>
            <a:chOff x="7943153" y="1364446"/>
            <a:chExt cx="532765" cy="410845"/>
          </a:xfrm>
        </p:grpSpPr>
        <p:pic>
          <p:nvPicPr>
            <p:cNvPr id="28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29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6"/>
          <p:cNvSpPr txBox="1"/>
          <p:nvPr/>
        </p:nvSpPr>
        <p:spPr>
          <a:xfrm>
            <a:off x="951261" y="5137482"/>
            <a:ext cx="104139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д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32" name="object 38"/>
          <p:cNvGrpSpPr/>
          <p:nvPr/>
        </p:nvGrpSpPr>
        <p:grpSpPr>
          <a:xfrm>
            <a:off x="2168136" y="2912367"/>
            <a:ext cx="1932939" cy="2735580"/>
            <a:chOff x="2168136" y="2912367"/>
            <a:chExt cx="1932939" cy="2735580"/>
          </a:xfrm>
        </p:grpSpPr>
        <p:pic>
          <p:nvPicPr>
            <p:cNvPr id="33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8136" y="2912367"/>
              <a:ext cx="1932446" cy="2735065"/>
            </a:xfrm>
            <a:prstGeom prst="rect">
              <a:avLst/>
            </a:prstGeom>
          </p:spPr>
        </p:pic>
        <p:pic>
          <p:nvPicPr>
            <p:cNvPr id="34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7485" y="2932176"/>
              <a:ext cx="1793366" cy="2596007"/>
            </a:xfrm>
            <a:prstGeom prst="rect">
              <a:avLst/>
            </a:prstGeom>
          </p:spPr>
        </p:pic>
        <p:sp>
          <p:nvSpPr>
            <p:cNvPr id="35" name="object 41"/>
            <p:cNvSpPr/>
            <p:nvPr/>
          </p:nvSpPr>
          <p:spPr>
            <a:xfrm>
              <a:off x="2237485" y="2932176"/>
              <a:ext cx="1793875" cy="518159"/>
            </a:xfrm>
            <a:custGeom>
              <a:avLst/>
              <a:gdLst/>
              <a:ahLst/>
              <a:cxnLst/>
              <a:rect l="l" t="t" r="r" b="b"/>
              <a:pathLst>
                <a:path w="1793875" h="518160">
                  <a:moveTo>
                    <a:pt x="179336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793366" y="518160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42"/>
            <p:cNvSpPr/>
            <p:nvPr/>
          </p:nvSpPr>
          <p:spPr>
            <a:xfrm>
              <a:off x="2237485" y="3450336"/>
              <a:ext cx="1793875" cy="1584960"/>
            </a:xfrm>
            <a:custGeom>
              <a:avLst/>
              <a:gdLst/>
              <a:ahLst/>
              <a:cxnLst/>
              <a:rect l="l" t="t" r="r" b="b"/>
              <a:pathLst>
                <a:path w="1793875" h="1584960">
                  <a:moveTo>
                    <a:pt x="1793366" y="0"/>
                  </a:moveTo>
                  <a:lnTo>
                    <a:pt x="0" y="0"/>
                  </a:lnTo>
                  <a:lnTo>
                    <a:pt x="0" y="1584959"/>
                  </a:lnTo>
                  <a:lnTo>
                    <a:pt x="1793366" y="1584959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43"/>
            <p:cNvSpPr/>
            <p:nvPr/>
          </p:nvSpPr>
          <p:spPr>
            <a:xfrm>
              <a:off x="2237485" y="5035283"/>
              <a:ext cx="1793875" cy="493395"/>
            </a:xfrm>
            <a:custGeom>
              <a:avLst/>
              <a:gdLst/>
              <a:ahLst/>
              <a:cxnLst/>
              <a:rect l="l" t="t" r="r" b="b"/>
              <a:pathLst>
                <a:path w="1793875" h="493395">
                  <a:moveTo>
                    <a:pt x="1793366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793366" y="492899"/>
                  </a:lnTo>
                  <a:lnTo>
                    <a:pt x="17933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8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30424"/>
              </p:ext>
            </p:extLst>
          </p:nvPr>
        </p:nvGraphicFramePr>
        <p:xfrm>
          <a:off x="2239756" y="2998785"/>
          <a:ext cx="1793239" cy="2595243"/>
        </p:xfrm>
        <a:graphic>
          <a:graphicData uri="http://schemas.openxmlformats.org/drawingml/2006/table">
            <a:tbl>
              <a:tblPr firstRow="1" bandRow="1"/>
              <a:tblGrid>
                <a:gridCol w="1793239"/>
              </a:tblGrid>
              <a:tr h="518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9235" marR="220345" indent="24637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воспитанников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8110" marR="11048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холле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(на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входе)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надевают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бахилы,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защитную</a:t>
                      </a:r>
                      <a:r>
                        <a:rPr sz="1400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маску, обрабатывают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руки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антисептиком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себе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ребенку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5580" y="4020820"/>
            <a:ext cx="955040" cy="502919"/>
          </a:xfrm>
          <a:prstGeom prst="rect">
            <a:avLst/>
          </a:prstGeom>
        </p:spPr>
      </p:pic>
      <p:grpSp>
        <p:nvGrpSpPr>
          <p:cNvPr id="40" name="object 47"/>
          <p:cNvGrpSpPr/>
          <p:nvPr/>
        </p:nvGrpSpPr>
        <p:grpSpPr>
          <a:xfrm>
            <a:off x="891539" y="5044440"/>
            <a:ext cx="551180" cy="358140"/>
            <a:chOff x="891539" y="5044440"/>
            <a:chExt cx="551180" cy="358140"/>
          </a:xfrm>
        </p:grpSpPr>
        <p:pic>
          <p:nvPicPr>
            <p:cNvPr id="41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1539" y="5044440"/>
              <a:ext cx="551179" cy="358139"/>
            </a:xfrm>
            <a:prstGeom prst="rect">
              <a:avLst/>
            </a:prstGeom>
          </p:spPr>
        </p:pic>
        <p:sp>
          <p:nvSpPr>
            <p:cNvPr id="42" name="object 49"/>
            <p:cNvSpPr/>
            <p:nvPr/>
          </p:nvSpPr>
          <p:spPr>
            <a:xfrm>
              <a:off x="971600" y="5125377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50"/>
            <p:cNvSpPr/>
            <p:nvPr/>
          </p:nvSpPr>
          <p:spPr>
            <a:xfrm>
              <a:off x="971600" y="5125377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4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42640" y="5171440"/>
            <a:ext cx="551179" cy="360680"/>
          </a:xfrm>
          <a:prstGeom prst="rect">
            <a:avLst/>
          </a:prstGeom>
        </p:spPr>
      </p:pic>
      <p:grpSp>
        <p:nvGrpSpPr>
          <p:cNvPr id="45" name="object 52"/>
          <p:cNvGrpSpPr/>
          <p:nvPr/>
        </p:nvGrpSpPr>
        <p:grpSpPr>
          <a:xfrm>
            <a:off x="3412363" y="5241201"/>
            <a:ext cx="414655" cy="221615"/>
            <a:chOff x="3412363" y="5241201"/>
            <a:chExt cx="414655" cy="221615"/>
          </a:xfrm>
        </p:grpSpPr>
        <p:sp>
          <p:nvSpPr>
            <p:cNvPr id="46" name="object 53"/>
            <p:cNvSpPr/>
            <p:nvPr/>
          </p:nvSpPr>
          <p:spPr>
            <a:xfrm>
              <a:off x="3425063" y="5253901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54"/>
            <p:cNvSpPr/>
            <p:nvPr/>
          </p:nvSpPr>
          <p:spPr>
            <a:xfrm>
              <a:off x="3425063" y="5253901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object 55"/>
          <p:cNvGrpSpPr/>
          <p:nvPr/>
        </p:nvGrpSpPr>
        <p:grpSpPr>
          <a:xfrm>
            <a:off x="4023359" y="2913379"/>
            <a:ext cx="2143760" cy="3180080"/>
            <a:chOff x="4023359" y="2913379"/>
            <a:chExt cx="2143760" cy="3180080"/>
          </a:xfrm>
        </p:grpSpPr>
        <p:pic>
          <p:nvPicPr>
            <p:cNvPr id="49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3359" y="4180839"/>
              <a:ext cx="825500" cy="574040"/>
            </a:xfrm>
            <a:prstGeom prst="rect">
              <a:avLst/>
            </a:prstGeom>
          </p:spPr>
        </p:pic>
        <p:pic>
          <p:nvPicPr>
            <p:cNvPr id="50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6119" y="2913379"/>
              <a:ext cx="1651000" cy="3180080"/>
            </a:xfrm>
            <a:prstGeom prst="rect">
              <a:avLst/>
            </a:prstGeom>
          </p:spPr>
        </p:pic>
      </p:grpSp>
      <p:grpSp>
        <p:nvGrpSpPr>
          <p:cNvPr id="51" name="object 58"/>
          <p:cNvGrpSpPr/>
          <p:nvPr/>
        </p:nvGrpSpPr>
        <p:grpSpPr>
          <a:xfrm>
            <a:off x="4595621" y="2941002"/>
            <a:ext cx="1492885" cy="3023235"/>
            <a:chOff x="4595621" y="2941002"/>
            <a:chExt cx="1492885" cy="3023235"/>
          </a:xfrm>
        </p:grpSpPr>
        <p:pic>
          <p:nvPicPr>
            <p:cNvPr id="52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95621" y="2941002"/>
              <a:ext cx="1492758" cy="3022727"/>
            </a:xfrm>
            <a:prstGeom prst="rect">
              <a:avLst/>
            </a:prstGeom>
          </p:spPr>
        </p:pic>
        <p:sp>
          <p:nvSpPr>
            <p:cNvPr id="53" name="object 60"/>
            <p:cNvSpPr/>
            <p:nvPr/>
          </p:nvSpPr>
          <p:spPr>
            <a:xfrm>
              <a:off x="4595621" y="3672458"/>
              <a:ext cx="1492885" cy="1798320"/>
            </a:xfrm>
            <a:custGeom>
              <a:avLst/>
              <a:gdLst/>
              <a:ahLst/>
              <a:cxnLst/>
              <a:rect l="l" t="t" r="r" b="b"/>
              <a:pathLst>
                <a:path w="1492885" h="1798320">
                  <a:moveTo>
                    <a:pt x="1492758" y="0"/>
                  </a:moveTo>
                  <a:lnTo>
                    <a:pt x="0" y="0"/>
                  </a:lnTo>
                  <a:lnTo>
                    <a:pt x="0" y="1798319"/>
                  </a:lnTo>
                  <a:lnTo>
                    <a:pt x="1492758" y="1798319"/>
                  </a:lnTo>
                  <a:lnTo>
                    <a:pt x="1492758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61"/>
            <p:cNvSpPr/>
            <p:nvPr/>
          </p:nvSpPr>
          <p:spPr>
            <a:xfrm>
              <a:off x="4595621" y="5470829"/>
              <a:ext cx="1492885" cy="493395"/>
            </a:xfrm>
            <a:custGeom>
              <a:avLst/>
              <a:gdLst/>
              <a:ahLst/>
              <a:cxnLst/>
              <a:rect l="l" t="t" r="r" b="b"/>
              <a:pathLst>
                <a:path w="1492885" h="493395">
                  <a:moveTo>
                    <a:pt x="1492758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492758" y="492899"/>
                  </a:lnTo>
                  <a:lnTo>
                    <a:pt x="14927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object 62"/>
          <p:cNvGrpSpPr/>
          <p:nvPr/>
        </p:nvGrpSpPr>
        <p:grpSpPr>
          <a:xfrm>
            <a:off x="5425440" y="5140959"/>
            <a:ext cx="551180" cy="393700"/>
            <a:chOff x="5425440" y="5140959"/>
            <a:chExt cx="551180" cy="393700"/>
          </a:xfrm>
        </p:grpSpPr>
        <p:pic>
          <p:nvPicPr>
            <p:cNvPr id="56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5440" y="5140959"/>
              <a:ext cx="551179" cy="393699"/>
            </a:xfrm>
            <a:prstGeom prst="rect">
              <a:avLst/>
            </a:prstGeom>
          </p:spPr>
        </p:pic>
        <p:sp>
          <p:nvSpPr>
            <p:cNvPr id="57" name="object 64"/>
            <p:cNvSpPr/>
            <p:nvPr/>
          </p:nvSpPr>
          <p:spPr>
            <a:xfrm>
              <a:off x="5505831" y="5223306"/>
              <a:ext cx="389255" cy="231140"/>
            </a:xfrm>
            <a:custGeom>
              <a:avLst/>
              <a:gdLst/>
              <a:ahLst/>
              <a:cxnLst/>
              <a:rect l="l" t="t" r="r" b="b"/>
              <a:pathLst>
                <a:path w="389254" h="231139">
                  <a:moveTo>
                    <a:pt x="388759" y="0"/>
                  </a:moveTo>
                  <a:lnTo>
                    <a:pt x="0" y="0"/>
                  </a:lnTo>
                  <a:lnTo>
                    <a:pt x="0" y="230581"/>
                  </a:lnTo>
                  <a:lnTo>
                    <a:pt x="388759" y="230581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58" name="object 65"/>
          <p:cNvGraphicFramePr>
            <a:graphicFrameLocks noGrp="1"/>
          </p:cNvGraphicFramePr>
          <p:nvPr/>
        </p:nvGraphicFramePr>
        <p:xfrm>
          <a:off x="4590622" y="2935939"/>
          <a:ext cx="1492249" cy="3021964"/>
        </p:xfrm>
        <a:graphic>
          <a:graphicData uri="http://schemas.openxmlformats.org/drawingml/2006/table">
            <a:tbl>
              <a:tblPr firstRow="1" bandRow="1"/>
              <a:tblGrid>
                <a:gridCol w="909955"/>
                <a:gridCol w="388619"/>
                <a:gridCol w="193675"/>
              </a:tblGrid>
              <a:tr h="7315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0" marR="125095" indent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 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67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3510" marR="131445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Вместе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ребенком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идут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7950" marR="97155" indent="-44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направлению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заходят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раздевалку группы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 cap="flat" cmpd="sng" algn="ctr">
                      <a:solidFill>
                        <a:srgbClr val="2CA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9" name="object 66"/>
          <p:cNvGrpSpPr/>
          <p:nvPr/>
        </p:nvGrpSpPr>
        <p:grpSpPr>
          <a:xfrm>
            <a:off x="6724891" y="2902197"/>
            <a:ext cx="1534795" cy="2727960"/>
            <a:chOff x="6724891" y="2902197"/>
            <a:chExt cx="1534795" cy="2727960"/>
          </a:xfrm>
        </p:grpSpPr>
        <p:pic>
          <p:nvPicPr>
            <p:cNvPr id="60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4891" y="2902197"/>
              <a:ext cx="1534189" cy="2727465"/>
            </a:xfrm>
            <a:prstGeom prst="rect">
              <a:avLst/>
            </a:prstGeom>
          </p:spPr>
        </p:pic>
        <p:pic>
          <p:nvPicPr>
            <p:cNvPr id="61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94245" y="2920619"/>
              <a:ext cx="1398524" cy="2589275"/>
            </a:xfrm>
            <a:prstGeom prst="rect">
              <a:avLst/>
            </a:prstGeom>
          </p:spPr>
        </p:pic>
        <p:sp>
          <p:nvSpPr>
            <p:cNvPr id="62" name="object 69"/>
            <p:cNvSpPr/>
            <p:nvPr/>
          </p:nvSpPr>
          <p:spPr>
            <a:xfrm>
              <a:off x="6794245" y="2920644"/>
              <a:ext cx="1398905" cy="511809"/>
            </a:xfrm>
            <a:custGeom>
              <a:avLst/>
              <a:gdLst/>
              <a:ahLst/>
              <a:cxnLst/>
              <a:rect l="l" t="t" r="r" b="b"/>
              <a:pathLst>
                <a:path w="1398904" h="511810">
                  <a:moveTo>
                    <a:pt x="1398524" y="0"/>
                  </a:moveTo>
                  <a:lnTo>
                    <a:pt x="0" y="0"/>
                  </a:lnTo>
                  <a:lnTo>
                    <a:pt x="0" y="511403"/>
                  </a:lnTo>
                  <a:lnTo>
                    <a:pt x="1398524" y="511403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70"/>
            <p:cNvSpPr/>
            <p:nvPr/>
          </p:nvSpPr>
          <p:spPr>
            <a:xfrm>
              <a:off x="6794245" y="3432048"/>
              <a:ext cx="1398905" cy="1584960"/>
            </a:xfrm>
            <a:custGeom>
              <a:avLst/>
              <a:gdLst/>
              <a:ahLst/>
              <a:cxnLst/>
              <a:rect l="l" t="t" r="r" b="b"/>
              <a:pathLst>
                <a:path w="1398904" h="1584960">
                  <a:moveTo>
                    <a:pt x="1398524" y="0"/>
                  </a:moveTo>
                  <a:lnTo>
                    <a:pt x="0" y="0"/>
                  </a:lnTo>
                  <a:lnTo>
                    <a:pt x="0" y="1584959"/>
                  </a:lnTo>
                  <a:lnTo>
                    <a:pt x="1398524" y="158495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71"/>
            <p:cNvSpPr/>
            <p:nvPr/>
          </p:nvSpPr>
          <p:spPr>
            <a:xfrm>
              <a:off x="6794245" y="5016995"/>
              <a:ext cx="1398905" cy="493395"/>
            </a:xfrm>
            <a:custGeom>
              <a:avLst/>
              <a:gdLst/>
              <a:ahLst/>
              <a:cxnLst/>
              <a:rect l="l" t="t" r="r" b="b"/>
              <a:pathLst>
                <a:path w="1398904" h="493395">
                  <a:moveTo>
                    <a:pt x="1398524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398524" y="49289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65" name="object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19007"/>
              </p:ext>
            </p:extLst>
          </p:nvPr>
        </p:nvGraphicFramePr>
        <p:xfrm>
          <a:off x="6811011" y="2949545"/>
          <a:ext cx="1398270" cy="2588259"/>
        </p:xfrm>
        <a:graphic>
          <a:graphicData uri="http://schemas.openxmlformats.org/drawingml/2006/table">
            <a:tbl>
              <a:tblPr firstRow="1" bandRow="1"/>
              <a:tblGrid>
                <a:gridCol w="1398270"/>
              </a:tblGrid>
              <a:tr h="511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46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985" marR="12318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Измеряют температуру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ребенку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родителям бесконтактны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м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термометром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" name="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73140" y="4020820"/>
            <a:ext cx="911860" cy="502919"/>
          </a:xfrm>
          <a:prstGeom prst="rect">
            <a:avLst/>
          </a:prstGeom>
        </p:spPr>
      </p:pic>
      <p:pic>
        <p:nvPicPr>
          <p:cNvPr id="67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36180" y="5171440"/>
            <a:ext cx="551179" cy="360680"/>
          </a:xfrm>
          <a:prstGeom prst="rect">
            <a:avLst/>
          </a:prstGeom>
        </p:spPr>
      </p:pic>
      <p:graphicFrame>
        <p:nvGraphicFramePr>
          <p:cNvPr id="68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75056"/>
              </p:ext>
            </p:extLst>
          </p:nvPr>
        </p:nvGraphicFramePr>
        <p:xfrm>
          <a:off x="173354" y="2496502"/>
          <a:ext cx="1436370" cy="3048635"/>
        </p:xfrm>
        <a:graphic>
          <a:graphicData uri="http://schemas.openxmlformats.org/drawingml/2006/table">
            <a:tbl>
              <a:tblPr firstRow="1" bandRow="1"/>
              <a:tblGrid>
                <a:gridCol w="1436370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139" marR="97155" indent="-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 err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 err="1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</a:t>
                      </a:r>
                      <a:r>
                        <a:rPr sz="1400" b="1" spc="-20" dirty="0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760" marR="1079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Входят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вместе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ребенком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здание детского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сада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через отдельно выделенный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вхо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5" name="object 75"/>
          <p:cNvGrpSpPr/>
          <p:nvPr/>
        </p:nvGrpSpPr>
        <p:grpSpPr>
          <a:xfrm>
            <a:off x="7605648" y="4038600"/>
            <a:ext cx="1434465" cy="1424305"/>
            <a:chOff x="7605648" y="4038600"/>
            <a:chExt cx="1434465" cy="1424305"/>
          </a:xfrm>
        </p:grpSpPr>
        <p:sp>
          <p:nvSpPr>
            <p:cNvPr id="76" name="object 76"/>
            <p:cNvSpPr/>
            <p:nvPr/>
          </p:nvSpPr>
          <p:spPr>
            <a:xfrm>
              <a:off x="7618348" y="5253901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618348" y="5253901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63559" y="4038600"/>
              <a:ext cx="876300" cy="502919"/>
            </a:xfrm>
            <a:prstGeom prst="rect">
              <a:avLst/>
            </a:prstGeom>
          </p:spPr>
        </p:pic>
      </p:grpSp>
      <p:pic>
        <p:nvPicPr>
          <p:cNvPr id="79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2672" y="2196729"/>
            <a:ext cx="8737600" cy="2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539552" y="260648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fontAlgn="auto">
              <a:spcBef>
                <a:spcPts val="100"/>
              </a:spcBef>
              <a:spcAft>
                <a:spcPts val="0"/>
              </a:spcAft>
            </a:pPr>
            <a:r>
              <a:rPr sz="1600" kern="0" dirty="0">
                <a:solidFill>
                  <a:srgbClr val="001F5F"/>
                </a:solidFill>
                <a:latin typeface="Arial"/>
                <a:cs typeface="Arial"/>
              </a:rPr>
              <a:t>Карта</a:t>
            </a:r>
            <a:r>
              <a:rPr sz="1600" kern="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001F5F"/>
                </a:solidFill>
                <a:latin typeface="Arial"/>
                <a:cs typeface="Arial"/>
              </a:rPr>
              <a:t>идеального</a:t>
            </a:r>
            <a:r>
              <a:rPr sz="1600" kern="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Arial"/>
                <a:cs typeface="Arial"/>
              </a:rPr>
              <a:t>состояния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«Проведение</a:t>
            </a:r>
            <a:r>
              <a:rPr sz="1600" kern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«утреннего</a:t>
            </a:r>
            <a:r>
              <a:rPr sz="1600" kern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фильтра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» в</a:t>
            </a:r>
            <a:r>
              <a:rPr sz="1600" kern="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М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ДОУ</a:t>
            </a:r>
            <a:r>
              <a:rPr sz="1600" kern="0" spc="15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Детский</a:t>
            </a:r>
            <a:r>
              <a:rPr sz="1600" kern="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err="1">
                <a:solidFill>
                  <a:srgbClr val="006FC0"/>
                </a:solidFill>
                <a:latin typeface="Franklin Gothic Medium"/>
                <a:cs typeface="Franklin Gothic Medium"/>
              </a:rPr>
              <a:t>сад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№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105</a:t>
            </a:r>
            <a:endParaRPr sz="16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353090" y="1151889"/>
            <a:ext cx="650240" cy="993140"/>
            <a:chOff x="385070" y="880368"/>
            <a:chExt cx="650240" cy="9931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6360"/>
              </p:ext>
            </p:extLst>
          </p:nvPr>
        </p:nvGraphicFramePr>
        <p:xfrm>
          <a:off x="1042477" y="1330052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object 13"/>
          <p:cNvGrpSpPr/>
          <p:nvPr/>
        </p:nvGrpSpPr>
        <p:grpSpPr>
          <a:xfrm>
            <a:off x="2989333" y="1472368"/>
            <a:ext cx="744220" cy="556895"/>
            <a:chOff x="3002279" y="1188203"/>
            <a:chExt cx="744220" cy="556895"/>
          </a:xfrm>
        </p:grpSpPr>
        <p:pic>
          <p:nvPicPr>
            <p:cNvPr id="1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16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7"/>
          <p:cNvSpPr txBox="1"/>
          <p:nvPr/>
        </p:nvSpPr>
        <p:spPr>
          <a:xfrm>
            <a:off x="3876301" y="1390321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867878" y="1278306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5418325" y="1625643"/>
            <a:ext cx="603503" cy="410546"/>
            <a:chOff x="5476747" y="1379686"/>
            <a:chExt cx="603503" cy="410546"/>
          </a:xfrm>
        </p:grpSpPr>
        <p:pic>
          <p:nvPicPr>
            <p:cNvPr id="21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23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3"/>
          <p:cNvSpPr txBox="1"/>
          <p:nvPr/>
        </p:nvSpPr>
        <p:spPr>
          <a:xfrm>
            <a:off x="5545231" y="1684123"/>
            <a:ext cx="259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spc="-25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7249159" y="1068735"/>
            <a:ext cx="1676400" cy="497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fontAlgn="auto">
              <a:spcBef>
                <a:spcPts val="305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29 октября 2021</a:t>
            </a:r>
            <a:r>
              <a:rPr sz="1600" kern="0" spc="-75" dirty="0" smtClean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600" kern="0" spc="-7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5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6"/>
          <p:cNvGrpSpPr/>
          <p:nvPr/>
        </p:nvGrpSpPr>
        <p:grpSpPr>
          <a:xfrm>
            <a:off x="7882686" y="1578124"/>
            <a:ext cx="532765" cy="410845"/>
            <a:chOff x="7943153" y="1364446"/>
            <a:chExt cx="532765" cy="410845"/>
          </a:xfrm>
        </p:grpSpPr>
        <p:pic>
          <p:nvPicPr>
            <p:cNvPr id="28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29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object 2"/>
          <p:cNvSpPr txBox="1"/>
          <p:nvPr/>
        </p:nvSpPr>
        <p:spPr>
          <a:xfrm>
            <a:off x="8716391" y="6284912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kern="0" dirty="0">
                <a:solidFill>
                  <a:srgbClr val="258EA8"/>
                </a:solidFill>
                <a:latin typeface="Arial"/>
                <a:cs typeface="Arial"/>
              </a:rPr>
              <a:t>0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0" name="object 3"/>
          <p:cNvSpPr txBox="1"/>
          <p:nvPr/>
        </p:nvSpPr>
        <p:spPr>
          <a:xfrm>
            <a:off x="8630031" y="6314485"/>
            <a:ext cx="9906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dirty="0">
                <a:solidFill>
                  <a:srgbClr val="258EA8"/>
                </a:solidFill>
                <a:latin typeface="Arial"/>
                <a:cs typeface="Arial"/>
              </a:rPr>
              <a:t>1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81" name="object 31"/>
          <p:cNvGrpSpPr/>
          <p:nvPr/>
        </p:nvGrpSpPr>
        <p:grpSpPr>
          <a:xfrm>
            <a:off x="641613" y="3605784"/>
            <a:ext cx="1391920" cy="2496820"/>
            <a:chOff x="641613" y="3605784"/>
            <a:chExt cx="1391920" cy="2496820"/>
          </a:xfrm>
        </p:grpSpPr>
        <p:pic>
          <p:nvPicPr>
            <p:cNvPr id="8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613" y="3605784"/>
              <a:ext cx="1391392" cy="2496312"/>
            </a:xfrm>
            <a:prstGeom prst="rect">
              <a:avLst/>
            </a:prstGeom>
          </p:spPr>
        </p:pic>
        <p:pic>
          <p:nvPicPr>
            <p:cNvPr id="8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923" y="3623576"/>
              <a:ext cx="1252245" cy="2357501"/>
            </a:xfrm>
            <a:prstGeom prst="rect">
              <a:avLst/>
            </a:prstGeom>
          </p:spPr>
        </p:pic>
        <p:sp>
          <p:nvSpPr>
            <p:cNvPr id="84" name="object 34"/>
            <p:cNvSpPr/>
            <p:nvPr/>
          </p:nvSpPr>
          <p:spPr>
            <a:xfrm>
              <a:off x="711923" y="3623513"/>
              <a:ext cx="1252855" cy="506730"/>
            </a:xfrm>
            <a:custGeom>
              <a:avLst/>
              <a:gdLst/>
              <a:ahLst/>
              <a:cxnLst/>
              <a:rect l="l" t="t" r="r" b="b"/>
              <a:pathLst>
                <a:path w="1252855" h="506729">
                  <a:moveTo>
                    <a:pt x="1252245" y="0"/>
                  </a:moveTo>
                  <a:lnTo>
                    <a:pt x="0" y="0"/>
                  </a:lnTo>
                  <a:lnTo>
                    <a:pt x="0" y="506526"/>
                  </a:lnTo>
                  <a:lnTo>
                    <a:pt x="1252245" y="506526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bject 35"/>
            <p:cNvSpPr/>
            <p:nvPr/>
          </p:nvSpPr>
          <p:spPr>
            <a:xfrm>
              <a:off x="711923" y="4130040"/>
              <a:ext cx="1252855" cy="1321435"/>
            </a:xfrm>
            <a:custGeom>
              <a:avLst/>
              <a:gdLst/>
              <a:ahLst/>
              <a:cxnLst/>
              <a:rect l="l" t="t" r="r" b="b"/>
              <a:pathLst>
                <a:path w="1252855" h="1321435">
                  <a:moveTo>
                    <a:pt x="1252245" y="0"/>
                  </a:moveTo>
                  <a:lnTo>
                    <a:pt x="0" y="0"/>
                  </a:lnTo>
                  <a:lnTo>
                    <a:pt x="0" y="1321054"/>
                  </a:lnTo>
                  <a:lnTo>
                    <a:pt x="1252245" y="1321054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36"/>
            <p:cNvSpPr/>
            <p:nvPr/>
          </p:nvSpPr>
          <p:spPr>
            <a:xfrm>
              <a:off x="711923" y="5451144"/>
              <a:ext cx="1252855" cy="530225"/>
            </a:xfrm>
            <a:custGeom>
              <a:avLst/>
              <a:gdLst/>
              <a:ahLst/>
              <a:cxnLst/>
              <a:rect l="l" t="t" r="r" b="b"/>
              <a:pathLst>
                <a:path w="1252855" h="530225">
                  <a:moveTo>
                    <a:pt x="1252245" y="0"/>
                  </a:moveTo>
                  <a:lnTo>
                    <a:pt x="0" y="0"/>
                  </a:lnTo>
                  <a:lnTo>
                    <a:pt x="0" y="529932"/>
                  </a:lnTo>
                  <a:lnTo>
                    <a:pt x="1252245" y="529932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87" name="object 37"/>
          <p:cNvGraphicFramePr>
            <a:graphicFrameLocks noGrp="1"/>
          </p:cNvGraphicFramePr>
          <p:nvPr/>
        </p:nvGraphicFramePr>
        <p:xfrm>
          <a:off x="706923" y="3618564"/>
          <a:ext cx="1252220" cy="2356485"/>
        </p:xfrm>
        <a:graphic>
          <a:graphicData uri="http://schemas.openxmlformats.org/drawingml/2006/table">
            <a:tbl>
              <a:tblPr firstRow="1" bandRow="1"/>
              <a:tblGrid>
                <a:gridCol w="1252220"/>
              </a:tblGrid>
              <a:tr h="506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760" marR="106680" indent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Вносит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температуре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журнал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учета температуры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97000" y="5659120"/>
            <a:ext cx="551180" cy="358140"/>
          </a:xfrm>
          <a:prstGeom prst="rect">
            <a:avLst/>
          </a:prstGeom>
        </p:spPr>
      </p:pic>
      <p:grpSp>
        <p:nvGrpSpPr>
          <p:cNvPr id="89" name="object 41"/>
          <p:cNvGrpSpPr/>
          <p:nvPr/>
        </p:nvGrpSpPr>
        <p:grpSpPr>
          <a:xfrm>
            <a:off x="4215384" y="2414514"/>
            <a:ext cx="1536700" cy="1927860"/>
            <a:chOff x="4215384" y="2414514"/>
            <a:chExt cx="1536700" cy="1927860"/>
          </a:xfrm>
        </p:grpSpPr>
        <p:pic>
          <p:nvPicPr>
            <p:cNvPr id="90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5384" y="2414514"/>
              <a:ext cx="1536191" cy="1927371"/>
            </a:xfrm>
            <a:prstGeom prst="rect">
              <a:avLst/>
            </a:prstGeom>
          </p:spPr>
        </p:pic>
        <p:pic>
          <p:nvPicPr>
            <p:cNvPr id="91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85869" y="2433700"/>
              <a:ext cx="1395476" cy="1787398"/>
            </a:xfrm>
            <a:prstGeom prst="rect">
              <a:avLst/>
            </a:prstGeom>
          </p:spPr>
        </p:pic>
        <p:sp>
          <p:nvSpPr>
            <p:cNvPr id="92" name="object 44"/>
            <p:cNvSpPr/>
            <p:nvPr/>
          </p:nvSpPr>
          <p:spPr>
            <a:xfrm>
              <a:off x="4285869" y="2433700"/>
              <a:ext cx="1395730" cy="457200"/>
            </a:xfrm>
            <a:custGeom>
              <a:avLst/>
              <a:gdLst/>
              <a:ahLst/>
              <a:cxnLst/>
              <a:rect l="l" t="t" r="r" b="b"/>
              <a:pathLst>
                <a:path w="1395729" h="457200">
                  <a:moveTo>
                    <a:pt x="139547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395476" y="457200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bject 45"/>
            <p:cNvSpPr/>
            <p:nvPr/>
          </p:nvSpPr>
          <p:spPr>
            <a:xfrm>
              <a:off x="4285869" y="2890888"/>
              <a:ext cx="1395730" cy="947419"/>
            </a:xfrm>
            <a:custGeom>
              <a:avLst/>
              <a:gdLst/>
              <a:ahLst/>
              <a:cxnLst/>
              <a:rect l="l" t="t" r="r" b="b"/>
              <a:pathLst>
                <a:path w="1395729" h="947420">
                  <a:moveTo>
                    <a:pt x="1395476" y="0"/>
                  </a:moveTo>
                  <a:lnTo>
                    <a:pt x="0" y="0"/>
                  </a:lnTo>
                  <a:lnTo>
                    <a:pt x="0" y="946924"/>
                  </a:lnTo>
                  <a:lnTo>
                    <a:pt x="1395476" y="946924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46"/>
            <p:cNvSpPr/>
            <p:nvPr/>
          </p:nvSpPr>
          <p:spPr>
            <a:xfrm>
              <a:off x="4285869" y="3837863"/>
              <a:ext cx="1395730" cy="383540"/>
            </a:xfrm>
            <a:custGeom>
              <a:avLst/>
              <a:gdLst/>
              <a:ahLst/>
              <a:cxnLst/>
              <a:rect l="l" t="t" r="r" b="b"/>
              <a:pathLst>
                <a:path w="1395729" h="383539">
                  <a:moveTo>
                    <a:pt x="1395476" y="0"/>
                  </a:moveTo>
                  <a:lnTo>
                    <a:pt x="0" y="0"/>
                  </a:lnTo>
                  <a:lnTo>
                    <a:pt x="0" y="383235"/>
                  </a:lnTo>
                  <a:lnTo>
                    <a:pt x="1395476" y="383235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95" name="object 47"/>
          <p:cNvGraphicFramePr>
            <a:graphicFrameLocks noGrp="1"/>
          </p:cNvGraphicFramePr>
          <p:nvPr/>
        </p:nvGraphicFramePr>
        <p:xfrm>
          <a:off x="4280868" y="2428700"/>
          <a:ext cx="1395095" cy="1786890"/>
        </p:xfrm>
        <a:graphic>
          <a:graphicData uri="http://schemas.openxmlformats.org/drawingml/2006/table">
            <a:tbl>
              <a:tblPr firstRow="1" bandRow="1"/>
              <a:tblGrid>
                <a:gridCol w="1395095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5730" marR="116205" indent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19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Помогают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ребенку переобуться, переодеться,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передают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воспитателю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6" name="object 48"/>
          <p:cNvGrpSpPr/>
          <p:nvPr/>
        </p:nvGrpSpPr>
        <p:grpSpPr>
          <a:xfrm>
            <a:off x="5105464" y="2507443"/>
            <a:ext cx="2414270" cy="1912620"/>
            <a:chOff x="5110479" y="2505968"/>
            <a:chExt cx="2414270" cy="1912620"/>
          </a:xfrm>
        </p:grpSpPr>
        <p:pic>
          <p:nvPicPr>
            <p:cNvPr id="97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0479" y="3893819"/>
              <a:ext cx="551179" cy="358139"/>
            </a:xfrm>
            <a:prstGeom prst="rect">
              <a:avLst/>
            </a:prstGeom>
          </p:spPr>
        </p:pic>
        <p:sp>
          <p:nvSpPr>
            <p:cNvPr id="98" name="object 50"/>
            <p:cNvSpPr/>
            <p:nvPr/>
          </p:nvSpPr>
          <p:spPr>
            <a:xfrm>
              <a:off x="5192775" y="3975773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51"/>
            <p:cNvSpPr/>
            <p:nvPr/>
          </p:nvSpPr>
          <p:spPr>
            <a:xfrm>
              <a:off x="5192775" y="3975773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0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1653" y="2505968"/>
              <a:ext cx="1482833" cy="1912102"/>
            </a:xfrm>
            <a:prstGeom prst="rect">
              <a:avLst/>
            </a:prstGeom>
          </p:spPr>
        </p:pic>
        <p:pic>
          <p:nvPicPr>
            <p:cNvPr id="101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493" y="2525775"/>
              <a:ext cx="1342771" cy="1771015"/>
            </a:xfrm>
            <a:prstGeom prst="rect">
              <a:avLst/>
            </a:prstGeom>
          </p:spPr>
        </p:pic>
        <p:sp>
          <p:nvSpPr>
            <p:cNvPr id="102" name="object 54"/>
            <p:cNvSpPr/>
            <p:nvPr/>
          </p:nvSpPr>
          <p:spPr>
            <a:xfrm>
              <a:off x="6111493" y="2800095"/>
              <a:ext cx="1343025" cy="1097280"/>
            </a:xfrm>
            <a:custGeom>
              <a:avLst/>
              <a:gdLst/>
              <a:ahLst/>
              <a:cxnLst/>
              <a:rect l="l" t="t" r="r" b="b"/>
              <a:pathLst>
                <a:path w="1343025" h="1097279">
                  <a:moveTo>
                    <a:pt x="1342771" y="0"/>
                  </a:moveTo>
                  <a:lnTo>
                    <a:pt x="0" y="0"/>
                  </a:lnTo>
                  <a:lnTo>
                    <a:pt x="0" y="1097279"/>
                  </a:lnTo>
                  <a:lnTo>
                    <a:pt x="1342771" y="1097279"/>
                  </a:lnTo>
                  <a:lnTo>
                    <a:pt x="1342771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55"/>
            <p:cNvSpPr/>
            <p:nvPr/>
          </p:nvSpPr>
          <p:spPr>
            <a:xfrm>
              <a:off x="6111493" y="3897375"/>
              <a:ext cx="1343025" cy="399415"/>
            </a:xfrm>
            <a:custGeom>
              <a:avLst/>
              <a:gdLst/>
              <a:ahLst/>
              <a:cxnLst/>
              <a:rect l="l" t="t" r="r" b="b"/>
              <a:pathLst>
                <a:path w="1343025" h="399414">
                  <a:moveTo>
                    <a:pt x="1342771" y="0"/>
                  </a:moveTo>
                  <a:lnTo>
                    <a:pt x="0" y="0"/>
                  </a:lnTo>
                  <a:lnTo>
                    <a:pt x="0" y="399415"/>
                  </a:lnTo>
                  <a:lnTo>
                    <a:pt x="1342771" y="399415"/>
                  </a:lnTo>
                  <a:lnTo>
                    <a:pt x="13427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56"/>
            <p:cNvSpPr/>
            <p:nvPr/>
          </p:nvSpPr>
          <p:spPr>
            <a:xfrm>
              <a:off x="6106540" y="2787395"/>
              <a:ext cx="1353185" cy="25400"/>
            </a:xfrm>
            <a:custGeom>
              <a:avLst/>
              <a:gdLst/>
              <a:ahLst/>
              <a:cxnLst/>
              <a:rect l="l" t="t" r="r" b="b"/>
              <a:pathLst>
                <a:path w="1353184" h="25400">
                  <a:moveTo>
                    <a:pt x="0" y="25400"/>
                  </a:moveTo>
                  <a:lnTo>
                    <a:pt x="1352804" y="25400"/>
                  </a:lnTo>
                  <a:lnTo>
                    <a:pt x="135280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57"/>
            <p:cNvSpPr/>
            <p:nvPr/>
          </p:nvSpPr>
          <p:spPr>
            <a:xfrm>
              <a:off x="6106540" y="2520695"/>
              <a:ext cx="1353185" cy="1781175"/>
            </a:xfrm>
            <a:custGeom>
              <a:avLst/>
              <a:gdLst/>
              <a:ahLst/>
              <a:cxnLst/>
              <a:rect l="l" t="t" r="r" b="b"/>
              <a:pathLst>
                <a:path w="1353184" h="1781175">
                  <a:moveTo>
                    <a:pt x="0" y="1376679"/>
                  </a:moveTo>
                  <a:lnTo>
                    <a:pt x="1352804" y="1376679"/>
                  </a:lnTo>
                </a:path>
                <a:path w="1353184" h="1781175">
                  <a:moveTo>
                    <a:pt x="4953" y="0"/>
                  </a:moveTo>
                  <a:lnTo>
                    <a:pt x="4953" y="1781047"/>
                  </a:lnTo>
                </a:path>
                <a:path w="1353184" h="1781175">
                  <a:moveTo>
                    <a:pt x="1347724" y="0"/>
                  </a:moveTo>
                  <a:lnTo>
                    <a:pt x="1347724" y="1781047"/>
                  </a:lnTo>
                </a:path>
                <a:path w="1353184" h="1781175">
                  <a:moveTo>
                    <a:pt x="0" y="5079"/>
                  </a:moveTo>
                  <a:lnTo>
                    <a:pt x="1352804" y="5079"/>
                  </a:lnTo>
                </a:path>
                <a:path w="1353184" h="1781175">
                  <a:moveTo>
                    <a:pt x="0" y="1776095"/>
                  </a:moveTo>
                  <a:lnTo>
                    <a:pt x="1352804" y="1776095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" name="object 58"/>
          <p:cNvGrpSpPr/>
          <p:nvPr/>
        </p:nvGrpSpPr>
        <p:grpSpPr>
          <a:xfrm>
            <a:off x="1466469" y="3096564"/>
            <a:ext cx="2297430" cy="2853055"/>
            <a:chOff x="1466469" y="3096564"/>
            <a:chExt cx="2297430" cy="2853055"/>
          </a:xfrm>
        </p:grpSpPr>
        <p:pic>
          <p:nvPicPr>
            <p:cNvPr id="107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55800" y="3416300"/>
              <a:ext cx="1127760" cy="1374139"/>
            </a:xfrm>
            <a:prstGeom prst="rect">
              <a:avLst/>
            </a:prstGeom>
          </p:spPr>
        </p:pic>
        <p:sp>
          <p:nvSpPr>
            <p:cNvPr id="108" name="object 60"/>
            <p:cNvSpPr/>
            <p:nvPr/>
          </p:nvSpPr>
          <p:spPr>
            <a:xfrm>
              <a:off x="2842005" y="3109264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909129" y="0"/>
                  </a:moveTo>
                  <a:lnTo>
                    <a:pt x="0" y="0"/>
                  </a:lnTo>
                  <a:lnTo>
                    <a:pt x="0" y="436321"/>
                  </a:lnTo>
                  <a:lnTo>
                    <a:pt x="909129" y="436321"/>
                  </a:lnTo>
                  <a:lnTo>
                    <a:pt x="90912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61"/>
            <p:cNvSpPr/>
            <p:nvPr/>
          </p:nvSpPr>
          <p:spPr>
            <a:xfrm>
              <a:off x="2842005" y="3109264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0" y="436321"/>
                  </a:moveTo>
                  <a:lnTo>
                    <a:pt x="909129" y="436321"/>
                  </a:lnTo>
                  <a:lnTo>
                    <a:pt x="909129" y="0"/>
                  </a:lnTo>
                  <a:lnTo>
                    <a:pt x="0" y="0"/>
                  </a:lnTo>
                  <a:lnTo>
                    <a:pt x="0" y="4363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bject 62"/>
            <p:cNvSpPr/>
            <p:nvPr/>
          </p:nvSpPr>
          <p:spPr>
            <a:xfrm>
              <a:off x="1479169" y="574069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bject 63"/>
            <p:cNvSpPr/>
            <p:nvPr/>
          </p:nvSpPr>
          <p:spPr>
            <a:xfrm>
              <a:off x="1479169" y="574069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2" name="object 64"/>
          <p:cNvSpPr txBox="1"/>
          <p:nvPr/>
        </p:nvSpPr>
        <p:spPr>
          <a:xfrm>
            <a:off x="6116494" y="2530775"/>
            <a:ext cx="1332865" cy="25717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2245" fontAlgn="auto">
              <a:spcBef>
                <a:spcPts val="28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3" name="object 65"/>
          <p:cNvSpPr txBox="1"/>
          <p:nvPr/>
        </p:nvSpPr>
        <p:spPr>
          <a:xfrm>
            <a:off x="6116494" y="2828861"/>
            <a:ext cx="133286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100965" indent="2540" fontAlgn="auto">
              <a:spcBef>
                <a:spcPts val="10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Направляет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туалет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для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мытья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,</a:t>
            </a:r>
            <a:endParaRPr sz="1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7165" marR="170815" indent="127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контролирует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процесс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мытья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рук</a:t>
            </a:r>
            <a:endParaRPr sz="11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4" name="object 66"/>
          <p:cNvSpPr txBox="1"/>
          <p:nvPr/>
        </p:nvSpPr>
        <p:spPr>
          <a:xfrm>
            <a:off x="5950585" y="4003031"/>
            <a:ext cx="1332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15" name="object 67"/>
          <p:cNvGrpSpPr/>
          <p:nvPr/>
        </p:nvGrpSpPr>
        <p:grpSpPr>
          <a:xfrm>
            <a:off x="5694679" y="2526289"/>
            <a:ext cx="3369041" cy="1546340"/>
            <a:chOff x="5694679" y="2526289"/>
            <a:chExt cx="3369041" cy="1546340"/>
          </a:xfrm>
        </p:grpSpPr>
        <p:pic>
          <p:nvPicPr>
            <p:cNvPr id="116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4679" y="3144520"/>
              <a:ext cx="670560" cy="502920"/>
            </a:xfrm>
            <a:prstGeom prst="rect">
              <a:avLst/>
            </a:prstGeom>
          </p:spPr>
        </p:pic>
        <p:pic>
          <p:nvPicPr>
            <p:cNvPr id="120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58697" y="2526289"/>
              <a:ext cx="1305023" cy="1546340"/>
            </a:xfrm>
            <a:prstGeom prst="rect">
              <a:avLst/>
            </a:prstGeom>
          </p:spPr>
        </p:pic>
        <p:pic>
          <p:nvPicPr>
            <p:cNvPr id="121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29169" y="2546223"/>
              <a:ext cx="1164780" cy="1405001"/>
            </a:xfrm>
            <a:prstGeom prst="rect">
              <a:avLst/>
            </a:prstGeom>
          </p:spPr>
        </p:pic>
        <p:sp>
          <p:nvSpPr>
            <p:cNvPr id="122" name="object 74"/>
            <p:cNvSpPr/>
            <p:nvPr/>
          </p:nvSpPr>
          <p:spPr>
            <a:xfrm>
              <a:off x="7829169" y="2820670"/>
              <a:ext cx="1165225" cy="762000"/>
            </a:xfrm>
            <a:custGeom>
              <a:avLst/>
              <a:gdLst/>
              <a:ahLst/>
              <a:cxnLst/>
              <a:rect l="l" t="t" r="r" b="b"/>
              <a:pathLst>
                <a:path w="1165225" h="762000">
                  <a:moveTo>
                    <a:pt x="116478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164780" y="762000"/>
                  </a:lnTo>
                  <a:lnTo>
                    <a:pt x="1164780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bject 75"/>
            <p:cNvSpPr/>
            <p:nvPr/>
          </p:nvSpPr>
          <p:spPr>
            <a:xfrm>
              <a:off x="7829169" y="3582581"/>
              <a:ext cx="1165225" cy="368935"/>
            </a:xfrm>
            <a:custGeom>
              <a:avLst/>
              <a:gdLst/>
              <a:ahLst/>
              <a:cxnLst/>
              <a:rect l="l" t="t" r="r" b="b"/>
              <a:pathLst>
                <a:path w="1165225" h="368935">
                  <a:moveTo>
                    <a:pt x="1164780" y="0"/>
                  </a:moveTo>
                  <a:lnTo>
                    <a:pt x="0" y="0"/>
                  </a:lnTo>
                  <a:lnTo>
                    <a:pt x="0" y="368642"/>
                  </a:lnTo>
                  <a:lnTo>
                    <a:pt x="1164780" y="368642"/>
                  </a:lnTo>
                  <a:lnTo>
                    <a:pt x="11647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object 76"/>
          <p:cNvSpPr txBox="1"/>
          <p:nvPr/>
        </p:nvSpPr>
        <p:spPr>
          <a:xfrm>
            <a:off x="267017" y="6562725"/>
            <a:ext cx="3731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ВПП</a:t>
            </a:r>
            <a:r>
              <a:rPr sz="1400" b="1" kern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(время</a:t>
            </a:r>
            <a:r>
              <a:rPr sz="1400" b="1" kern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протекания</a:t>
            </a:r>
            <a:r>
              <a:rPr sz="1400" b="1" kern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процесса)</a:t>
            </a:r>
            <a:r>
              <a:rPr sz="1400" b="1" kern="0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345-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1060</a:t>
            </a:r>
            <a:r>
              <a:rPr sz="1400" b="1" kern="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25" dirty="0">
                <a:solidFill>
                  <a:srgbClr val="C00000"/>
                </a:solidFill>
                <a:latin typeface="Calibri"/>
                <a:cs typeface="Calibri"/>
              </a:rPr>
              <a:t>с.</a:t>
            </a:r>
            <a:endParaRPr sz="14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25" name="object 77"/>
          <p:cNvSpPr txBox="1"/>
          <p:nvPr/>
        </p:nvSpPr>
        <p:spPr>
          <a:xfrm>
            <a:off x="2830478" y="3111597"/>
            <a:ext cx="9677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0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Температур</a:t>
            </a:r>
            <a:r>
              <a:rPr lang="ru-RU" sz="10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а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6" name="object 78"/>
          <p:cNvSpPr txBox="1"/>
          <p:nvPr/>
        </p:nvSpPr>
        <p:spPr>
          <a:xfrm>
            <a:off x="2854884" y="3237601"/>
            <a:ext cx="909319" cy="2186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2075" marR="88265" fontAlgn="auto">
              <a:spcBef>
                <a:spcPts val="505"/>
              </a:spcBef>
              <a:spcAft>
                <a:spcPts val="0"/>
              </a:spcAft>
            </a:pPr>
            <a:r>
              <a:rPr sz="10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нормальная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27" name="object 7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00779" y="3111500"/>
            <a:ext cx="769620" cy="505460"/>
          </a:xfrm>
          <a:prstGeom prst="rect">
            <a:avLst/>
          </a:prstGeom>
        </p:spPr>
      </p:pic>
      <p:grpSp>
        <p:nvGrpSpPr>
          <p:cNvPr id="128" name="object 80"/>
          <p:cNvGrpSpPr/>
          <p:nvPr/>
        </p:nvGrpSpPr>
        <p:grpSpPr>
          <a:xfrm>
            <a:off x="1922779" y="4719320"/>
            <a:ext cx="1517015" cy="1304290"/>
            <a:chOff x="1922779" y="4719320"/>
            <a:chExt cx="1517015" cy="1304290"/>
          </a:xfrm>
        </p:grpSpPr>
        <p:pic>
          <p:nvPicPr>
            <p:cNvPr id="129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22779" y="4719320"/>
              <a:ext cx="1074420" cy="1112519"/>
            </a:xfrm>
            <a:prstGeom prst="rect">
              <a:avLst/>
            </a:prstGeom>
          </p:spPr>
        </p:pic>
        <p:sp>
          <p:nvSpPr>
            <p:cNvPr id="130" name="object 82"/>
            <p:cNvSpPr/>
            <p:nvPr/>
          </p:nvSpPr>
          <p:spPr>
            <a:xfrm>
              <a:off x="2443860" y="555431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982891" y="0"/>
                  </a:moveTo>
                  <a:lnTo>
                    <a:pt x="0" y="0"/>
                  </a:lnTo>
                  <a:lnTo>
                    <a:pt x="0" y="456171"/>
                  </a:lnTo>
                  <a:lnTo>
                    <a:pt x="982891" y="456171"/>
                  </a:lnTo>
                  <a:lnTo>
                    <a:pt x="982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bject 83"/>
            <p:cNvSpPr/>
            <p:nvPr/>
          </p:nvSpPr>
          <p:spPr>
            <a:xfrm>
              <a:off x="2443860" y="555431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0" y="456171"/>
                  </a:moveTo>
                  <a:lnTo>
                    <a:pt x="982891" y="456171"/>
                  </a:lnTo>
                  <a:lnTo>
                    <a:pt x="982891" y="0"/>
                  </a:lnTo>
                  <a:lnTo>
                    <a:pt x="0" y="0"/>
                  </a:lnTo>
                  <a:lnTo>
                    <a:pt x="0" y="4561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object 84"/>
          <p:cNvSpPr txBox="1"/>
          <p:nvPr/>
        </p:nvSpPr>
        <p:spPr>
          <a:xfrm>
            <a:off x="2443860" y="5554319"/>
            <a:ext cx="982980" cy="4565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2075" marR="100965" fontAlgn="auto">
              <a:lnSpc>
                <a:spcPts val="1200"/>
              </a:lnSpc>
              <a:spcBef>
                <a:spcPts val="30"/>
              </a:spcBef>
              <a:spcAft>
                <a:spcPts val="0"/>
              </a:spcAft>
            </a:pPr>
            <a:r>
              <a:rPr sz="1000" kern="0" spc="-10" dirty="0">
                <a:solidFill>
                  <a:srgbClr val="FFFFFF"/>
                </a:solidFill>
                <a:latin typeface="Arial"/>
                <a:cs typeface="Arial"/>
              </a:rPr>
              <a:t>Температура </a:t>
            </a:r>
            <a:r>
              <a:rPr sz="1000" kern="0" dirty="0">
                <a:solidFill>
                  <a:srgbClr val="FFFFFF"/>
                </a:solidFill>
                <a:latin typeface="Arial"/>
                <a:cs typeface="Arial"/>
              </a:rPr>
              <a:t>выше</a:t>
            </a:r>
            <a:r>
              <a:rPr sz="10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kern="0" spc="-20" dirty="0">
                <a:solidFill>
                  <a:srgbClr val="FFFFFF"/>
                </a:solidFill>
                <a:latin typeface="Arial"/>
                <a:cs typeface="Arial"/>
              </a:rPr>
              <a:t>37.1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33" name="object 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65807" y="4807195"/>
            <a:ext cx="1335525" cy="1680988"/>
          </a:xfrm>
          <a:prstGeom prst="rect">
            <a:avLst/>
          </a:prstGeom>
        </p:spPr>
      </p:pic>
      <p:grpSp>
        <p:nvGrpSpPr>
          <p:cNvPr id="134" name="object 86"/>
          <p:cNvGrpSpPr/>
          <p:nvPr/>
        </p:nvGrpSpPr>
        <p:grpSpPr>
          <a:xfrm>
            <a:off x="3835527" y="4825631"/>
            <a:ext cx="1197610" cy="1542415"/>
            <a:chOff x="3835527" y="4825631"/>
            <a:chExt cx="1197610" cy="1542415"/>
          </a:xfrm>
        </p:grpSpPr>
        <p:pic>
          <p:nvPicPr>
            <p:cNvPr id="135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35527" y="4825631"/>
              <a:ext cx="1197457" cy="1542161"/>
            </a:xfrm>
            <a:prstGeom prst="rect">
              <a:avLst/>
            </a:prstGeom>
          </p:spPr>
        </p:pic>
        <p:sp>
          <p:nvSpPr>
            <p:cNvPr id="136" name="object 88"/>
            <p:cNvSpPr/>
            <p:nvPr/>
          </p:nvSpPr>
          <p:spPr>
            <a:xfrm>
              <a:off x="3835527" y="4825746"/>
              <a:ext cx="1197610" cy="445134"/>
            </a:xfrm>
            <a:custGeom>
              <a:avLst/>
              <a:gdLst/>
              <a:ahLst/>
              <a:cxnLst/>
              <a:rect l="l" t="t" r="r" b="b"/>
              <a:pathLst>
                <a:path w="1197610" h="445135">
                  <a:moveTo>
                    <a:pt x="1197457" y="0"/>
                  </a:moveTo>
                  <a:lnTo>
                    <a:pt x="0" y="0"/>
                  </a:lnTo>
                  <a:lnTo>
                    <a:pt x="0" y="444626"/>
                  </a:lnTo>
                  <a:lnTo>
                    <a:pt x="1197457" y="44462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89"/>
            <p:cNvSpPr/>
            <p:nvPr/>
          </p:nvSpPr>
          <p:spPr>
            <a:xfrm>
              <a:off x="3835527" y="5270309"/>
              <a:ext cx="1197610" cy="685165"/>
            </a:xfrm>
            <a:custGeom>
              <a:avLst/>
              <a:gdLst/>
              <a:ahLst/>
              <a:cxnLst/>
              <a:rect l="l" t="t" r="r" b="b"/>
              <a:pathLst>
                <a:path w="1197610" h="685164">
                  <a:moveTo>
                    <a:pt x="1197457" y="0"/>
                  </a:moveTo>
                  <a:lnTo>
                    <a:pt x="0" y="0"/>
                  </a:lnTo>
                  <a:lnTo>
                    <a:pt x="0" y="684949"/>
                  </a:lnTo>
                  <a:lnTo>
                    <a:pt x="1197457" y="684949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90"/>
            <p:cNvSpPr/>
            <p:nvPr/>
          </p:nvSpPr>
          <p:spPr>
            <a:xfrm>
              <a:off x="3835527" y="5955245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10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9" name="object 91"/>
          <p:cNvGraphicFramePr>
            <a:graphicFrameLocks noGrp="1"/>
          </p:cNvGraphicFramePr>
          <p:nvPr/>
        </p:nvGraphicFramePr>
        <p:xfrm>
          <a:off x="3830527" y="4820618"/>
          <a:ext cx="1197610" cy="1541145"/>
        </p:xfrm>
        <a:graphic>
          <a:graphicData uri="http://schemas.openxmlformats.org/drawingml/2006/table">
            <a:tbl>
              <a:tblPr firstRow="1" bandRow="1"/>
              <a:tblGrid>
                <a:gridCol w="1197610"/>
              </a:tblGrid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9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90805" indent="9906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Приглашает медицинскую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сестру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группу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0" name="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12159" y="5603240"/>
            <a:ext cx="690879" cy="502920"/>
          </a:xfrm>
          <a:prstGeom prst="rect">
            <a:avLst/>
          </a:prstGeom>
        </p:spPr>
      </p:pic>
      <p:grpSp>
        <p:nvGrpSpPr>
          <p:cNvPr id="141" name="object 93"/>
          <p:cNvGrpSpPr/>
          <p:nvPr/>
        </p:nvGrpSpPr>
        <p:grpSpPr>
          <a:xfrm>
            <a:off x="4559300" y="6050279"/>
            <a:ext cx="467359" cy="307340"/>
            <a:chOff x="4559300" y="6050279"/>
            <a:chExt cx="467359" cy="307340"/>
          </a:xfrm>
        </p:grpSpPr>
        <p:pic>
          <p:nvPicPr>
            <p:cNvPr id="142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59300" y="6050279"/>
              <a:ext cx="467360" cy="307339"/>
            </a:xfrm>
            <a:prstGeom prst="rect">
              <a:avLst/>
            </a:prstGeom>
          </p:spPr>
        </p:pic>
        <p:sp>
          <p:nvSpPr>
            <p:cNvPr id="143" name="object 95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306222" y="0"/>
                  </a:moveTo>
                  <a:lnTo>
                    <a:pt x="0" y="0"/>
                  </a:lnTo>
                  <a:lnTo>
                    <a:pt x="0" y="144957"/>
                  </a:lnTo>
                  <a:lnTo>
                    <a:pt x="306222" y="144957"/>
                  </a:lnTo>
                  <a:lnTo>
                    <a:pt x="30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bject 96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0" y="144957"/>
                  </a:moveTo>
                  <a:lnTo>
                    <a:pt x="306222" y="144957"/>
                  </a:lnTo>
                  <a:lnTo>
                    <a:pt x="306222" y="0"/>
                  </a:lnTo>
                  <a:lnTo>
                    <a:pt x="0" y="0"/>
                  </a:lnTo>
                  <a:lnTo>
                    <a:pt x="0" y="144957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object 97"/>
          <p:cNvGrpSpPr/>
          <p:nvPr/>
        </p:nvGrpSpPr>
        <p:grpSpPr>
          <a:xfrm>
            <a:off x="7376159" y="3070860"/>
            <a:ext cx="1623060" cy="934719"/>
            <a:chOff x="7376159" y="3070860"/>
            <a:chExt cx="1623060" cy="934719"/>
          </a:xfrm>
        </p:grpSpPr>
        <p:pic>
          <p:nvPicPr>
            <p:cNvPr id="146" name="object 9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76159" y="3070860"/>
              <a:ext cx="678179" cy="502920"/>
            </a:xfrm>
            <a:prstGeom prst="rect">
              <a:avLst/>
            </a:prstGeom>
          </p:spPr>
        </p:pic>
        <p:pic>
          <p:nvPicPr>
            <p:cNvPr id="147" name="object 9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48039" y="3647440"/>
              <a:ext cx="551179" cy="358139"/>
            </a:xfrm>
            <a:prstGeom prst="rect">
              <a:avLst/>
            </a:prstGeom>
          </p:spPr>
        </p:pic>
      </p:grpSp>
      <p:sp>
        <p:nvSpPr>
          <p:cNvPr id="148" name="object 100"/>
          <p:cNvSpPr/>
          <p:nvPr/>
        </p:nvSpPr>
        <p:spPr>
          <a:xfrm>
            <a:off x="8530081" y="3728123"/>
            <a:ext cx="389255" cy="196215"/>
          </a:xfrm>
          <a:custGeom>
            <a:avLst/>
            <a:gdLst/>
            <a:ahLst/>
            <a:cxnLst/>
            <a:rect l="l" t="t" r="r" b="b"/>
            <a:pathLst>
              <a:path w="389254" h="196214">
                <a:moveTo>
                  <a:pt x="388759" y="0"/>
                </a:moveTo>
                <a:lnTo>
                  <a:pt x="0" y="0"/>
                </a:lnTo>
                <a:lnTo>
                  <a:pt x="0" y="196049"/>
                </a:lnTo>
                <a:lnTo>
                  <a:pt x="388759" y="196049"/>
                </a:lnTo>
                <a:lnTo>
                  <a:pt x="388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49" name="object 101"/>
          <p:cNvGraphicFramePr>
            <a:graphicFrameLocks noGrp="1"/>
          </p:cNvGraphicFramePr>
          <p:nvPr/>
        </p:nvGraphicFramePr>
        <p:xfrm>
          <a:off x="7824168" y="2541349"/>
          <a:ext cx="1164590" cy="1404620"/>
        </p:xfrm>
        <a:graphic>
          <a:graphicData uri="http://schemas.openxmlformats.org/drawingml/2006/table">
            <a:tbl>
              <a:tblPr firstRow="1" bandRow="1"/>
              <a:tblGrid>
                <a:gridCol w="701040"/>
                <a:gridCol w="388620"/>
                <a:gridCol w="74930"/>
              </a:tblGrid>
              <a:tr h="2743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5104" marR="195580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Заводит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ребенка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помещение групповой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41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ts val="994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0" name="object 102"/>
          <p:cNvGrpSpPr/>
          <p:nvPr/>
        </p:nvGrpSpPr>
        <p:grpSpPr>
          <a:xfrm>
            <a:off x="5510773" y="4611630"/>
            <a:ext cx="1338580" cy="2246630"/>
            <a:chOff x="5510773" y="4611630"/>
            <a:chExt cx="1338580" cy="2246630"/>
          </a:xfrm>
        </p:grpSpPr>
        <p:pic>
          <p:nvPicPr>
            <p:cNvPr id="151" name="object 10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0773" y="4611630"/>
              <a:ext cx="1338092" cy="2246369"/>
            </a:xfrm>
            <a:prstGeom prst="rect">
              <a:avLst/>
            </a:prstGeom>
          </p:spPr>
        </p:pic>
        <p:pic>
          <p:nvPicPr>
            <p:cNvPr id="152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81522" y="4629786"/>
              <a:ext cx="1197457" cy="2134616"/>
            </a:xfrm>
            <a:prstGeom prst="rect">
              <a:avLst/>
            </a:prstGeom>
          </p:spPr>
        </p:pic>
        <p:sp>
          <p:nvSpPr>
            <p:cNvPr id="153" name="object 105"/>
            <p:cNvSpPr/>
            <p:nvPr/>
          </p:nvSpPr>
          <p:spPr>
            <a:xfrm>
              <a:off x="5581522" y="6351855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09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106"/>
            <p:cNvSpPr/>
            <p:nvPr/>
          </p:nvSpPr>
          <p:spPr>
            <a:xfrm>
              <a:off x="5576569" y="5074285"/>
              <a:ext cx="1207770" cy="25400"/>
            </a:xfrm>
            <a:custGeom>
              <a:avLst/>
              <a:gdLst/>
              <a:ahLst/>
              <a:cxnLst/>
              <a:rect l="l" t="t" r="r" b="b"/>
              <a:pathLst>
                <a:path w="1207770" h="25400">
                  <a:moveTo>
                    <a:pt x="0" y="25400"/>
                  </a:moveTo>
                  <a:lnTo>
                    <a:pt x="1207388" y="25400"/>
                  </a:lnTo>
                  <a:lnTo>
                    <a:pt x="1207388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bject 107"/>
            <p:cNvSpPr/>
            <p:nvPr/>
          </p:nvSpPr>
          <p:spPr>
            <a:xfrm>
              <a:off x="5576569" y="4624705"/>
              <a:ext cx="1207770" cy="2145030"/>
            </a:xfrm>
            <a:custGeom>
              <a:avLst/>
              <a:gdLst/>
              <a:ahLst/>
              <a:cxnLst/>
              <a:rect l="l" t="t" r="r" b="b"/>
              <a:pathLst>
                <a:path w="1207770" h="2145029">
                  <a:moveTo>
                    <a:pt x="0" y="1727149"/>
                  </a:moveTo>
                  <a:lnTo>
                    <a:pt x="1207388" y="1727149"/>
                  </a:lnTo>
                </a:path>
                <a:path w="1207770" h="2145029">
                  <a:moveTo>
                    <a:pt x="4952" y="0"/>
                  </a:moveTo>
                  <a:lnTo>
                    <a:pt x="4952" y="2144695"/>
                  </a:lnTo>
                </a:path>
                <a:path w="1207770" h="2145029">
                  <a:moveTo>
                    <a:pt x="1202435" y="0"/>
                  </a:moveTo>
                  <a:lnTo>
                    <a:pt x="1202435" y="2144695"/>
                  </a:lnTo>
                </a:path>
                <a:path w="1207770" h="2145029">
                  <a:moveTo>
                    <a:pt x="0" y="5080"/>
                  </a:moveTo>
                  <a:lnTo>
                    <a:pt x="1207388" y="5080"/>
                  </a:lnTo>
                </a:path>
                <a:path w="1207770" h="2145029">
                  <a:moveTo>
                    <a:pt x="0" y="2139697"/>
                  </a:moveTo>
                  <a:lnTo>
                    <a:pt x="1207388" y="2139697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object 108"/>
          <p:cNvSpPr txBox="1"/>
          <p:nvPr/>
        </p:nvSpPr>
        <p:spPr>
          <a:xfrm>
            <a:off x="5586522" y="4634784"/>
            <a:ext cx="1188085" cy="44005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346710" marR="75565" indent="-259079" fontAlgn="auto">
              <a:spcBef>
                <a:spcPts val="29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7" name="object 109"/>
          <p:cNvSpPr txBox="1"/>
          <p:nvPr/>
        </p:nvSpPr>
        <p:spPr>
          <a:xfrm>
            <a:off x="5586522" y="5099684"/>
            <a:ext cx="1188085" cy="124777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845" rIns="0" bIns="0" rtlCol="0">
            <a:spAutoFit/>
          </a:bodyPr>
          <a:lstStyle/>
          <a:p>
            <a:pPr marL="158750" marR="149225" fontAlgn="auto">
              <a:spcBef>
                <a:spcPts val="235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Осматривает ребенка,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9070" marR="16891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повторно измеряет температуру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330" marR="9144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бесконтактным термометром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8" name="object 110"/>
          <p:cNvSpPr txBox="1"/>
          <p:nvPr/>
        </p:nvSpPr>
        <p:spPr>
          <a:xfrm>
            <a:off x="5662040" y="6451282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320</a:t>
            </a:r>
            <a:r>
              <a:rPr sz="1200" kern="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59" name="object 11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24429" y="3376318"/>
            <a:ext cx="3360420" cy="1313180"/>
          </a:xfrm>
          <a:prstGeom prst="rect">
            <a:avLst/>
          </a:prstGeom>
        </p:spPr>
      </p:pic>
      <p:pic>
        <p:nvPicPr>
          <p:cNvPr id="160" name="object 11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965700" y="5509259"/>
            <a:ext cx="736600" cy="505459"/>
          </a:xfrm>
          <a:prstGeom prst="rect">
            <a:avLst/>
          </a:prstGeom>
        </p:spPr>
      </p:pic>
      <p:grpSp>
        <p:nvGrpSpPr>
          <p:cNvPr id="161" name="object 113"/>
          <p:cNvGrpSpPr/>
          <p:nvPr/>
        </p:nvGrpSpPr>
        <p:grpSpPr>
          <a:xfrm>
            <a:off x="7124700" y="4488179"/>
            <a:ext cx="1678939" cy="2369820"/>
            <a:chOff x="7124700" y="4488179"/>
            <a:chExt cx="1678939" cy="2369820"/>
          </a:xfrm>
        </p:grpSpPr>
        <p:pic>
          <p:nvPicPr>
            <p:cNvPr id="162" name="object 11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24700" y="4488179"/>
              <a:ext cx="1678940" cy="2369820"/>
            </a:xfrm>
            <a:prstGeom prst="rect">
              <a:avLst/>
            </a:prstGeom>
          </p:spPr>
        </p:pic>
        <p:pic>
          <p:nvPicPr>
            <p:cNvPr id="163" name="object 11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02805" y="4516949"/>
              <a:ext cx="1521714" cy="2247011"/>
            </a:xfrm>
            <a:prstGeom prst="rect">
              <a:avLst/>
            </a:prstGeom>
          </p:spPr>
        </p:pic>
        <p:sp>
          <p:nvSpPr>
            <p:cNvPr id="164" name="object 116"/>
            <p:cNvSpPr/>
            <p:nvPr/>
          </p:nvSpPr>
          <p:spPr>
            <a:xfrm>
              <a:off x="7202805" y="6274908"/>
              <a:ext cx="1522095" cy="489584"/>
            </a:xfrm>
            <a:custGeom>
              <a:avLst/>
              <a:gdLst/>
              <a:ahLst/>
              <a:cxnLst/>
              <a:rect l="l" t="t" r="r" b="b"/>
              <a:pathLst>
                <a:path w="1522095" h="489584">
                  <a:moveTo>
                    <a:pt x="1521714" y="0"/>
                  </a:moveTo>
                  <a:lnTo>
                    <a:pt x="0" y="0"/>
                  </a:lnTo>
                  <a:lnTo>
                    <a:pt x="0" y="489051"/>
                  </a:lnTo>
                  <a:lnTo>
                    <a:pt x="1521714" y="489051"/>
                  </a:lnTo>
                  <a:lnTo>
                    <a:pt x="15217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bject 117"/>
            <p:cNvSpPr/>
            <p:nvPr/>
          </p:nvSpPr>
          <p:spPr>
            <a:xfrm>
              <a:off x="7197852" y="4961381"/>
              <a:ext cx="1531620" cy="25400"/>
            </a:xfrm>
            <a:custGeom>
              <a:avLst/>
              <a:gdLst/>
              <a:ahLst/>
              <a:cxnLst/>
              <a:rect l="l" t="t" r="r" b="b"/>
              <a:pathLst>
                <a:path w="1531620" h="25400">
                  <a:moveTo>
                    <a:pt x="0" y="25400"/>
                  </a:moveTo>
                  <a:lnTo>
                    <a:pt x="1531620" y="25400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bject 118"/>
            <p:cNvSpPr/>
            <p:nvPr/>
          </p:nvSpPr>
          <p:spPr>
            <a:xfrm>
              <a:off x="7197852" y="4511928"/>
              <a:ext cx="1531620" cy="2257425"/>
            </a:xfrm>
            <a:custGeom>
              <a:avLst/>
              <a:gdLst/>
              <a:ahLst/>
              <a:cxnLst/>
              <a:rect l="l" t="t" r="r" b="b"/>
              <a:pathLst>
                <a:path w="1531620" h="2257425">
                  <a:moveTo>
                    <a:pt x="0" y="1762975"/>
                  </a:moveTo>
                  <a:lnTo>
                    <a:pt x="1531620" y="1762975"/>
                  </a:lnTo>
                </a:path>
                <a:path w="1531620" h="2257425">
                  <a:moveTo>
                    <a:pt x="4952" y="0"/>
                  </a:moveTo>
                  <a:lnTo>
                    <a:pt x="4952" y="2257031"/>
                  </a:lnTo>
                </a:path>
                <a:path w="1531620" h="2257425">
                  <a:moveTo>
                    <a:pt x="1526540" y="0"/>
                  </a:moveTo>
                  <a:lnTo>
                    <a:pt x="1526540" y="2257031"/>
                  </a:lnTo>
                </a:path>
                <a:path w="1531620" h="2257425">
                  <a:moveTo>
                    <a:pt x="0" y="4953"/>
                  </a:moveTo>
                  <a:lnTo>
                    <a:pt x="1531620" y="4953"/>
                  </a:lnTo>
                </a:path>
                <a:path w="1531620" h="2257425">
                  <a:moveTo>
                    <a:pt x="0" y="2252031"/>
                  </a:moveTo>
                  <a:lnTo>
                    <a:pt x="1531620" y="2252031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" name="object 119"/>
          <p:cNvSpPr txBox="1"/>
          <p:nvPr/>
        </p:nvSpPr>
        <p:spPr>
          <a:xfrm>
            <a:off x="7207805" y="4521882"/>
            <a:ext cx="1511935" cy="44005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507365" marR="239395" indent="-259079" fontAlgn="auto">
              <a:spcBef>
                <a:spcPts val="29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8" name="object 120"/>
          <p:cNvSpPr txBox="1"/>
          <p:nvPr/>
        </p:nvSpPr>
        <p:spPr>
          <a:xfrm>
            <a:off x="7207805" y="4986782"/>
            <a:ext cx="1511935" cy="128333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845" rIns="0" bIns="0" rtlCol="0">
            <a:spAutoFit/>
          </a:bodyPr>
          <a:lstStyle/>
          <a:p>
            <a:pPr marL="88265" marR="76835" indent="-1905" fontAlgn="auto">
              <a:spcBef>
                <a:spcPts val="235"/>
              </a:spcBef>
              <a:spcAft>
                <a:spcPts val="0"/>
              </a:spcAft>
            </a:pP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При</a:t>
            </a:r>
            <a:r>
              <a:rPr sz="11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повышенной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температуре</a:t>
            </a:r>
            <a:r>
              <a:rPr sz="11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не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допускает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группу,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рекомендует родителям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обратиться</a:t>
            </a:r>
            <a:r>
              <a:rPr sz="1100" kern="0" spc="25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с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ребенком</a:t>
            </a:r>
            <a:r>
              <a:rPr sz="11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к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врачу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9" name="object 121"/>
          <p:cNvSpPr txBox="1"/>
          <p:nvPr/>
        </p:nvSpPr>
        <p:spPr>
          <a:xfrm>
            <a:off x="7283450" y="6412547"/>
            <a:ext cx="744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120-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300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70" name="object 12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82740" y="5570220"/>
            <a:ext cx="723900" cy="502920"/>
          </a:xfrm>
          <a:prstGeom prst="rect">
            <a:avLst/>
          </a:prstGeom>
        </p:spPr>
      </p:pic>
      <p:grpSp>
        <p:nvGrpSpPr>
          <p:cNvPr id="171" name="object 123"/>
          <p:cNvGrpSpPr/>
          <p:nvPr/>
        </p:nvGrpSpPr>
        <p:grpSpPr>
          <a:xfrm>
            <a:off x="6291579" y="6466838"/>
            <a:ext cx="490220" cy="312420"/>
            <a:chOff x="6291579" y="6466838"/>
            <a:chExt cx="490220" cy="312420"/>
          </a:xfrm>
        </p:grpSpPr>
        <p:pic>
          <p:nvPicPr>
            <p:cNvPr id="172" name="object 12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91579" y="6466838"/>
              <a:ext cx="490220" cy="312420"/>
            </a:xfrm>
            <a:prstGeom prst="rect">
              <a:avLst/>
            </a:prstGeom>
          </p:spPr>
        </p:pic>
        <p:sp>
          <p:nvSpPr>
            <p:cNvPr id="173" name="object 125"/>
            <p:cNvSpPr/>
            <p:nvPr/>
          </p:nvSpPr>
          <p:spPr>
            <a:xfrm>
              <a:off x="6372224" y="6547649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329336" y="0"/>
                  </a:moveTo>
                  <a:lnTo>
                    <a:pt x="0" y="0"/>
                  </a:lnTo>
                  <a:lnTo>
                    <a:pt x="0" y="149606"/>
                  </a:lnTo>
                  <a:lnTo>
                    <a:pt x="329336" y="149606"/>
                  </a:lnTo>
                  <a:lnTo>
                    <a:pt x="329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bject 126"/>
            <p:cNvSpPr/>
            <p:nvPr/>
          </p:nvSpPr>
          <p:spPr>
            <a:xfrm>
              <a:off x="6372224" y="6547649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0" y="149606"/>
                  </a:moveTo>
                  <a:lnTo>
                    <a:pt x="329336" y="149606"/>
                  </a:lnTo>
                  <a:lnTo>
                    <a:pt x="329336" y="0"/>
                  </a:lnTo>
                  <a:lnTo>
                    <a:pt x="0" y="0"/>
                  </a:lnTo>
                  <a:lnTo>
                    <a:pt x="0" y="14960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5" name="object 127"/>
          <p:cNvGrpSpPr/>
          <p:nvPr/>
        </p:nvGrpSpPr>
        <p:grpSpPr>
          <a:xfrm>
            <a:off x="8183880" y="6413500"/>
            <a:ext cx="551180" cy="358140"/>
            <a:chOff x="8183880" y="6413500"/>
            <a:chExt cx="551180" cy="358140"/>
          </a:xfrm>
        </p:grpSpPr>
        <p:pic>
          <p:nvPicPr>
            <p:cNvPr id="176" name="object 12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83880" y="6413500"/>
              <a:ext cx="551179" cy="358140"/>
            </a:xfrm>
            <a:prstGeom prst="rect">
              <a:avLst/>
            </a:prstGeom>
          </p:spPr>
        </p:pic>
        <p:sp>
          <p:nvSpPr>
            <p:cNvPr id="177" name="object 129"/>
            <p:cNvSpPr/>
            <p:nvPr/>
          </p:nvSpPr>
          <p:spPr>
            <a:xfrm>
              <a:off x="8265033" y="649504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5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bject 130"/>
            <p:cNvSpPr/>
            <p:nvPr/>
          </p:nvSpPr>
          <p:spPr>
            <a:xfrm>
              <a:off x="8265033" y="649504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5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object 93"/>
          <p:cNvGrpSpPr/>
          <p:nvPr/>
        </p:nvGrpSpPr>
        <p:grpSpPr>
          <a:xfrm>
            <a:off x="7022014" y="3870983"/>
            <a:ext cx="467359" cy="307340"/>
            <a:chOff x="4559300" y="6050279"/>
            <a:chExt cx="467359" cy="307340"/>
          </a:xfrm>
        </p:grpSpPr>
        <p:pic>
          <p:nvPicPr>
            <p:cNvPr id="180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59300" y="6050279"/>
              <a:ext cx="467360" cy="307339"/>
            </a:xfrm>
            <a:prstGeom prst="rect">
              <a:avLst/>
            </a:prstGeom>
          </p:spPr>
        </p:pic>
        <p:sp>
          <p:nvSpPr>
            <p:cNvPr id="181" name="object 95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306222" y="0"/>
                  </a:moveTo>
                  <a:lnTo>
                    <a:pt x="0" y="0"/>
                  </a:lnTo>
                  <a:lnTo>
                    <a:pt x="0" y="144957"/>
                  </a:lnTo>
                  <a:lnTo>
                    <a:pt x="306222" y="144957"/>
                  </a:lnTo>
                  <a:lnTo>
                    <a:pt x="30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bject 96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0" y="144957"/>
                  </a:moveTo>
                  <a:lnTo>
                    <a:pt x="306222" y="144957"/>
                  </a:lnTo>
                  <a:lnTo>
                    <a:pt x="306222" y="0"/>
                  </a:lnTo>
                  <a:lnTo>
                    <a:pt x="0" y="0"/>
                  </a:lnTo>
                  <a:lnTo>
                    <a:pt x="0" y="144957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3" name="object 3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2079" y="4655820"/>
            <a:ext cx="670560" cy="505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2953" y="2141582"/>
            <a:ext cx="8736325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539552" y="260648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fontAlgn="auto">
              <a:spcBef>
                <a:spcPts val="100"/>
              </a:spcBef>
              <a:spcAft>
                <a:spcPts val="0"/>
              </a:spcAft>
            </a:pPr>
            <a:r>
              <a:rPr sz="1600" kern="0" dirty="0" err="1">
                <a:solidFill>
                  <a:srgbClr val="001F5F"/>
                </a:solidFill>
                <a:latin typeface="Arial"/>
                <a:cs typeface="Arial"/>
              </a:rPr>
              <a:t>Карта</a:t>
            </a:r>
            <a:r>
              <a:rPr sz="1600" kern="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целевого</a:t>
            </a:r>
            <a:r>
              <a:rPr sz="1600" kern="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Arial"/>
                <a:cs typeface="Arial"/>
              </a:rPr>
              <a:t>состояния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«Проведение</a:t>
            </a:r>
            <a:r>
              <a:rPr sz="1600" kern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«утреннего</a:t>
            </a:r>
            <a:r>
              <a:rPr sz="1600" kern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фильтра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» в</a:t>
            </a:r>
            <a:r>
              <a:rPr sz="1600" kern="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М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ДОУ</a:t>
            </a:r>
            <a:r>
              <a:rPr sz="1600" kern="0" spc="15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Детский</a:t>
            </a:r>
            <a:r>
              <a:rPr sz="1600" kern="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err="1">
                <a:solidFill>
                  <a:srgbClr val="006FC0"/>
                </a:solidFill>
                <a:latin typeface="Franklin Gothic Medium"/>
                <a:cs typeface="Franklin Gothic Medium"/>
              </a:rPr>
              <a:t>сад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№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105</a:t>
            </a:r>
            <a:endParaRPr sz="16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353090" y="1151889"/>
            <a:ext cx="650240" cy="993140"/>
            <a:chOff x="385070" y="880368"/>
            <a:chExt cx="650240" cy="9931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6360"/>
              </p:ext>
            </p:extLst>
          </p:nvPr>
        </p:nvGraphicFramePr>
        <p:xfrm>
          <a:off x="1042477" y="1330052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object 13"/>
          <p:cNvGrpSpPr/>
          <p:nvPr/>
        </p:nvGrpSpPr>
        <p:grpSpPr>
          <a:xfrm>
            <a:off x="2989333" y="1472368"/>
            <a:ext cx="744220" cy="556895"/>
            <a:chOff x="3002279" y="1188203"/>
            <a:chExt cx="744220" cy="556895"/>
          </a:xfrm>
        </p:grpSpPr>
        <p:pic>
          <p:nvPicPr>
            <p:cNvPr id="1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16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7"/>
          <p:cNvSpPr txBox="1"/>
          <p:nvPr/>
        </p:nvSpPr>
        <p:spPr>
          <a:xfrm>
            <a:off x="3876301" y="1390321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867878" y="1278306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5418325" y="1625643"/>
            <a:ext cx="603503" cy="410546"/>
            <a:chOff x="5476747" y="1379686"/>
            <a:chExt cx="603503" cy="410546"/>
          </a:xfrm>
        </p:grpSpPr>
        <p:pic>
          <p:nvPicPr>
            <p:cNvPr id="21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23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3"/>
          <p:cNvSpPr txBox="1"/>
          <p:nvPr/>
        </p:nvSpPr>
        <p:spPr>
          <a:xfrm>
            <a:off x="5545231" y="1684123"/>
            <a:ext cx="259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spc="-25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7249159" y="1068735"/>
            <a:ext cx="1676400" cy="497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fontAlgn="auto">
              <a:spcBef>
                <a:spcPts val="305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 ноября 2021</a:t>
            </a:r>
            <a:r>
              <a:rPr sz="1600" kern="0" spc="-75" dirty="0" smtClean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600" kern="0" spc="-7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5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6"/>
          <p:cNvGrpSpPr/>
          <p:nvPr/>
        </p:nvGrpSpPr>
        <p:grpSpPr>
          <a:xfrm>
            <a:off x="7882686" y="1578124"/>
            <a:ext cx="532765" cy="410845"/>
            <a:chOff x="7943153" y="1364446"/>
            <a:chExt cx="532765" cy="410845"/>
          </a:xfrm>
        </p:grpSpPr>
        <p:pic>
          <p:nvPicPr>
            <p:cNvPr id="28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29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2"/>
          <p:cNvSpPr txBox="1"/>
          <p:nvPr/>
        </p:nvSpPr>
        <p:spPr>
          <a:xfrm>
            <a:off x="8663305" y="6388417"/>
            <a:ext cx="198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80" dirty="0">
                <a:solidFill>
                  <a:srgbClr val="258EA8"/>
                </a:solidFill>
                <a:latin typeface="Arial"/>
                <a:cs typeface="Arial"/>
              </a:rPr>
              <a:t>11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2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312" y="3626105"/>
            <a:ext cx="1574274" cy="3187189"/>
          </a:xfrm>
          <a:prstGeom prst="rect">
            <a:avLst/>
          </a:prstGeom>
        </p:spPr>
      </p:pic>
      <p:grpSp>
        <p:nvGrpSpPr>
          <p:cNvPr id="33" name="object 31"/>
          <p:cNvGrpSpPr/>
          <p:nvPr/>
        </p:nvGrpSpPr>
        <p:grpSpPr>
          <a:xfrm>
            <a:off x="215785" y="3645027"/>
            <a:ext cx="1436370" cy="3049270"/>
            <a:chOff x="215785" y="3645027"/>
            <a:chExt cx="1436370" cy="3049270"/>
          </a:xfrm>
        </p:grpSpPr>
        <p:pic>
          <p:nvPicPr>
            <p:cNvPr id="34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85" y="3645027"/>
              <a:ext cx="1436243" cy="3049016"/>
            </a:xfrm>
            <a:prstGeom prst="rect">
              <a:avLst/>
            </a:prstGeom>
          </p:spPr>
        </p:pic>
        <p:sp>
          <p:nvSpPr>
            <p:cNvPr id="35" name="object 33"/>
            <p:cNvSpPr/>
            <p:nvPr/>
          </p:nvSpPr>
          <p:spPr>
            <a:xfrm>
              <a:off x="215785" y="4376547"/>
              <a:ext cx="1436370" cy="1798320"/>
            </a:xfrm>
            <a:custGeom>
              <a:avLst/>
              <a:gdLst/>
              <a:ahLst/>
              <a:cxnLst/>
              <a:rect l="l" t="t" r="r" b="b"/>
              <a:pathLst>
                <a:path w="1436370" h="1798320">
                  <a:moveTo>
                    <a:pt x="1436243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1436243" y="1798320"/>
                  </a:lnTo>
                  <a:lnTo>
                    <a:pt x="1436243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object 34"/>
          <p:cNvGrpSpPr/>
          <p:nvPr/>
        </p:nvGrpSpPr>
        <p:grpSpPr>
          <a:xfrm>
            <a:off x="1041400" y="5872479"/>
            <a:ext cx="551180" cy="358140"/>
            <a:chOff x="1041400" y="5872479"/>
            <a:chExt cx="551180" cy="358140"/>
          </a:xfrm>
        </p:grpSpPr>
        <p:pic>
          <p:nvPicPr>
            <p:cNvPr id="37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400" y="5872479"/>
              <a:ext cx="551180" cy="358139"/>
            </a:xfrm>
            <a:prstGeom prst="rect">
              <a:avLst/>
            </a:prstGeom>
          </p:spPr>
        </p:pic>
        <p:sp>
          <p:nvSpPr>
            <p:cNvPr id="38" name="object 36"/>
            <p:cNvSpPr/>
            <p:nvPr/>
          </p:nvSpPr>
          <p:spPr>
            <a:xfrm>
              <a:off x="1123035" y="595256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9" name="object 37"/>
          <p:cNvGraphicFramePr>
            <a:graphicFrameLocks noGrp="1"/>
          </p:cNvGraphicFramePr>
          <p:nvPr/>
        </p:nvGraphicFramePr>
        <p:xfrm>
          <a:off x="210785" y="3640027"/>
          <a:ext cx="1436369" cy="3048000"/>
        </p:xfrm>
        <a:graphic>
          <a:graphicData uri="http://schemas.openxmlformats.org/drawingml/2006/table">
            <a:tbl>
              <a:tblPr firstRow="1" bandRow="1"/>
              <a:tblGrid>
                <a:gridCol w="907415"/>
                <a:gridCol w="388620"/>
                <a:gridCol w="140334"/>
              </a:tblGrid>
              <a:tr h="7315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139" marR="97790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 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543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760" marR="10731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Входят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вместе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ребенком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здание детского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сада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через отдельно выделенный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28320">
                        <a:lnSpc>
                          <a:spcPts val="137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вход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79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 cap="flat" cmpd="sng" algn="ctr">
                      <a:solidFill>
                        <a:srgbClr val="2CA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0" name="object 38"/>
          <p:cNvGrpSpPr/>
          <p:nvPr/>
        </p:nvGrpSpPr>
        <p:grpSpPr>
          <a:xfrm>
            <a:off x="2107176" y="3628647"/>
            <a:ext cx="1932939" cy="2735580"/>
            <a:chOff x="2107176" y="3628647"/>
            <a:chExt cx="1932939" cy="2735580"/>
          </a:xfrm>
        </p:grpSpPr>
        <p:pic>
          <p:nvPicPr>
            <p:cNvPr id="41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7176" y="3628647"/>
              <a:ext cx="1932446" cy="2735065"/>
            </a:xfrm>
            <a:prstGeom prst="rect">
              <a:avLst/>
            </a:prstGeom>
          </p:spPr>
        </p:pic>
        <p:pic>
          <p:nvPicPr>
            <p:cNvPr id="42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7668" y="3648545"/>
              <a:ext cx="1793367" cy="2596007"/>
            </a:xfrm>
            <a:prstGeom prst="rect">
              <a:avLst/>
            </a:prstGeom>
          </p:spPr>
        </p:pic>
        <p:sp>
          <p:nvSpPr>
            <p:cNvPr id="43" name="object 41"/>
            <p:cNvSpPr/>
            <p:nvPr/>
          </p:nvSpPr>
          <p:spPr>
            <a:xfrm>
              <a:off x="2177668" y="3648583"/>
              <a:ext cx="1793875" cy="518159"/>
            </a:xfrm>
            <a:custGeom>
              <a:avLst/>
              <a:gdLst/>
              <a:ahLst/>
              <a:cxnLst/>
              <a:rect l="l" t="t" r="r" b="b"/>
              <a:pathLst>
                <a:path w="1793875" h="518160">
                  <a:moveTo>
                    <a:pt x="1793367" y="0"/>
                  </a:moveTo>
                  <a:lnTo>
                    <a:pt x="0" y="0"/>
                  </a:lnTo>
                  <a:lnTo>
                    <a:pt x="0" y="518159"/>
                  </a:lnTo>
                  <a:lnTo>
                    <a:pt x="1793367" y="518159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2"/>
            <p:cNvSpPr/>
            <p:nvPr/>
          </p:nvSpPr>
          <p:spPr>
            <a:xfrm>
              <a:off x="2177668" y="4166692"/>
              <a:ext cx="1793875" cy="1584960"/>
            </a:xfrm>
            <a:custGeom>
              <a:avLst/>
              <a:gdLst/>
              <a:ahLst/>
              <a:cxnLst/>
              <a:rect l="l" t="t" r="r" b="b"/>
              <a:pathLst>
                <a:path w="1793875" h="1584960">
                  <a:moveTo>
                    <a:pt x="1793367" y="0"/>
                  </a:moveTo>
                  <a:lnTo>
                    <a:pt x="0" y="0"/>
                  </a:lnTo>
                  <a:lnTo>
                    <a:pt x="0" y="1584959"/>
                  </a:lnTo>
                  <a:lnTo>
                    <a:pt x="1793367" y="1584959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3"/>
            <p:cNvSpPr/>
            <p:nvPr/>
          </p:nvSpPr>
          <p:spPr>
            <a:xfrm>
              <a:off x="2177668" y="5751652"/>
              <a:ext cx="1793875" cy="493395"/>
            </a:xfrm>
            <a:custGeom>
              <a:avLst/>
              <a:gdLst/>
              <a:ahLst/>
              <a:cxnLst/>
              <a:rect l="l" t="t" r="r" b="b"/>
              <a:pathLst>
                <a:path w="1793875" h="493395">
                  <a:moveTo>
                    <a:pt x="1793367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793367" y="492899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46" name="object 44"/>
          <p:cNvGraphicFramePr>
            <a:graphicFrameLocks noGrp="1"/>
          </p:cNvGraphicFramePr>
          <p:nvPr/>
        </p:nvGraphicFramePr>
        <p:xfrm>
          <a:off x="2172668" y="3643583"/>
          <a:ext cx="1793239" cy="2595243"/>
        </p:xfrm>
        <a:graphic>
          <a:graphicData uri="http://schemas.openxmlformats.org/drawingml/2006/table">
            <a:tbl>
              <a:tblPr firstRow="1" bandRow="1"/>
              <a:tblGrid>
                <a:gridCol w="1793239"/>
              </a:tblGrid>
              <a:tr h="518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9235" marR="220345" indent="24637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7475" marR="1117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холле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(на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входе)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надевают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бахилы,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защитную</a:t>
                      </a:r>
                      <a:r>
                        <a:rPr sz="1400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маску, обрабатывают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руки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антисептиком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себе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ребенку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96359" y="4782820"/>
            <a:ext cx="815339" cy="505459"/>
          </a:xfrm>
          <a:prstGeom prst="rect">
            <a:avLst/>
          </a:prstGeom>
        </p:spPr>
      </p:pic>
      <p:pic>
        <p:nvPicPr>
          <p:cNvPr id="48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39" y="4884420"/>
            <a:ext cx="955040" cy="502920"/>
          </a:xfrm>
          <a:prstGeom prst="rect">
            <a:avLst/>
          </a:prstGeom>
        </p:spPr>
      </p:pic>
      <p:grpSp>
        <p:nvGrpSpPr>
          <p:cNvPr id="49" name="object 48"/>
          <p:cNvGrpSpPr/>
          <p:nvPr/>
        </p:nvGrpSpPr>
        <p:grpSpPr>
          <a:xfrm>
            <a:off x="3370579" y="5872479"/>
            <a:ext cx="551180" cy="358140"/>
            <a:chOff x="3370579" y="5872479"/>
            <a:chExt cx="551180" cy="358140"/>
          </a:xfrm>
        </p:grpSpPr>
        <p:pic>
          <p:nvPicPr>
            <p:cNvPr id="50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0579" y="5872479"/>
              <a:ext cx="551179" cy="358139"/>
            </a:xfrm>
            <a:prstGeom prst="rect">
              <a:avLst/>
            </a:prstGeom>
          </p:spPr>
        </p:pic>
        <p:sp>
          <p:nvSpPr>
            <p:cNvPr id="51" name="object 50"/>
            <p:cNvSpPr/>
            <p:nvPr/>
          </p:nvSpPr>
          <p:spPr>
            <a:xfrm>
              <a:off x="3451478" y="595256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1"/>
            <p:cNvSpPr/>
            <p:nvPr/>
          </p:nvSpPr>
          <p:spPr>
            <a:xfrm>
              <a:off x="3451478" y="595256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3" name="object 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37379" y="3647438"/>
            <a:ext cx="1651000" cy="3180080"/>
          </a:xfrm>
          <a:prstGeom prst="rect">
            <a:avLst/>
          </a:prstGeom>
        </p:spPr>
      </p:pic>
      <p:grpSp>
        <p:nvGrpSpPr>
          <p:cNvPr id="54" name="object 53"/>
          <p:cNvGrpSpPr/>
          <p:nvPr/>
        </p:nvGrpSpPr>
        <p:grpSpPr>
          <a:xfrm>
            <a:off x="4517263" y="3675049"/>
            <a:ext cx="1492885" cy="3023235"/>
            <a:chOff x="4517263" y="3675049"/>
            <a:chExt cx="1492885" cy="3023235"/>
          </a:xfrm>
        </p:grpSpPr>
        <p:pic>
          <p:nvPicPr>
            <p:cNvPr id="55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7263" y="3675049"/>
              <a:ext cx="1492758" cy="3022727"/>
            </a:xfrm>
            <a:prstGeom prst="rect">
              <a:avLst/>
            </a:prstGeom>
          </p:spPr>
        </p:pic>
        <p:sp>
          <p:nvSpPr>
            <p:cNvPr id="56" name="object 55"/>
            <p:cNvSpPr/>
            <p:nvPr/>
          </p:nvSpPr>
          <p:spPr>
            <a:xfrm>
              <a:off x="4517263" y="4406556"/>
              <a:ext cx="1492885" cy="1798320"/>
            </a:xfrm>
            <a:custGeom>
              <a:avLst/>
              <a:gdLst/>
              <a:ahLst/>
              <a:cxnLst/>
              <a:rect l="l" t="t" r="r" b="b"/>
              <a:pathLst>
                <a:path w="1492885" h="1798320">
                  <a:moveTo>
                    <a:pt x="1492758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1492758" y="1798320"/>
                  </a:lnTo>
                  <a:lnTo>
                    <a:pt x="1492758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6"/>
            <p:cNvSpPr/>
            <p:nvPr/>
          </p:nvSpPr>
          <p:spPr>
            <a:xfrm>
              <a:off x="4517263" y="6204877"/>
              <a:ext cx="1492885" cy="493395"/>
            </a:xfrm>
            <a:custGeom>
              <a:avLst/>
              <a:gdLst/>
              <a:ahLst/>
              <a:cxnLst/>
              <a:rect l="l" t="t" r="r" b="b"/>
              <a:pathLst>
                <a:path w="1492885" h="493395">
                  <a:moveTo>
                    <a:pt x="1492758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492758" y="492899"/>
                  </a:lnTo>
                  <a:lnTo>
                    <a:pt x="14927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object 57"/>
          <p:cNvGrpSpPr/>
          <p:nvPr/>
        </p:nvGrpSpPr>
        <p:grpSpPr>
          <a:xfrm>
            <a:off x="5458459" y="5890259"/>
            <a:ext cx="551180" cy="393700"/>
            <a:chOff x="5458459" y="5890259"/>
            <a:chExt cx="551180" cy="393700"/>
          </a:xfrm>
        </p:grpSpPr>
        <p:pic>
          <p:nvPicPr>
            <p:cNvPr id="59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8459" y="5890259"/>
              <a:ext cx="551179" cy="393700"/>
            </a:xfrm>
            <a:prstGeom prst="rect">
              <a:avLst/>
            </a:prstGeom>
          </p:spPr>
        </p:pic>
        <p:sp>
          <p:nvSpPr>
            <p:cNvPr id="60" name="object 59"/>
            <p:cNvSpPr/>
            <p:nvPr/>
          </p:nvSpPr>
          <p:spPr>
            <a:xfrm>
              <a:off x="5540247" y="5970879"/>
              <a:ext cx="389255" cy="231140"/>
            </a:xfrm>
            <a:custGeom>
              <a:avLst/>
              <a:gdLst/>
              <a:ahLst/>
              <a:cxnLst/>
              <a:rect l="l" t="t" r="r" b="b"/>
              <a:pathLst>
                <a:path w="389254" h="231139">
                  <a:moveTo>
                    <a:pt x="388759" y="0"/>
                  </a:moveTo>
                  <a:lnTo>
                    <a:pt x="0" y="0"/>
                  </a:lnTo>
                  <a:lnTo>
                    <a:pt x="0" y="230581"/>
                  </a:lnTo>
                  <a:lnTo>
                    <a:pt x="388759" y="230581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61" name="object 60"/>
          <p:cNvGraphicFramePr>
            <a:graphicFrameLocks noGrp="1"/>
          </p:cNvGraphicFramePr>
          <p:nvPr/>
        </p:nvGraphicFramePr>
        <p:xfrm>
          <a:off x="4512262" y="3669998"/>
          <a:ext cx="1492249" cy="3021963"/>
        </p:xfrm>
        <a:graphic>
          <a:graphicData uri="http://schemas.openxmlformats.org/drawingml/2006/table">
            <a:tbl>
              <a:tblPr firstRow="1" bandRow="1"/>
              <a:tblGrid>
                <a:gridCol w="1022985"/>
                <a:gridCol w="388620"/>
                <a:gridCol w="80644"/>
              </a:tblGrid>
              <a:tr h="7315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0" marR="125095" indent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 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6400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3510" marR="132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Вместе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с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ребенком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идут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7950" marR="97155" indent="-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направлению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заходят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раздевалку группы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 cap="flat" cmpd="sng" algn="ctr">
                      <a:solidFill>
                        <a:srgbClr val="2CA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62" name="object 61"/>
          <p:cNvGrpSpPr/>
          <p:nvPr/>
        </p:nvGrpSpPr>
        <p:grpSpPr>
          <a:xfrm>
            <a:off x="6615683" y="3692137"/>
            <a:ext cx="1536700" cy="2727960"/>
            <a:chOff x="6615683" y="3692137"/>
            <a:chExt cx="1536700" cy="2727960"/>
          </a:xfrm>
        </p:grpSpPr>
        <p:pic>
          <p:nvPicPr>
            <p:cNvPr id="63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15683" y="3692137"/>
              <a:ext cx="1536191" cy="2727465"/>
            </a:xfrm>
            <a:prstGeom prst="rect">
              <a:avLst/>
            </a:prstGeom>
          </p:spPr>
        </p:pic>
        <p:pic>
          <p:nvPicPr>
            <p:cNvPr id="64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84390" y="3710178"/>
              <a:ext cx="1398524" cy="2589276"/>
            </a:xfrm>
            <a:prstGeom prst="rect">
              <a:avLst/>
            </a:prstGeom>
          </p:spPr>
        </p:pic>
        <p:sp>
          <p:nvSpPr>
            <p:cNvPr id="65" name="object 64"/>
            <p:cNvSpPr/>
            <p:nvPr/>
          </p:nvSpPr>
          <p:spPr>
            <a:xfrm>
              <a:off x="6684390" y="3710203"/>
              <a:ext cx="1398905" cy="511809"/>
            </a:xfrm>
            <a:custGeom>
              <a:avLst/>
              <a:gdLst/>
              <a:ahLst/>
              <a:cxnLst/>
              <a:rect l="l" t="t" r="r" b="b"/>
              <a:pathLst>
                <a:path w="1398904" h="511810">
                  <a:moveTo>
                    <a:pt x="1398524" y="0"/>
                  </a:moveTo>
                  <a:lnTo>
                    <a:pt x="0" y="0"/>
                  </a:lnTo>
                  <a:lnTo>
                    <a:pt x="0" y="511403"/>
                  </a:lnTo>
                  <a:lnTo>
                    <a:pt x="1398524" y="511403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65"/>
            <p:cNvSpPr/>
            <p:nvPr/>
          </p:nvSpPr>
          <p:spPr>
            <a:xfrm>
              <a:off x="6684390" y="4221581"/>
              <a:ext cx="1398905" cy="1584960"/>
            </a:xfrm>
            <a:custGeom>
              <a:avLst/>
              <a:gdLst/>
              <a:ahLst/>
              <a:cxnLst/>
              <a:rect l="l" t="t" r="r" b="b"/>
              <a:pathLst>
                <a:path w="1398904" h="1584960">
                  <a:moveTo>
                    <a:pt x="1398524" y="0"/>
                  </a:moveTo>
                  <a:lnTo>
                    <a:pt x="0" y="0"/>
                  </a:lnTo>
                  <a:lnTo>
                    <a:pt x="0" y="1584959"/>
                  </a:lnTo>
                  <a:lnTo>
                    <a:pt x="1398524" y="158495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6"/>
            <p:cNvSpPr/>
            <p:nvPr/>
          </p:nvSpPr>
          <p:spPr>
            <a:xfrm>
              <a:off x="6684390" y="5806554"/>
              <a:ext cx="1398905" cy="493395"/>
            </a:xfrm>
            <a:custGeom>
              <a:avLst/>
              <a:gdLst/>
              <a:ahLst/>
              <a:cxnLst/>
              <a:rect l="l" t="t" r="r" b="b"/>
              <a:pathLst>
                <a:path w="1398904" h="493395">
                  <a:moveTo>
                    <a:pt x="1398524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398524" y="49289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68" name="object 67"/>
          <p:cNvGraphicFramePr>
            <a:graphicFrameLocks noGrp="1"/>
          </p:cNvGraphicFramePr>
          <p:nvPr/>
        </p:nvGraphicFramePr>
        <p:xfrm>
          <a:off x="6679390" y="3705178"/>
          <a:ext cx="1398270" cy="2588259"/>
        </p:xfrm>
        <a:graphic>
          <a:graphicData uri="http://schemas.openxmlformats.org/drawingml/2006/table">
            <a:tbl>
              <a:tblPr firstRow="1" bandRow="1"/>
              <a:tblGrid>
                <a:gridCol w="1398270"/>
              </a:tblGrid>
              <a:tr h="511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985" marR="1238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Измеряют температуру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ребенку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родителям бесконтактны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м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термометром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" name="object 6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02020" y="4775200"/>
            <a:ext cx="909320" cy="502919"/>
          </a:xfrm>
          <a:prstGeom prst="rect">
            <a:avLst/>
          </a:prstGeom>
        </p:spPr>
      </p:pic>
      <p:pic>
        <p:nvPicPr>
          <p:cNvPr id="70" name="object 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87919" y="5880100"/>
            <a:ext cx="551179" cy="358140"/>
          </a:xfrm>
          <a:prstGeom prst="rect">
            <a:avLst/>
          </a:prstGeom>
        </p:spPr>
      </p:pic>
      <p:grpSp>
        <p:nvGrpSpPr>
          <p:cNvPr id="71" name="object 70"/>
          <p:cNvGrpSpPr/>
          <p:nvPr/>
        </p:nvGrpSpPr>
        <p:grpSpPr>
          <a:xfrm>
            <a:off x="7555992" y="4775200"/>
            <a:ext cx="1425575" cy="1394460"/>
            <a:chOff x="7555992" y="4775200"/>
            <a:chExt cx="1425575" cy="1394460"/>
          </a:xfrm>
        </p:grpSpPr>
        <p:sp>
          <p:nvSpPr>
            <p:cNvPr id="72" name="object 71"/>
            <p:cNvSpPr/>
            <p:nvPr/>
          </p:nvSpPr>
          <p:spPr>
            <a:xfrm>
              <a:off x="7568692" y="596051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2"/>
            <p:cNvSpPr/>
            <p:nvPr/>
          </p:nvSpPr>
          <p:spPr>
            <a:xfrm>
              <a:off x="7568692" y="596051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object 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02600" y="4775200"/>
              <a:ext cx="878840" cy="502919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3002279" y="3139439"/>
            <a:ext cx="744220" cy="561340"/>
            <a:chOff x="3002279" y="3139439"/>
            <a:chExt cx="744220" cy="561340"/>
          </a:xfrm>
        </p:grpSpPr>
        <p:pic>
          <p:nvPicPr>
            <p:cNvPr id="76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02279" y="3139439"/>
              <a:ext cx="744219" cy="56134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074415" y="317436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30"/>
                  </a:lnTo>
                  <a:lnTo>
                    <a:pt x="0" y="170942"/>
                  </a:lnTo>
                  <a:lnTo>
                    <a:pt x="98425" y="233680"/>
                  </a:lnTo>
                  <a:lnTo>
                    <a:pt x="3556" y="289433"/>
                  </a:lnTo>
                  <a:lnTo>
                    <a:pt x="149986" y="276479"/>
                  </a:lnTo>
                  <a:lnTo>
                    <a:pt x="125983" y="349504"/>
                  </a:lnTo>
                  <a:lnTo>
                    <a:pt x="204088" y="310007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8"/>
                  </a:lnTo>
                  <a:lnTo>
                    <a:pt x="370967" y="286893"/>
                  </a:lnTo>
                  <a:lnTo>
                    <a:pt x="480059" y="359029"/>
                  </a:lnTo>
                  <a:lnTo>
                    <a:pt x="445516" y="256794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7"/>
                  </a:lnTo>
                  <a:lnTo>
                    <a:pt x="441959" y="145161"/>
                  </a:lnTo>
                  <a:lnTo>
                    <a:pt x="486282" y="88392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074415" y="317436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2"/>
                  </a:lnTo>
                  <a:lnTo>
                    <a:pt x="441959" y="145161"/>
                  </a:lnTo>
                  <a:lnTo>
                    <a:pt x="558164" y="161417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4"/>
                  </a:lnTo>
                  <a:lnTo>
                    <a:pt x="480059" y="359029"/>
                  </a:lnTo>
                  <a:lnTo>
                    <a:pt x="370967" y="286893"/>
                  </a:lnTo>
                  <a:lnTo>
                    <a:pt x="350519" y="391668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7"/>
                  </a:lnTo>
                  <a:lnTo>
                    <a:pt x="125983" y="349504"/>
                  </a:lnTo>
                  <a:lnTo>
                    <a:pt x="149986" y="276479"/>
                  </a:lnTo>
                  <a:lnTo>
                    <a:pt x="3556" y="289433"/>
                  </a:lnTo>
                  <a:lnTo>
                    <a:pt x="98425" y="233680"/>
                  </a:lnTo>
                  <a:lnTo>
                    <a:pt x="0" y="170942"/>
                  </a:lnTo>
                  <a:lnTo>
                    <a:pt x="122427" y="151130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object 74"/>
          <p:cNvSpPr txBox="1"/>
          <p:nvPr/>
        </p:nvSpPr>
        <p:spPr>
          <a:xfrm>
            <a:off x="1919445" y="2286466"/>
            <a:ext cx="213977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Родители отказываются обрабатывать</a:t>
            </a:r>
            <a:r>
              <a:rPr sz="14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руки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антисептиком,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надевать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маску</a:t>
            </a:r>
            <a:r>
              <a:rPr sz="14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и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бахилы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80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2019" y="2146215"/>
            <a:ext cx="8737600" cy="2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539552" y="260648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fontAlgn="auto">
              <a:spcBef>
                <a:spcPts val="100"/>
              </a:spcBef>
              <a:spcAft>
                <a:spcPts val="0"/>
              </a:spcAft>
            </a:pPr>
            <a:r>
              <a:rPr sz="1600" kern="0" dirty="0" err="1">
                <a:solidFill>
                  <a:srgbClr val="001F5F"/>
                </a:solidFill>
                <a:latin typeface="Arial"/>
                <a:cs typeface="Arial"/>
              </a:rPr>
              <a:t>Карта</a:t>
            </a:r>
            <a:r>
              <a:rPr sz="1600" kern="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целевого</a:t>
            </a:r>
            <a:r>
              <a:rPr sz="1600" kern="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kern="0" spc="-10" dirty="0">
                <a:solidFill>
                  <a:srgbClr val="001F5F"/>
                </a:solidFill>
                <a:latin typeface="Arial"/>
                <a:cs typeface="Arial"/>
              </a:rPr>
              <a:t>состояния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«Проведение</a:t>
            </a:r>
            <a:r>
              <a:rPr sz="1600" kern="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«утреннего</a:t>
            </a:r>
            <a:r>
              <a:rPr sz="1600" kern="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фильтра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» в</a:t>
            </a:r>
            <a:r>
              <a:rPr sz="1600" kern="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М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ДОУ</a:t>
            </a:r>
            <a:r>
              <a:rPr sz="1600" kern="0" spc="15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Детский</a:t>
            </a:r>
            <a:r>
              <a:rPr sz="1600" kern="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err="1">
                <a:solidFill>
                  <a:srgbClr val="006FC0"/>
                </a:solidFill>
                <a:latin typeface="Franklin Gothic Medium"/>
                <a:cs typeface="Franklin Gothic Medium"/>
              </a:rPr>
              <a:t>сад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№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105</a:t>
            </a:r>
            <a:endParaRPr sz="16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353090" y="1151889"/>
            <a:ext cx="650240" cy="993140"/>
            <a:chOff x="385070" y="880368"/>
            <a:chExt cx="650240" cy="9931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6360"/>
              </p:ext>
            </p:extLst>
          </p:nvPr>
        </p:nvGraphicFramePr>
        <p:xfrm>
          <a:off x="1042477" y="1330052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object 13"/>
          <p:cNvGrpSpPr/>
          <p:nvPr/>
        </p:nvGrpSpPr>
        <p:grpSpPr>
          <a:xfrm>
            <a:off x="2989333" y="1472368"/>
            <a:ext cx="744220" cy="556895"/>
            <a:chOff x="3002279" y="1188203"/>
            <a:chExt cx="744220" cy="556895"/>
          </a:xfrm>
        </p:grpSpPr>
        <p:pic>
          <p:nvPicPr>
            <p:cNvPr id="1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16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7"/>
          <p:cNvSpPr txBox="1"/>
          <p:nvPr/>
        </p:nvSpPr>
        <p:spPr>
          <a:xfrm>
            <a:off x="3876301" y="1390321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867878" y="1278306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0" name="object 19"/>
          <p:cNvGrpSpPr/>
          <p:nvPr/>
        </p:nvGrpSpPr>
        <p:grpSpPr>
          <a:xfrm>
            <a:off x="5418325" y="1625643"/>
            <a:ext cx="603503" cy="410546"/>
            <a:chOff x="5476747" y="1379686"/>
            <a:chExt cx="603503" cy="410546"/>
          </a:xfrm>
        </p:grpSpPr>
        <p:pic>
          <p:nvPicPr>
            <p:cNvPr id="21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23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3"/>
          <p:cNvSpPr txBox="1"/>
          <p:nvPr/>
        </p:nvSpPr>
        <p:spPr>
          <a:xfrm>
            <a:off x="5545231" y="1684123"/>
            <a:ext cx="259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spc="-25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7249159" y="1068735"/>
            <a:ext cx="1676400" cy="497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fontAlgn="auto">
              <a:spcBef>
                <a:spcPts val="305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ru-RU" sz="1600" kern="0" dirty="0" smtClean="0">
                <a:solidFill>
                  <a:srgbClr val="001F5F"/>
                </a:solidFill>
                <a:latin typeface="Arial"/>
                <a:cs typeface="Arial"/>
              </a:rPr>
              <a:t> ноября 2021</a:t>
            </a:r>
            <a:r>
              <a:rPr sz="1600" kern="0" spc="-75" dirty="0" smtClean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600" kern="0" spc="-7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5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6"/>
          <p:cNvGrpSpPr/>
          <p:nvPr/>
        </p:nvGrpSpPr>
        <p:grpSpPr>
          <a:xfrm>
            <a:off x="7882686" y="1578124"/>
            <a:ext cx="532765" cy="410845"/>
            <a:chOff x="7943153" y="1364446"/>
            <a:chExt cx="532765" cy="410845"/>
          </a:xfrm>
        </p:grpSpPr>
        <p:pic>
          <p:nvPicPr>
            <p:cNvPr id="28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29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1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574" y="2187512"/>
            <a:ext cx="8737600" cy="205739"/>
          </a:xfrm>
          <a:prstGeom prst="rect">
            <a:avLst/>
          </a:prstGeom>
        </p:spPr>
      </p:pic>
      <p:sp>
        <p:nvSpPr>
          <p:cNvPr id="32" name="object 2"/>
          <p:cNvSpPr txBox="1"/>
          <p:nvPr/>
        </p:nvSpPr>
        <p:spPr>
          <a:xfrm>
            <a:off x="8716391" y="6284912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kern="0" dirty="0">
                <a:solidFill>
                  <a:srgbClr val="258EA8"/>
                </a:solidFill>
                <a:latin typeface="Arial"/>
                <a:cs typeface="Arial"/>
              </a:rPr>
              <a:t>2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3"/>
          <p:cNvSpPr txBox="1"/>
          <p:nvPr/>
        </p:nvSpPr>
        <p:spPr>
          <a:xfrm>
            <a:off x="8630031" y="6314485"/>
            <a:ext cx="9906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dirty="0">
                <a:solidFill>
                  <a:srgbClr val="258EA8"/>
                </a:solidFill>
                <a:latin typeface="Arial"/>
                <a:cs typeface="Arial"/>
              </a:rPr>
              <a:t>1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34" name="object 31"/>
          <p:cNvGrpSpPr/>
          <p:nvPr/>
        </p:nvGrpSpPr>
        <p:grpSpPr>
          <a:xfrm>
            <a:off x="641613" y="3605784"/>
            <a:ext cx="1391920" cy="2496820"/>
            <a:chOff x="641613" y="3605784"/>
            <a:chExt cx="1391920" cy="2496820"/>
          </a:xfrm>
        </p:grpSpPr>
        <p:pic>
          <p:nvPicPr>
            <p:cNvPr id="35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613" y="3605784"/>
              <a:ext cx="1391392" cy="2496312"/>
            </a:xfrm>
            <a:prstGeom prst="rect">
              <a:avLst/>
            </a:prstGeom>
          </p:spPr>
        </p:pic>
        <p:pic>
          <p:nvPicPr>
            <p:cNvPr id="36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923" y="3623576"/>
              <a:ext cx="1252245" cy="2357501"/>
            </a:xfrm>
            <a:prstGeom prst="rect">
              <a:avLst/>
            </a:prstGeom>
          </p:spPr>
        </p:pic>
        <p:sp>
          <p:nvSpPr>
            <p:cNvPr id="37" name="object 34"/>
            <p:cNvSpPr/>
            <p:nvPr/>
          </p:nvSpPr>
          <p:spPr>
            <a:xfrm>
              <a:off x="711923" y="3623513"/>
              <a:ext cx="1252855" cy="506730"/>
            </a:xfrm>
            <a:custGeom>
              <a:avLst/>
              <a:gdLst/>
              <a:ahLst/>
              <a:cxnLst/>
              <a:rect l="l" t="t" r="r" b="b"/>
              <a:pathLst>
                <a:path w="1252855" h="506729">
                  <a:moveTo>
                    <a:pt x="1252245" y="0"/>
                  </a:moveTo>
                  <a:lnTo>
                    <a:pt x="0" y="0"/>
                  </a:lnTo>
                  <a:lnTo>
                    <a:pt x="0" y="506526"/>
                  </a:lnTo>
                  <a:lnTo>
                    <a:pt x="1252245" y="506526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5"/>
            <p:cNvSpPr/>
            <p:nvPr/>
          </p:nvSpPr>
          <p:spPr>
            <a:xfrm>
              <a:off x="711923" y="4130040"/>
              <a:ext cx="1252855" cy="1321435"/>
            </a:xfrm>
            <a:custGeom>
              <a:avLst/>
              <a:gdLst/>
              <a:ahLst/>
              <a:cxnLst/>
              <a:rect l="l" t="t" r="r" b="b"/>
              <a:pathLst>
                <a:path w="1252855" h="1321435">
                  <a:moveTo>
                    <a:pt x="1252245" y="0"/>
                  </a:moveTo>
                  <a:lnTo>
                    <a:pt x="0" y="0"/>
                  </a:lnTo>
                  <a:lnTo>
                    <a:pt x="0" y="1321054"/>
                  </a:lnTo>
                  <a:lnTo>
                    <a:pt x="1252245" y="1321054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6"/>
            <p:cNvSpPr/>
            <p:nvPr/>
          </p:nvSpPr>
          <p:spPr>
            <a:xfrm>
              <a:off x="711923" y="5451144"/>
              <a:ext cx="1252855" cy="530225"/>
            </a:xfrm>
            <a:custGeom>
              <a:avLst/>
              <a:gdLst/>
              <a:ahLst/>
              <a:cxnLst/>
              <a:rect l="l" t="t" r="r" b="b"/>
              <a:pathLst>
                <a:path w="1252855" h="530225">
                  <a:moveTo>
                    <a:pt x="1252245" y="0"/>
                  </a:moveTo>
                  <a:lnTo>
                    <a:pt x="0" y="0"/>
                  </a:lnTo>
                  <a:lnTo>
                    <a:pt x="0" y="529932"/>
                  </a:lnTo>
                  <a:lnTo>
                    <a:pt x="1252245" y="529932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40" name="object 37"/>
          <p:cNvGraphicFramePr>
            <a:graphicFrameLocks noGrp="1"/>
          </p:cNvGraphicFramePr>
          <p:nvPr/>
        </p:nvGraphicFramePr>
        <p:xfrm>
          <a:off x="706923" y="3618564"/>
          <a:ext cx="1252220" cy="2356485"/>
        </p:xfrm>
        <a:graphic>
          <a:graphicData uri="http://schemas.openxmlformats.org/drawingml/2006/table">
            <a:tbl>
              <a:tblPr firstRow="1" bandRow="1"/>
              <a:tblGrid>
                <a:gridCol w="1252220"/>
              </a:tblGrid>
              <a:tr h="506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760" marR="106680" indent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Вносит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сведения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температуре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журнал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учета температуры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079" y="4655820"/>
            <a:ext cx="670560" cy="505459"/>
          </a:xfrm>
          <a:prstGeom prst="rect">
            <a:avLst/>
          </a:prstGeom>
        </p:spPr>
      </p:pic>
      <p:pic>
        <p:nvPicPr>
          <p:cNvPr id="42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7000" y="5659120"/>
            <a:ext cx="551180" cy="358140"/>
          </a:xfrm>
          <a:prstGeom prst="rect">
            <a:avLst/>
          </a:prstGeom>
        </p:spPr>
      </p:pic>
      <p:grpSp>
        <p:nvGrpSpPr>
          <p:cNvPr id="43" name="object 41"/>
          <p:cNvGrpSpPr/>
          <p:nvPr/>
        </p:nvGrpSpPr>
        <p:grpSpPr>
          <a:xfrm>
            <a:off x="4215384" y="2414514"/>
            <a:ext cx="1536700" cy="1927860"/>
            <a:chOff x="4215384" y="2414514"/>
            <a:chExt cx="1536700" cy="1927860"/>
          </a:xfrm>
        </p:grpSpPr>
        <p:pic>
          <p:nvPicPr>
            <p:cNvPr id="44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5384" y="2414514"/>
              <a:ext cx="1536191" cy="1927371"/>
            </a:xfrm>
            <a:prstGeom prst="rect">
              <a:avLst/>
            </a:prstGeom>
          </p:spPr>
        </p:pic>
        <p:pic>
          <p:nvPicPr>
            <p:cNvPr id="45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5869" y="2433700"/>
              <a:ext cx="1395476" cy="1787398"/>
            </a:xfrm>
            <a:prstGeom prst="rect">
              <a:avLst/>
            </a:prstGeom>
          </p:spPr>
        </p:pic>
        <p:sp>
          <p:nvSpPr>
            <p:cNvPr id="46" name="object 44"/>
            <p:cNvSpPr/>
            <p:nvPr/>
          </p:nvSpPr>
          <p:spPr>
            <a:xfrm>
              <a:off x="4285869" y="2433700"/>
              <a:ext cx="1395730" cy="457200"/>
            </a:xfrm>
            <a:custGeom>
              <a:avLst/>
              <a:gdLst/>
              <a:ahLst/>
              <a:cxnLst/>
              <a:rect l="l" t="t" r="r" b="b"/>
              <a:pathLst>
                <a:path w="1395729" h="457200">
                  <a:moveTo>
                    <a:pt x="139547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395476" y="457200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5"/>
            <p:cNvSpPr/>
            <p:nvPr/>
          </p:nvSpPr>
          <p:spPr>
            <a:xfrm>
              <a:off x="4285869" y="2890888"/>
              <a:ext cx="1395730" cy="947419"/>
            </a:xfrm>
            <a:custGeom>
              <a:avLst/>
              <a:gdLst/>
              <a:ahLst/>
              <a:cxnLst/>
              <a:rect l="l" t="t" r="r" b="b"/>
              <a:pathLst>
                <a:path w="1395729" h="947420">
                  <a:moveTo>
                    <a:pt x="1395476" y="0"/>
                  </a:moveTo>
                  <a:lnTo>
                    <a:pt x="0" y="0"/>
                  </a:lnTo>
                  <a:lnTo>
                    <a:pt x="0" y="946924"/>
                  </a:lnTo>
                  <a:lnTo>
                    <a:pt x="1395476" y="946924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6"/>
            <p:cNvSpPr/>
            <p:nvPr/>
          </p:nvSpPr>
          <p:spPr>
            <a:xfrm>
              <a:off x="4285869" y="3837863"/>
              <a:ext cx="1395730" cy="383540"/>
            </a:xfrm>
            <a:custGeom>
              <a:avLst/>
              <a:gdLst/>
              <a:ahLst/>
              <a:cxnLst/>
              <a:rect l="l" t="t" r="r" b="b"/>
              <a:pathLst>
                <a:path w="1395729" h="383539">
                  <a:moveTo>
                    <a:pt x="1395476" y="0"/>
                  </a:moveTo>
                  <a:lnTo>
                    <a:pt x="0" y="0"/>
                  </a:lnTo>
                  <a:lnTo>
                    <a:pt x="0" y="383235"/>
                  </a:lnTo>
                  <a:lnTo>
                    <a:pt x="1395476" y="383235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49" name="object 47"/>
          <p:cNvGraphicFramePr>
            <a:graphicFrameLocks noGrp="1"/>
          </p:cNvGraphicFramePr>
          <p:nvPr/>
        </p:nvGraphicFramePr>
        <p:xfrm>
          <a:off x="4280868" y="2428700"/>
          <a:ext cx="1395095" cy="1786890"/>
        </p:xfrm>
        <a:graphic>
          <a:graphicData uri="http://schemas.openxmlformats.org/drawingml/2006/table">
            <a:tbl>
              <a:tblPr firstRow="1" bandRow="1"/>
              <a:tblGrid>
                <a:gridCol w="1395095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5730" marR="116205" indent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19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Помогают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ребенку переобуться, переодеться,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передают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воспитателю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" name="object 48"/>
          <p:cNvGrpSpPr/>
          <p:nvPr/>
        </p:nvGrpSpPr>
        <p:grpSpPr>
          <a:xfrm>
            <a:off x="5110479" y="2505968"/>
            <a:ext cx="2414270" cy="1912620"/>
            <a:chOff x="5110479" y="2505968"/>
            <a:chExt cx="2414270" cy="1912620"/>
          </a:xfrm>
        </p:grpSpPr>
        <p:pic>
          <p:nvPicPr>
            <p:cNvPr id="51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10479" y="3893819"/>
              <a:ext cx="551179" cy="358139"/>
            </a:xfrm>
            <a:prstGeom prst="rect">
              <a:avLst/>
            </a:prstGeom>
          </p:spPr>
        </p:pic>
        <p:sp>
          <p:nvSpPr>
            <p:cNvPr id="52" name="object 50"/>
            <p:cNvSpPr/>
            <p:nvPr/>
          </p:nvSpPr>
          <p:spPr>
            <a:xfrm>
              <a:off x="5192775" y="3975773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1"/>
            <p:cNvSpPr/>
            <p:nvPr/>
          </p:nvSpPr>
          <p:spPr>
            <a:xfrm>
              <a:off x="5192775" y="3975773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4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1653" y="2505968"/>
              <a:ext cx="1482833" cy="1912102"/>
            </a:xfrm>
            <a:prstGeom prst="rect">
              <a:avLst/>
            </a:prstGeom>
          </p:spPr>
        </p:pic>
        <p:pic>
          <p:nvPicPr>
            <p:cNvPr id="55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11493" y="2525775"/>
              <a:ext cx="1342771" cy="1771015"/>
            </a:xfrm>
            <a:prstGeom prst="rect">
              <a:avLst/>
            </a:prstGeom>
          </p:spPr>
        </p:pic>
        <p:sp>
          <p:nvSpPr>
            <p:cNvPr id="56" name="object 54"/>
            <p:cNvSpPr/>
            <p:nvPr/>
          </p:nvSpPr>
          <p:spPr>
            <a:xfrm>
              <a:off x="6111493" y="2800095"/>
              <a:ext cx="1343025" cy="1097280"/>
            </a:xfrm>
            <a:custGeom>
              <a:avLst/>
              <a:gdLst/>
              <a:ahLst/>
              <a:cxnLst/>
              <a:rect l="l" t="t" r="r" b="b"/>
              <a:pathLst>
                <a:path w="1343025" h="1097279">
                  <a:moveTo>
                    <a:pt x="1342771" y="0"/>
                  </a:moveTo>
                  <a:lnTo>
                    <a:pt x="0" y="0"/>
                  </a:lnTo>
                  <a:lnTo>
                    <a:pt x="0" y="1097279"/>
                  </a:lnTo>
                  <a:lnTo>
                    <a:pt x="1342771" y="1097279"/>
                  </a:lnTo>
                  <a:lnTo>
                    <a:pt x="1342771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5"/>
            <p:cNvSpPr/>
            <p:nvPr/>
          </p:nvSpPr>
          <p:spPr>
            <a:xfrm>
              <a:off x="6111493" y="3897375"/>
              <a:ext cx="1343025" cy="399415"/>
            </a:xfrm>
            <a:custGeom>
              <a:avLst/>
              <a:gdLst/>
              <a:ahLst/>
              <a:cxnLst/>
              <a:rect l="l" t="t" r="r" b="b"/>
              <a:pathLst>
                <a:path w="1343025" h="399414">
                  <a:moveTo>
                    <a:pt x="1342771" y="0"/>
                  </a:moveTo>
                  <a:lnTo>
                    <a:pt x="0" y="0"/>
                  </a:lnTo>
                  <a:lnTo>
                    <a:pt x="0" y="399415"/>
                  </a:lnTo>
                  <a:lnTo>
                    <a:pt x="1342771" y="399415"/>
                  </a:lnTo>
                  <a:lnTo>
                    <a:pt x="13427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6"/>
            <p:cNvSpPr/>
            <p:nvPr/>
          </p:nvSpPr>
          <p:spPr>
            <a:xfrm>
              <a:off x="6106540" y="2787395"/>
              <a:ext cx="1353185" cy="25400"/>
            </a:xfrm>
            <a:custGeom>
              <a:avLst/>
              <a:gdLst/>
              <a:ahLst/>
              <a:cxnLst/>
              <a:rect l="l" t="t" r="r" b="b"/>
              <a:pathLst>
                <a:path w="1353184" h="25400">
                  <a:moveTo>
                    <a:pt x="0" y="25400"/>
                  </a:moveTo>
                  <a:lnTo>
                    <a:pt x="1352804" y="25400"/>
                  </a:lnTo>
                  <a:lnTo>
                    <a:pt x="135280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7"/>
            <p:cNvSpPr/>
            <p:nvPr/>
          </p:nvSpPr>
          <p:spPr>
            <a:xfrm>
              <a:off x="6106540" y="2520695"/>
              <a:ext cx="1353185" cy="1781175"/>
            </a:xfrm>
            <a:custGeom>
              <a:avLst/>
              <a:gdLst/>
              <a:ahLst/>
              <a:cxnLst/>
              <a:rect l="l" t="t" r="r" b="b"/>
              <a:pathLst>
                <a:path w="1353184" h="1781175">
                  <a:moveTo>
                    <a:pt x="0" y="1376679"/>
                  </a:moveTo>
                  <a:lnTo>
                    <a:pt x="1352804" y="1376679"/>
                  </a:lnTo>
                </a:path>
                <a:path w="1353184" h="1781175">
                  <a:moveTo>
                    <a:pt x="4953" y="0"/>
                  </a:moveTo>
                  <a:lnTo>
                    <a:pt x="4953" y="1781047"/>
                  </a:lnTo>
                </a:path>
                <a:path w="1353184" h="1781175">
                  <a:moveTo>
                    <a:pt x="1347724" y="0"/>
                  </a:moveTo>
                  <a:lnTo>
                    <a:pt x="1347724" y="1781047"/>
                  </a:lnTo>
                </a:path>
                <a:path w="1353184" h="1781175">
                  <a:moveTo>
                    <a:pt x="0" y="5079"/>
                  </a:moveTo>
                  <a:lnTo>
                    <a:pt x="1352804" y="5079"/>
                  </a:lnTo>
                </a:path>
                <a:path w="1353184" h="1781175">
                  <a:moveTo>
                    <a:pt x="0" y="1776095"/>
                  </a:moveTo>
                  <a:lnTo>
                    <a:pt x="1352804" y="1776095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object 58"/>
          <p:cNvGrpSpPr/>
          <p:nvPr/>
        </p:nvGrpSpPr>
        <p:grpSpPr>
          <a:xfrm>
            <a:off x="1466469" y="3096564"/>
            <a:ext cx="2297430" cy="2853055"/>
            <a:chOff x="1466469" y="3096564"/>
            <a:chExt cx="2297430" cy="2853055"/>
          </a:xfrm>
        </p:grpSpPr>
        <p:pic>
          <p:nvPicPr>
            <p:cNvPr id="61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5800" y="3416300"/>
              <a:ext cx="1127760" cy="1374139"/>
            </a:xfrm>
            <a:prstGeom prst="rect">
              <a:avLst/>
            </a:prstGeom>
          </p:spPr>
        </p:pic>
        <p:sp>
          <p:nvSpPr>
            <p:cNvPr id="62" name="object 60"/>
            <p:cNvSpPr/>
            <p:nvPr/>
          </p:nvSpPr>
          <p:spPr>
            <a:xfrm>
              <a:off x="2842005" y="3109264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909129" y="0"/>
                  </a:moveTo>
                  <a:lnTo>
                    <a:pt x="0" y="0"/>
                  </a:lnTo>
                  <a:lnTo>
                    <a:pt x="0" y="436321"/>
                  </a:lnTo>
                  <a:lnTo>
                    <a:pt x="909129" y="436321"/>
                  </a:lnTo>
                  <a:lnTo>
                    <a:pt x="90912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1"/>
            <p:cNvSpPr/>
            <p:nvPr/>
          </p:nvSpPr>
          <p:spPr>
            <a:xfrm>
              <a:off x="2842005" y="3109264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0" y="436321"/>
                  </a:moveTo>
                  <a:lnTo>
                    <a:pt x="909129" y="436321"/>
                  </a:lnTo>
                  <a:lnTo>
                    <a:pt x="909129" y="0"/>
                  </a:lnTo>
                  <a:lnTo>
                    <a:pt x="0" y="0"/>
                  </a:lnTo>
                  <a:lnTo>
                    <a:pt x="0" y="4363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2"/>
            <p:cNvSpPr/>
            <p:nvPr/>
          </p:nvSpPr>
          <p:spPr>
            <a:xfrm>
              <a:off x="1479169" y="574069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63"/>
            <p:cNvSpPr/>
            <p:nvPr/>
          </p:nvSpPr>
          <p:spPr>
            <a:xfrm>
              <a:off x="1479169" y="574069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object 64"/>
          <p:cNvSpPr txBox="1"/>
          <p:nvPr/>
        </p:nvSpPr>
        <p:spPr>
          <a:xfrm>
            <a:off x="6116494" y="2530775"/>
            <a:ext cx="1332865" cy="25717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2245" fontAlgn="auto">
              <a:spcBef>
                <a:spcPts val="28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7" name="object 65"/>
          <p:cNvSpPr txBox="1"/>
          <p:nvPr/>
        </p:nvSpPr>
        <p:spPr>
          <a:xfrm>
            <a:off x="6116494" y="2828861"/>
            <a:ext cx="133286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100965" indent="2540" fontAlgn="auto">
              <a:spcBef>
                <a:spcPts val="10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Направляет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туалет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для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мытья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рук,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7165" marR="170815" indent="127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контролирует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процесс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мытья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рук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8" name="object 66"/>
          <p:cNvSpPr txBox="1"/>
          <p:nvPr/>
        </p:nvSpPr>
        <p:spPr>
          <a:xfrm>
            <a:off x="6116494" y="3989323"/>
            <a:ext cx="1332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9" name="object 67"/>
          <p:cNvGrpSpPr/>
          <p:nvPr/>
        </p:nvGrpSpPr>
        <p:grpSpPr>
          <a:xfrm>
            <a:off x="5694679" y="2526289"/>
            <a:ext cx="3369310" cy="1621790"/>
            <a:chOff x="5694679" y="2526289"/>
            <a:chExt cx="3369310" cy="1621790"/>
          </a:xfrm>
        </p:grpSpPr>
        <p:pic>
          <p:nvPicPr>
            <p:cNvPr id="70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94679" y="3144520"/>
              <a:ext cx="670560" cy="502920"/>
            </a:xfrm>
            <a:prstGeom prst="rect">
              <a:avLst/>
            </a:prstGeom>
          </p:spPr>
        </p:pic>
        <p:pic>
          <p:nvPicPr>
            <p:cNvPr id="71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37679" y="3789680"/>
              <a:ext cx="551179" cy="358139"/>
            </a:xfrm>
            <a:prstGeom prst="rect">
              <a:avLst/>
            </a:prstGeom>
          </p:spPr>
        </p:pic>
        <p:sp>
          <p:nvSpPr>
            <p:cNvPr id="72" name="object 70"/>
            <p:cNvSpPr/>
            <p:nvPr/>
          </p:nvSpPr>
          <p:spPr>
            <a:xfrm>
              <a:off x="6919467" y="387176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1"/>
            <p:cNvSpPr/>
            <p:nvPr/>
          </p:nvSpPr>
          <p:spPr>
            <a:xfrm>
              <a:off x="6919467" y="387176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58697" y="2526289"/>
              <a:ext cx="1305023" cy="1546340"/>
            </a:xfrm>
            <a:prstGeom prst="rect">
              <a:avLst/>
            </a:prstGeom>
          </p:spPr>
        </p:pic>
        <p:pic>
          <p:nvPicPr>
            <p:cNvPr id="75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29169" y="2546223"/>
              <a:ext cx="1164780" cy="1405001"/>
            </a:xfrm>
            <a:prstGeom prst="rect">
              <a:avLst/>
            </a:prstGeom>
          </p:spPr>
        </p:pic>
        <p:sp>
          <p:nvSpPr>
            <p:cNvPr id="76" name="object 74"/>
            <p:cNvSpPr/>
            <p:nvPr/>
          </p:nvSpPr>
          <p:spPr>
            <a:xfrm>
              <a:off x="7829169" y="2820670"/>
              <a:ext cx="1165225" cy="762000"/>
            </a:xfrm>
            <a:custGeom>
              <a:avLst/>
              <a:gdLst/>
              <a:ahLst/>
              <a:cxnLst/>
              <a:rect l="l" t="t" r="r" b="b"/>
              <a:pathLst>
                <a:path w="1165225" h="762000">
                  <a:moveTo>
                    <a:pt x="116478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164780" y="762000"/>
                  </a:lnTo>
                  <a:lnTo>
                    <a:pt x="1164780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5"/>
            <p:cNvSpPr/>
            <p:nvPr/>
          </p:nvSpPr>
          <p:spPr>
            <a:xfrm>
              <a:off x="7829169" y="3582581"/>
              <a:ext cx="1165225" cy="368935"/>
            </a:xfrm>
            <a:custGeom>
              <a:avLst/>
              <a:gdLst/>
              <a:ahLst/>
              <a:cxnLst/>
              <a:rect l="l" t="t" r="r" b="b"/>
              <a:pathLst>
                <a:path w="1165225" h="368935">
                  <a:moveTo>
                    <a:pt x="1164780" y="0"/>
                  </a:moveTo>
                  <a:lnTo>
                    <a:pt x="0" y="0"/>
                  </a:lnTo>
                  <a:lnTo>
                    <a:pt x="0" y="368642"/>
                  </a:lnTo>
                  <a:lnTo>
                    <a:pt x="1164780" y="368642"/>
                  </a:lnTo>
                  <a:lnTo>
                    <a:pt x="11647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object 76"/>
          <p:cNvSpPr txBox="1"/>
          <p:nvPr/>
        </p:nvSpPr>
        <p:spPr>
          <a:xfrm>
            <a:off x="267017" y="6562725"/>
            <a:ext cx="3731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ВПП</a:t>
            </a:r>
            <a:r>
              <a:rPr sz="1400" b="1" kern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(время</a:t>
            </a:r>
            <a:r>
              <a:rPr sz="1400" b="1" kern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протекания</a:t>
            </a:r>
            <a:r>
              <a:rPr sz="1400" b="1" kern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процесса)</a:t>
            </a:r>
            <a:r>
              <a:rPr sz="1400" b="1" kern="0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345-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1080</a:t>
            </a:r>
            <a:r>
              <a:rPr sz="1400" b="1" kern="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25" dirty="0">
                <a:solidFill>
                  <a:srgbClr val="C00000"/>
                </a:solidFill>
                <a:latin typeface="Calibri"/>
                <a:cs typeface="Calibri"/>
              </a:rPr>
              <a:t>с.</a:t>
            </a:r>
            <a:endParaRPr sz="14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9" name="object 77"/>
          <p:cNvSpPr txBox="1"/>
          <p:nvPr/>
        </p:nvSpPr>
        <p:spPr>
          <a:xfrm>
            <a:off x="2921635" y="3008629"/>
            <a:ext cx="735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0" name="object 78"/>
          <p:cNvSpPr txBox="1"/>
          <p:nvPr/>
        </p:nvSpPr>
        <p:spPr>
          <a:xfrm>
            <a:off x="2842005" y="3109264"/>
            <a:ext cx="909319" cy="4368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2075" marR="88265" fontAlgn="auto">
              <a:spcBef>
                <a:spcPts val="505"/>
              </a:spcBef>
              <a:spcAft>
                <a:spcPts val="0"/>
              </a:spcAft>
            </a:pPr>
            <a:r>
              <a:rPr sz="10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а </a:t>
            </a:r>
            <a:r>
              <a:rPr sz="1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нормальная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81" name="object 7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700779" y="3111500"/>
            <a:ext cx="769620" cy="505460"/>
          </a:xfrm>
          <a:prstGeom prst="rect">
            <a:avLst/>
          </a:prstGeom>
        </p:spPr>
      </p:pic>
      <p:grpSp>
        <p:nvGrpSpPr>
          <p:cNvPr id="82" name="object 80"/>
          <p:cNvGrpSpPr/>
          <p:nvPr/>
        </p:nvGrpSpPr>
        <p:grpSpPr>
          <a:xfrm>
            <a:off x="1922779" y="4719320"/>
            <a:ext cx="1517015" cy="1304290"/>
            <a:chOff x="1922779" y="4719320"/>
            <a:chExt cx="1517015" cy="1304290"/>
          </a:xfrm>
        </p:grpSpPr>
        <p:pic>
          <p:nvPicPr>
            <p:cNvPr id="83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2779" y="4719320"/>
              <a:ext cx="1074420" cy="1112519"/>
            </a:xfrm>
            <a:prstGeom prst="rect">
              <a:avLst/>
            </a:prstGeom>
          </p:spPr>
        </p:pic>
        <p:sp>
          <p:nvSpPr>
            <p:cNvPr id="84" name="object 82"/>
            <p:cNvSpPr/>
            <p:nvPr/>
          </p:nvSpPr>
          <p:spPr>
            <a:xfrm>
              <a:off x="2443860" y="555431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982891" y="0"/>
                  </a:moveTo>
                  <a:lnTo>
                    <a:pt x="0" y="0"/>
                  </a:lnTo>
                  <a:lnTo>
                    <a:pt x="0" y="456171"/>
                  </a:lnTo>
                  <a:lnTo>
                    <a:pt x="982891" y="456171"/>
                  </a:lnTo>
                  <a:lnTo>
                    <a:pt x="982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bject 83"/>
            <p:cNvSpPr/>
            <p:nvPr/>
          </p:nvSpPr>
          <p:spPr>
            <a:xfrm>
              <a:off x="2443860" y="555431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0" y="456171"/>
                  </a:moveTo>
                  <a:lnTo>
                    <a:pt x="982891" y="456171"/>
                  </a:lnTo>
                  <a:lnTo>
                    <a:pt x="982891" y="0"/>
                  </a:lnTo>
                  <a:lnTo>
                    <a:pt x="0" y="0"/>
                  </a:lnTo>
                  <a:lnTo>
                    <a:pt x="0" y="4561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" name="object 84"/>
          <p:cNvSpPr txBox="1"/>
          <p:nvPr/>
        </p:nvSpPr>
        <p:spPr>
          <a:xfrm>
            <a:off x="2443860" y="5554319"/>
            <a:ext cx="982980" cy="4565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2075" marR="100965" fontAlgn="auto">
              <a:lnSpc>
                <a:spcPts val="1200"/>
              </a:lnSpc>
              <a:spcBef>
                <a:spcPts val="30"/>
              </a:spcBef>
              <a:spcAft>
                <a:spcPts val="0"/>
              </a:spcAft>
            </a:pPr>
            <a:r>
              <a:rPr sz="1000" kern="0" spc="-10" dirty="0">
                <a:solidFill>
                  <a:srgbClr val="FFFFFF"/>
                </a:solidFill>
                <a:latin typeface="Arial"/>
                <a:cs typeface="Arial"/>
              </a:rPr>
              <a:t>Температура </a:t>
            </a:r>
            <a:r>
              <a:rPr sz="1000" kern="0" dirty="0">
                <a:solidFill>
                  <a:srgbClr val="FFFFFF"/>
                </a:solidFill>
                <a:latin typeface="Arial"/>
                <a:cs typeface="Arial"/>
              </a:rPr>
              <a:t>выше</a:t>
            </a:r>
            <a:r>
              <a:rPr sz="10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kern="0" spc="-20" dirty="0">
                <a:solidFill>
                  <a:srgbClr val="FFFFFF"/>
                </a:solidFill>
                <a:latin typeface="Arial"/>
                <a:cs typeface="Arial"/>
              </a:rPr>
              <a:t>37.1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87" name="object 8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65807" y="4807195"/>
            <a:ext cx="1335525" cy="1680988"/>
          </a:xfrm>
          <a:prstGeom prst="rect">
            <a:avLst/>
          </a:prstGeom>
        </p:spPr>
      </p:pic>
      <p:grpSp>
        <p:nvGrpSpPr>
          <p:cNvPr id="88" name="object 86"/>
          <p:cNvGrpSpPr/>
          <p:nvPr/>
        </p:nvGrpSpPr>
        <p:grpSpPr>
          <a:xfrm>
            <a:off x="3835527" y="4825631"/>
            <a:ext cx="1197610" cy="1542415"/>
            <a:chOff x="3835527" y="4825631"/>
            <a:chExt cx="1197610" cy="1542415"/>
          </a:xfrm>
        </p:grpSpPr>
        <p:pic>
          <p:nvPicPr>
            <p:cNvPr id="89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5527" y="4825631"/>
              <a:ext cx="1197457" cy="1542161"/>
            </a:xfrm>
            <a:prstGeom prst="rect">
              <a:avLst/>
            </a:prstGeom>
          </p:spPr>
        </p:pic>
        <p:sp>
          <p:nvSpPr>
            <p:cNvPr id="90" name="object 88"/>
            <p:cNvSpPr/>
            <p:nvPr/>
          </p:nvSpPr>
          <p:spPr>
            <a:xfrm>
              <a:off x="3835527" y="4825746"/>
              <a:ext cx="1197610" cy="445134"/>
            </a:xfrm>
            <a:custGeom>
              <a:avLst/>
              <a:gdLst/>
              <a:ahLst/>
              <a:cxnLst/>
              <a:rect l="l" t="t" r="r" b="b"/>
              <a:pathLst>
                <a:path w="1197610" h="445135">
                  <a:moveTo>
                    <a:pt x="1197457" y="0"/>
                  </a:moveTo>
                  <a:lnTo>
                    <a:pt x="0" y="0"/>
                  </a:lnTo>
                  <a:lnTo>
                    <a:pt x="0" y="444626"/>
                  </a:lnTo>
                  <a:lnTo>
                    <a:pt x="1197457" y="44462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89"/>
            <p:cNvSpPr/>
            <p:nvPr/>
          </p:nvSpPr>
          <p:spPr>
            <a:xfrm>
              <a:off x="3835527" y="5270309"/>
              <a:ext cx="1197610" cy="685165"/>
            </a:xfrm>
            <a:custGeom>
              <a:avLst/>
              <a:gdLst/>
              <a:ahLst/>
              <a:cxnLst/>
              <a:rect l="l" t="t" r="r" b="b"/>
              <a:pathLst>
                <a:path w="1197610" h="685164">
                  <a:moveTo>
                    <a:pt x="1197457" y="0"/>
                  </a:moveTo>
                  <a:lnTo>
                    <a:pt x="0" y="0"/>
                  </a:lnTo>
                  <a:lnTo>
                    <a:pt x="0" y="684949"/>
                  </a:lnTo>
                  <a:lnTo>
                    <a:pt x="1197457" y="684949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bject 90"/>
            <p:cNvSpPr/>
            <p:nvPr/>
          </p:nvSpPr>
          <p:spPr>
            <a:xfrm>
              <a:off x="3835527" y="5955245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10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93" name="object 91"/>
          <p:cNvGraphicFramePr>
            <a:graphicFrameLocks noGrp="1"/>
          </p:cNvGraphicFramePr>
          <p:nvPr/>
        </p:nvGraphicFramePr>
        <p:xfrm>
          <a:off x="3830527" y="4820618"/>
          <a:ext cx="1197610" cy="1541145"/>
        </p:xfrm>
        <a:graphic>
          <a:graphicData uri="http://schemas.openxmlformats.org/drawingml/2006/table">
            <a:tbl>
              <a:tblPr firstRow="1" bandRow="1"/>
              <a:tblGrid>
                <a:gridCol w="1197610"/>
              </a:tblGrid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9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90805" indent="9906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Приглашает медицинскую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сестру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группу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" name="object 9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12159" y="5603240"/>
            <a:ext cx="690879" cy="502920"/>
          </a:xfrm>
          <a:prstGeom prst="rect">
            <a:avLst/>
          </a:prstGeom>
        </p:spPr>
      </p:pic>
      <p:grpSp>
        <p:nvGrpSpPr>
          <p:cNvPr id="95" name="object 93"/>
          <p:cNvGrpSpPr/>
          <p:nvPr/>
        </p:nvGrpSpPr>
        <p:grpSpPr>
          <a:xfrm>
            <a:off x="4559300" y="6050279"/>
            <a:ext cx="467359" cy="307340"/>
            <a:chOff x="4559300" y="6050279"/>
            <a:chExt cx="467359" cy="307340"/>
          </a:xfrm>
        </p:grpSpPr>
        <p:pic>
          <p:nvPicPr>
            <p:cNvPr id="96" name="object 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59300" y="6050279"/>
              <a:ext cx="467360" cy="307339"/>
            </a:xfrm>
            <a:prstGeom prst="rect">
              <a:avLst/>
            </a:prstGeom>
          </p:spPr>
        </p:pic>
        <p:sp>
          <p:nvSpPr>
            <p:cNvPr id="97" name="object 95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306222" y="0"/>
                  </a:moveTo>
                  <a:lnTo>
                    <a:pt x="0" y="0"/>
                  </a:lnTo>
                  <a:lnTo>
                    <a:pt x="0" y="144957"/>
                  </a:lnTo>
                  <a:lnTo>
                    <a:pt x="306222" y="144957"/>
                  </a:lnTo>
                  <a:lnTo>
                    <a:pt x="30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6"/>
            <p:cNvSpPr/>
            <p:nvPr/>
          </p:nvSpPr>
          <p:spPr>
            <a:xfrm>
              <a:off x="4640198" y="6131432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0" y="144957"/>
                  </a:moveTo>
                  <a:lnTo>
                    <a:pt x="306222" y="144957"/>
                  </a:lnTo>
                  <a:lnTo>
                    <a:pt x="306222" y="0"/>
                  </a:lnTo>
                  <a:lnTo>
                    <a:pt x="0" y="0"/>
                  </a:lnTo>
                  <a:lnTo>
                    <a:pt x="0" y="144957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object 97"/>
          <p:cNvGrpSpPr/>
          <p:nvPr/>
        </p:nvGrpSpPr>
        <p:grpSpPr>
          <a:xfrm>
            <a:off x="7376159" y="3070860"/>
            <a:ext cx="1623060" cy="934719"/>
            <a:chOff x="7376159" y="3070860"/>
            <a:chExt cx="1623060" cy="934719"/>
          </a:xfrm>
        </p:grpSpPr>
        <p:pic>
          <p:nvPicPr>
            <p:cNvPr id="100" name="object 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76159" y="3070860"/>
              <a:ext cx="678179" cy="502920"/>
            </a:xfrm>
            <a:prstGeom prst="rect">
              <a:avLst/>
            </a:prstGeom>
          </p:spPr>
        </p:pic>
        <p:pic>
          <p:nvPicPr>
            <p:cNvPr id="101" name="object 9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48039" y="3647440"/>
              <a:ext cx="551179" cy="358139"/>
            </a:xfrm>
            <a:prstGeom prst="rect">
              <a:avLst/>
            </a:prstGeom>
          </p:spPr>
        </p:pic>
      </p:grpSp>
      <p:sp>
        <p:nvSpPr>
          <p:cNvPr id="102" name="object 100"/>
          <p:cNvSpPr/>
          <p:nvPr/>
        </p:nvSpPr>
        <p:spPr>
          <a:xfrm>
            <a:off x="8530081" y="3728123"/>
            <a:ext cx="389255" cy="196215"/>
          </a:xfrm>
          <a:custGeom>
            <a:avLst/>
            <a:gdLst/>
            <a:ahLst/>
            <a:cxnLst/>
            <a:rect l="l" t="t" r="r" b="b"/>
            <a:pathLst>
              <a:path w="389254" h="196214">
                <a:moveTo>
                  <a:pt x="388759" y="0"/>
                </a:moveTo>
                <a:lnTo>
                  <a:pt x="0" y="0"/>
                </a:lnTo>
                <a:lnTo>
                  <a:pt x="0" y="196049"/>
                </a:lnTo>
                <a:lnTo>
                  <a:pt x="388759" y="196049"/>
                </a:lnTo>
                <a:lnTo>
                  <a:pt x="388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3" name="object 101"/>
          <p:cNvGraphicFramePr>
            <a:graphicFrameLocks noGrp="1"/>
          </p:cNvGraphicFramePr>
          <p:nvPr/>
        </p:nvGraphicFramePr>
        <p:xfrm>
          <a:off x="7824168" y="2541349"/>
          <a:ext cx="1164590" cy="1404620"/>
        </p:xfrm>
        <a:graphic>
          <a:graphicData uri="http://schemas.openxmlformats.org/drawingml/2006/table">
            <a:tbl>
              <a:tblPr firstRow="1" bandRow="1"/>
              <a:tblGrid>
                <a:gridCol w="701040"/>
                <a:gridCol w="388620"/>
                <a:gridCol w="74930"/>
              </a:tblGrid>
              <a:tr h="27432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5104" marR="195580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Заводит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ребенка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помещение групповой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41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ts val="994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4" name="object 102"/>
          <p:cNvGrpSpPr/>
          <p:nvPr/>
        </p:nvGrpSpPr>
        <p:grpSpPr>
          <a:xfrm>
            <a:off x="5510773" y="4611630"/>
            <a:ext cx="1338580" cy="2246630"/>
            <a:chOff x="5510773" y="4611630"/>
            <a:chExt cx="1338580" cy="2246630"/>
          </a:xfrm>
        </p:grpSpPr>
        <p:pic>
          <p:nvPicPr>
            <p:cNvPr id="105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10773" y="4611630"/>
              <a:ext cx="1338092" cy="2246369"/>
            </a:xfrm>
            <a:prstGeom prst="rect">
              <a:avLst/>
            </a:prstGeom>
          </p:spPr>
        </p:pic>
        <p:pic>
          <p:nvPicPr>
            <p:cNvPr id="106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1522" y="4629786"/>
              <a:ext cx="1197457" cy="2134616"/>
            </a:xfrm>
            <a:prstGeom prst="rect">
              <a:avLst/>
            </a:prstGeom>
          </p:spPr>
        </p:pic>
        <p:sp>
          <p:nvSpPr>
            <p:cNvPr id="107" name="object 105"/>
            <p:cNvSpPr/>
            <p:nvPr/>
          </p:nvSpPr>
          <p:spPr>
            <a:xfrm>
              <a:off x="5581522" y="6351855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09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bject 106"/>
            <p:cNvSpPr/>
            <p:nvPr/>
          </p:nvSpPr>
          <p:spPr>
            <a:xfrm>
              <a:off x="5576569" y="5074285"/>
              <a:ext cx="1207770" cy="25400"/>
            </a:xfrm>
            <a:custGeom>
              <a:avLst/>
              <a:gdLst/>
              <a:ahLst/>
              <a:cxnLst/>
              <a:rect l="l" t="t" r="r" b="b"/>
              <a:pathLst>
                <a:path w="1207770" h="25400">
                  <a:moveTo>
                    <a:pt x="0" y="25400"/>
                  </a:moveTo>
                  <a:lnTo>
                    <a:pt x="1207388" y="25400"/>
                  </a:lnTo>
                  <a:lnTo>
                    <a:pt x="1207388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7"/>
            <p:cNvSpPr/>
            <p:nvPr/>
          </p:nvSpPr>
          <p:spPr>
            <a:xfrm>
              <a:off x="5576569" y="4624705"/>
              <a:ext cx="1207770" cy="2145030"/>
            </a:xfrm>
            <a:custGeom>
              <a:avLst/>
              <a:gdLst/>
              <a:ahLst/>
              <a:cxnLst/>
              <a:rect l="l" t="t" r="r" b="b"/>
              <a:pathLst>
                <a:path w="1207770" h="2145029">
                  <a:moveTo>
                    <a:pt x="0" y="1727149"/>
                  </a:moveTo>
                  <a:lnTo>
                    <a:pt x="1207388" y="1727149"/>
                  </a:lnTo>
                </a:path>
                <a:path w="1207770" h="2145029">
                  <a:moveTo>
                    <a:pt x="4952" y="0"/>
                  </a:moveTo>
                  <a:lnTo>
                    <a:pt x="4952" y="2144695"/>
                  </a:lnTo>
                </a:path>
                <a:path w="1207770" h="2145029">
                  <a:moveTo>
                    <a:pt x="1202435" y="0"/>
                  </a:moveTo>
                  <a:lnTo>
                    <a:pt x="1202435" y="2144695"/>
                  </a:lnTo>
                </a:path>
                <a:path w="1207770" h="2145029">
                  <a:moveTo>
                    <a:pt x="0" y="5080"/>
                  </a:moveTo>
                  <a:lnTo>
                    <a:pt x="1207388" y="5080"/>
                  </a:lnTo>
                </a:path>
                <a:path w="1207770" h="2145029">
                  <a:moveTo>
                    <a:pt x="0" y="2139697"/>
                  </a:moveTo>
                  <a:lnTo>
                    <a:pt x="1207388" y="2139697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object 108"/>
          <p:cNvSpPr txBox="1"/>
          <p:nvPr/>
        </p:nvSpPr>
        <p:spPr>
          <a:xfrm>
            <a:off x="5586522" y="4634784"/>
            <a:ext cx="1188085" cy="44005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346710" marR="75565" indent="-259079" fontAlgn="auto">
              <a:spcBef>
                <a:spcPts val="29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1" name="object 109"/>
          <p:cNvSpPr txBox="1"/>
          <p:nvPr/>
        </p:nvSpPr>
        <p:spPr>
          <a:xfrm>
            <a:off x="5586522" y="5099684"/>
            <a:ext cx="1188085" cy="124777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845" rIns="0" bIns="0" rtlCol="0">
            <a:spAutoFit/>
          </a:bodyPr>
          <a:lstStyle/>
          <a:p>
            <a:pPr marL="158750" marR="149225" fontAlgn="auto">
              <a:spcBef>
                <a:spcPts val="235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Осматривает ребенка,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9070" marR="16891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повторно измеряет температуру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330" marR="9144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бесконтактным термометром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2" name="object 110"/>
          <p:cNvSpPr txBox="1"/>
          <p:nvPr/>
        </p:nvSpPr>
        <p:spPr>
          <a:xfrm>
            <a:off x="5662040" y="6451282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320</a:t>
            </a:r>
            <a:r>
              <a:rPr sz="1200" kern="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13" name="object 11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821939" y="3502659"/>
            <a:ext cx="3360420" cy="1313180"/>
          </a:xfrm>
          <a:prstGeom prst="rect">
            <a:avLst/>
          </a:prstGeom>
        </p:spPr>
      </p:pic>
      <p:pic>
        <p:nvPicPr>
          <p:cNvPr id="114" name="object 11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965700" y="5509259"/>
            <a:ext cx="736600" cy="505459"/>
          </a:xfrm>
          <a:prstGeom prst="rect">
            <a:avLst/>
          </a:prstGeom>
        </p:spPr>
      </p:pic>
      <p:grpSp>
        <p:nvGrpSpPr>
          <p:cNvPr id="115" name="object 113"/>
          <p:cNvGrpSpPr/>
          <p:nvPr/>
        </p:nvGrpSpPr>
        <p:grpSpPr>
          <a:xfrm>
            <a:off x="7124700" y="4488179"/>
            <a:ext cx="1678939" cy="2369820"/>
            <a:chOff x="7124700" y="4488179"/>
            <a:chExt cx="1678939" cy="2369820"/>
          </a:xfrm>
        </p:grpSpPr>
        <p:pic>
          <p:nvPicPr>
            <p:cNvPr id="116" name="object 11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24700" y="4488179"/>
              <a:ext cx="1678940" cy="2369820"/>
            </a:xfrm>
            <a:prstGeom prst="rect">
              <a:avLst/>
            </a:prstGeom>
          </p:spPr>
        </p:pic>
        <p:pic>
          <p:nvPicPr>
            <p:cNvPr id="117" name="object 11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02805" y="4516949"/>
              <a:ext cx="1521714" cy="2247011"/>
            </a:xfrm>
            <a:prstGeom prst="rect">
              <a:avLst/>
            </a:prstGeom>
          </p:spPr>
        </p:pic>
        <p:sp>
          <p:nvSpPr>
            <p:cNvPr id="118" name="object 116"/>
            <p:cNvSpPr/>
            <p:nvPr/>
          </p:nvSpPr>
          <p:spPr>
            <a:xfrm>
              <a:off x="7202805" y="6274908"/>
              <a:ext cx="1522095" cy="489584"/>
            </a:xfrm>
            <a:custGeom>
              <a:avLst/>
              <a:gdLst/>
              <a:ahLst/>
              <a:cxnLst/>
              <a:rect l="l" t="t" r="r" b="b"/>
              <a:pathLst>
                <a:path w="1522095" h="489584">
                  <a:moveTo>
                    <a:pt x="1521714" y="0"/>
                  </a:moveTo>
                  <a:lnTo>
                    <a:pt x="0" y="0"/>
                  </a:lnTo>
                  <a:lnTo>
                    <a:pt x="0" y="489051"/>
                  </a:lnTo>
                  <a:lnTo>
                    <a:pt x="1521714" y="489051"/>
                  </a:lnTo>
                  <a:lnTo>
                    <a:pt x="15217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117"/>
            <p:cNvSpPr/>
            <p:nvPr/>
          </p:nvSpPr>
          <p:spPr>
            <a:xfrm>
              <a:off x="7197852" y="4961381"/>
              <a:ext cx="1531620" cy="25400"/>
            </a:xfrm>
            <a:custGeom>
              <a:avLst/>
              <a:gdLst/>
              <a:ahLst/>
              <a:cxnLst/>
              <a:rect l="l" t="t" r="r" b="b"/>
              <a:pathLst>
                <a:path w="1531620" h="25400">
                  <a:moveTo>
                    <a:pt x="0" y="25400"/>
                  </a:moveTo>
                  <a:lnTo>
                    <a:pt x="1531620" y="25400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118"/>
            <p:cNvSpPr/>
            <p:nvPr/>
          </p:nvSpPr>
          <p:spPr>
            <a:xfrm>
              <a:off x="7197852" y="4511928"/>
              <a:ext cx="1531620" cy="2257425"/>
            </a:xfrm>
            <a:custGeom>
              <a:avLst/>
              <a:gdLst/>
              <a:ahLst/>
              <a:cxnLst/>
              <a:rect l="l" t="t" r="r" b="b"/>
              <a:pathLst>
                <a:path w="1531620" h="2257425">
                  <a:moveTo>
                    <a:pt x="0" y="1762975"/>
                  </a:moveTo>
                  <a:lnTo>
                    <a:pt x="1531620" y="1762975"/>
                  </a:lnTo>
                </a:path>
                <a:path w="1531620" h="2257425">
                  <a:moveTo>
                    <a:pt x="4952" y="0"/>
                  </a:moveTo>
                  <a:lnTo>
                    <a:pt x="4952" y="2257031"/>
                  </a:lnTo>
                </a:path>
                <a:path w="1531620" h="2257425">
                  <a:moveTo>
                    <a:pt x="1526540" y="0"/>
                  </a:moveTo>
                  <a:lnTo>
                    <a:pt x="1526540" y="2257031"/>
                  </a:lnTo>
                </a:path>
                <a:path w="1531620" h="2257425">
                  <a:moveTo>
                    <a:pt x="0" y="4953"/>
                  </a:moveTo>
                  <a:lnTo>
                    <a:pt x="1531620" y="4953"/>
                  </a:lnTo>
                </a:path>
                <a:path w="1531620" h="2257425">
                  <a:moveTo>
                    <a:pt x="0" y="2252031"/>
                  </a:moveTo>
                  <a:lnTo>
                    <a:pt x="1531620" y="2252031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object 119"/>
          <p:cNvSpPr txBox="1"/>
          <p:nvPr/>
        </p:nvSpPr>
        <p:spPr>
          <a:xfrm>
            <a:off x="7207805" y="4521882"/>
            <a:ext cx="1511935" cy="44005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507365" marR="239395" indent="-259079" fontAlgn="auto">
              <a:spcBef>
                <a:spcPts val="29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2" name="object 120"/>
          <p:cNvSpPr txBox="1"/>
          <p:nvPr/>
        </p:nvSpPr>
        <p:spPr>
          <a:xfrm>
            <a:off x="7207805" y="4986782"/>
            <a:ext cx="1511935" cy="128333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845" rIns="0" bIns="0" rtlCol="0">
            <a:spAutoFit/>
          </a:bodyPr>
          <a:lstStyle/>
          <a:p>
            <a:pPr marL="88265" marR="76835" indent="-1905" fontAlgn="auto">
              <a:spcBef>
                <a:spcPts val="235"/>
              </a:spcBef>
              <a:spcAft>
                <a:spcPts val="0"/>
              </a:spcAft>
            </a:pP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При</a:t>
            </a:r>
            <a:r>
              <a:rPr sz="11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повышенной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температуре</a:t>
            </a:r>
            <a:r>
              <a:rPr sz="11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не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допускает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группу,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рекомендует родителям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обратиться</a:t>
            </a:r>
            <a:r>
              <a:rPr sz="1100" kern="0" spc="25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с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ребенком</a:t>
            </a:r>
            <a:r>
              <a:rPr sz="11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к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врачу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3" name="object 121"/>
          <p:cNvSpPr txBox="1"/>
          <p:nvPr/>
        </p:nvSpPr>
        <p:spPr>
          <a:xfrm>
            <a:off x="7283450" y="6412547"/>
            <a:ext cx="744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120-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300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24" name="object 12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682740" y="5570220"/>
            <a:ext cx="723900" cy="502920"/>
          </a:xfrm>
          <a:prstGeom prst="rect">
            <a:avLst/>
          </a:prstGeom>
        </p:spPr>
      </p:pic>
      <p:grpSp>
        <p:nvGrpSpPr>
          <p:cNvPr id="125" name="object 123"/>
          <p:cNvGrpSpPr/>
          <p:nvPr/>
        </p:nvGrpSpPr>
        <p:grpSpPr>
          <a:xfrm>
            <a:off x="6291579" y="6466838"/>
            <a:ext cx="490220" cy="312420"/>
            <a:chOff x="6291579" y="6466838"/>
            <a:chExt cx="490220" cy="312420"/>
          </a:xfrm>
        </p:grpSpPr>
        <p:pic>
          <p:nvPicPr>
            <p:cNvPr id="126" name="object 12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91579" y="6466838"/>
              <a:ext cx="490220" cy="312420"/>
            </a:xfrm>
            <a:prstGeom prst="rect">
              <a:avLst/>
            </a:prstGeom>
          </p:spPr>
        </p:pic>
        <p:sp>
          <p:nvSpPr>
            <p:cNvPr id="127" name="object 125"/>
            <p:cNvSpPr/>
            <p:nvPr/>
          </p:nvSpPr>
          <p:spPr>
            <a:xfrm>
              <a:off x="6372224" y="6547649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329336" y="0"/>
                  </a:moveTo>
                  <a:lnTo>
                    <a:pt x="0" y="0"/>
                  </a:lnTo>
                  <a:lnTo>
                    <a:pt x="0" y="149606"/>
                  </a:lnTo>
                  <a:lnTo>
                    <a:pt x="329336" y="149606"/>
                  </a:lnTo>
                  <a:lnTo>
                    <a:pt x="329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26"/>
            <p:cNvSpPr/>
            <p:nvPr/>
          </p:nvSpPr>
          <p:spPr>
            <a:xfrm>
              <a:off x="6372224" y="6547649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0" y="149606"/>
                  </a:moveTo>
                  <a:lnTo>
                    <a:pt x="329336" y="149606"/>
                  </a:lnTo>
                  <a:lnTo>
                    <a:pt x="329336" y="0"/>
                  </a:lnTo>
                  <a:lnTo>
                    <a:pt x="0" y="0"/>
                  </a:lnTo>
                  <a:lnTo>
                    <a:pt x="0" y="14960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object 127"/>
          <p:cNvGrpSpPr/>
          <p:nvPr/>
        </p:nvGrpSpPr>
        <p:grpSpPr>
          <a:xfrm>
            <a:off x="8183880" y="6413500"/>
            <a:ext cx="551180" cy="358140"/>
            <a:chOff x="8183880" y="6413500"/>
            <a:chExt cx="551180" cy="358140"/>
          </a:xfrm>
        </p:grpSpPr>
        <p:pic>
          <p:nvPicPr>
            <p:cNvPr id="130" name="object 1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83880" y="6413500"/>
              <a:ext cx="551179" cy="358140"/>
            </a:xfrm>
            <a:prstGeom prst="rect">
              <a:avLst/>
            </a:prstGeom>
          </p:spPr>
        </p:pic>
        <p:sp>
          <p:nvSpPr>
            <p:cNvPr id="131" name="object 129"/>
            <p:cNvSpPr/>
            <p:nvPr/>
          </p:nvSpPr>
          <p:spPr>
            <a:xfrm>
              <a:off x="8265033" y="649504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5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30"/>
            <p:cNvSpPr/>
            <p:nvPr/>
          </p:nvSpPr>
          <p:spPr>
            <a:xfrm>
              <a:off x="8265033" y="649504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5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55018" cy="52322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95933"/>
              </p:ext>
            </p:extLst>
          </p:nvPr>
        </p:nvGraphicFramePr>
        <p:xfrm>
          <a:off x="179511" y="1101929"/>
          <a:ext cx="8784977" cy="5633863"/>
        </p:xfrm>
        <a:graphic>
          <a:graphicData uri="http://schemas.openxmlformats.org/drawingml/2006/table">
            <a:tbl>
              <a:tblPr firstRow="1" bandRow="1"/>
              <a:tblGrid>
                <a:gridCol w="692035"/>
                <a:gridCol w="2997913"/>
                <a:gridCol w="2227931"/>
                <a:gridCol w="1525051"/>
                <a:gridCol w="1342047"/>
              </a:tblGrid>
              <a:tr h="802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4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п\п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Мероприятие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Ответственный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начала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3345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окончани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</a:tr>
              <a:tr h="1204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Воспитателям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группы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3086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еженедельно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публиковать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сообщение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мессенджере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выделенный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повесить объявление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группе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16319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Старший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воспитатель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Макарчева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Анастасия Игоревна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1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828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022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входе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контейнер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защитными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масками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и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бахилами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Заместитель заведующего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АХЧ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Васин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Руслан Юрьевич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  <a:tr h="1016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841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Осуществить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дополнительную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закупку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дозаторов,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антисептика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рук,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каждый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вход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десткийсад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Заместитель заведующего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АХЧ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Васин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Руслан Юрьевич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14.09.2020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10.10.2020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1441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00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Разместить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входах и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каждой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плакаты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(листовки)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способах распространения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коронавируса,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о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 marR="194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положительных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эффектах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использовании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защитной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Воспитатель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Седнева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Галина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Анатольевна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16.09.2020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55018" cy="52322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устранению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79979"/>
              </p:ext>
            </p:extLst>
          </p:nvPr>
        </p:nvGraphicFramePr>
        <p:xfrm>
          <a:off x="317182" y="1412775"/>
          <a:ext cx="8503289" cy="5314096"/>
        </p:xfrm>
        <a:graphic>
          <a:graphicData uri="http://schemas.openxmlformats.org/drawingml/2006/table">
            <a:tbl>
              <a:tblPr firstRow="1" bandRow="1"/>
              <a:tblGrid>
                <a:gridCol w="669793"/>
                <a:gridCol w="3273524"/>
                <a:gridCol w="1934593"/>
                <a:gridCol w="1326466"/>
                <a:gridCol w="1298913"/>
              </a:tblGrid>
              <a:tr h="83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4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п\п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Мероприятие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Ответственны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начала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3345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окончани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</a:tr>
              <a:tr h="105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667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Осуществить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закупку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бесконтактных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термометров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каждую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группу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221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Заместитель заведующего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АХЧ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Васин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Руслан Юрьевич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74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14.09.2020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54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10.10.2020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861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6670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87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каждой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группе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единое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место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хранения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журнала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учета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измерения температуры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Социальный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23367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педагог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Новикова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Дина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Анатольевна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21.09.2020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  <a:tr h="125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6670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499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Разместить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над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умывальником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алгоритм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мытья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рук.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4826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песочные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часы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над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умывальником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контроля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времени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мытья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рук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4203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Воспитатель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Седнева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Галина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Анатольевна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17.09.2020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30.09.2020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1249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66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Внедрить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воспитателя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группы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«Экран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41605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чистоты»,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целью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стимулирования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детей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выполнению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гигиенических процедур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7550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Старший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воспитатель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Макарчева Анастасия Игоревна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22.09.2020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16.10.2020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4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10630450"/>
              </p:ext>
            </p:extLst>
          </p:nvPr>
        </p:nvGraphicFramePr>
        <p:xfrm>
          <a:off x="1674131" y="4221088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07579"/>
              </p:ext>
            </p:extLst>
          </p:nvPr>
        </p:nvGraphicFramePr>
        <p:xfrm>
          <a:off x="467544" y="1340768"/>
          <a:ext cx="8245822" cy="269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3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1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0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37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9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времени протекания процесса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ВПП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мя</a:t>
                      </a:r>
                      <a:r>
                        <a:rPr lang="ru-RU" sz="1200" spc="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про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</a:t>
                      </a:r>
                      <a:r>
                        <a:rPr lang="ru-RU" sz="1200" b="1" spc="-1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я</a:t>
                      </a:r>
                      <a:r>
                        <a:rPr lang="ru-RU" sz="1200" spc="-2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1" spc="-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це</a:t>
                      </a:r>
                      <a:r>
                        <a:rPr lang="ru-RU" sz="1200" b="1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са)</a:t>
                      </a:r>
                      <a:r>
                        <a:rPr lang="ru-RU" sz="1200" spc="29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975 - 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2255сек.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ВПП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мя</a:t>
                      </a:r>
                      <a:r>
                        <a:rPr lang="ru-RU" sz="1200" spc="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про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</a:t>
                      </a:r>
                      <a:r>
                        <a:rPr lang="ru-RU" sz="1200" b="1" spc="-1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я</a:t>
                      </a:r>
                      <a:r>
                        <a:rPr lang="ru-RU" sz="1200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це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са)</a:t>
                      </a:r>
                      <a:r>
                        <a:rPr lang="ru-RU" sz="1200" spc="29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 </a:t>
                      </a:r>
                      <a:r>
                        <a:rPr kumimoji="0" lang="ru-RU" sz="1400" b="1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345-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1080</a:t>
                      </a:r>
                      <a:r>
                        <a:rPr kumimoji="0" lang="ru-RU" sz="1400" b="1" i="0" u="none" strike="noStrike" kern="0" cap="none" spc="65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ru-RU" sz="1400" b="1" i="0" u="none" strike="noStrike" kern="0" cap="none" spc="-25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сек.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427355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427355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</a:t>
                      </a:r>
                      <a:r>
                        <a:rPr lang="ru-RU" sz="1200" b="1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200" b="1" spc="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омия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вр</a:t>
                      </a:r>
                      <a:r>
                        <a:rPr lang="ru-RU" sz="1200" b="1" spc="-1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м</a:t>
                      </a:r>
                      <a:r>
                        <a:rPr lang="ru-RU" sz="1200" b="1" spc="-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ни:</a:t>
                      </a:r>
                      <a:r>
                        <a:rPr lang="ru-RU" sz="1200" spc="-25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630 – 1175 се.; </a:t>
                      </a:r>
                    </a:p>
                    <a:p>
                      <a:pPr marR="427355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b="1" spc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35%-49%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85" marR="1131570" indent="1720850">
                        <a:lnSpc>
                          <a:spcPct val="104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1.Пе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едача</a:t>
                      </a:r>
                      <a:r>
                        <a:rPr lang="ru-RU" sz="1200" spc="25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новостей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200" spc="2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требованиями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085" marR="44767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аботка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чек-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стов</a:t>
                      </a: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ru-RU" sz="1200" spc="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отов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ой</a:t>
                      </a:r>
                      <a:r>
                        <a:rPr lang="ru-RU" sz="1200" spc="2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формац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3. Эко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омия</a:t>
                      </a:r>
                      <a:r>
                        <a:rPr lang="ru-RU" sz="1200" spc="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времен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r>
                        <a:rPr lang="ru-RU" sz="1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ещение</a:t>
                      </a: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</a:t>
                      </a:r>
                      <a:r>
                        <a:rPr lang="ru-RU" sz="120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200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альных</a:t>
                      </a:r>
                      <a:r>
                        <a:rPr lang="ru-RU" sz="1200" spc="5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новостей</a:t>
                      </a:r>
                      <a:r>
                        <a:rPr lang="ru-RU" sz="1200" spc="2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</a:t>
                      </a:r>
                      <a:r>
                        <a:rPr lang="ru-RU" sz="1200" spc="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задержки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4572000" cy="175432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Карта контроля «Организация утреннего фильтра в ДОУ»</a:t>
            </a:r>
          </a:p>
          <a:p>
            <a:endParaRPr lang="ru-RU" kern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800" dirty="0" smtClean="0">
                <a:latin typeface="+mn-lt"/>
                <a:cs typeface="Times New Roman" panose="02020603050405020304" pitchFamily="18" charset="0"/>
              </a:rPr>
              <a:t>Памятка для педагогов «Организация и проведение утреннего фильтра в ДОУ»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7444" y="4653136"/>
            <a:ext cx="4569577" cy="147732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 </a:t>
            </a:r>
            <a:r>
              <a:rPr lang="ru-RU" dirty="0" smtClean="0"/>
              <a:t>для родителей «Утренний фильтр в ДОУ – профилактика инфекций».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766393"/>
            <a:ext cx="561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http://antoshka105.ru/</a:t>
            </a:r>
            <a:r>
              <a:rPr lang="ru-RU" dirty="0"/>
              <a:t>бережливые-технологии/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121905" y="3334345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0800000">
            <a:off x="6732240" y="4149002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34076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r="21406"/>
          <a:stretch/>
        </p:blipFill>
        <p:spPr>
          <a:xfrm>
            <a:off x="204342" y="2602311"/>
            <a:ext cx="4320480" cy="3149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4716016" y="2602310"/>
            <a:ext cx="4251306" cy="31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10886"/>
          <a:stretch/>
        </p:blipFill>
        <p:spPr>
          <a:xfrm rot="5400000">
            <a:off x="1874958" y="-679669"/>
            <a:ext cx="5589240" cy="9449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266716" cy="1200329"/>
          </a:xfrm>
        </p:spPr>
        <p:txBody>
          <a:bodyPr/>
          <a:lstStyle/>
          <a:p>
            <a:pPr marL="268605" marR="588645" indent="-6350">
              <a:spcAft>
                <a:spcPts val="283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ОПТИМИЗАЦИЯ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ПРОЦЕССА ПРОВЕДЕНИЯ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УТРЕННЕГО ФИЛЬТРА»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ДОШКОЛЬНОМ УЧРЕЖДЕНИИ»</a:t>
            </a:r>
            <a:endParaRPr lang="ru-RU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Franklin Gothic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097" y="548680"/>
            <a:ext cx="3167021" cy="5847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56688"/>
              </p:ext>
            </p:extLst>
          </p:nvPr>
        </p:nvGraphicFramePr>
        <p:xfrm>
          <a:off x="467544" y="1844824"/>
          <a:ext cx="8208912" cy="4527106"/>
        </p:xfrm>
        <a:graphic>
          <a:graphicData uri="http://schemas.openxmlformats.org/drawingml/2006/table">
            <a:tbl>
              <a:tblPr/>
              <a:tblGrid>
                <a:gridCol w="403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51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1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23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35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Ф</a:t>
                      </a:r>
                      <a:r>
                        <a:rPr lang="ru-RU" sz="1800" spc="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248285" algn="ctr">
                        <a:lnSpc>
                          <a:spcPct val="10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800" spc="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олж</a:t>
                      </a: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н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spc="-1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3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spc="-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сновное</a:t>
                      </a:r>
                      <a:r>
                        <a:rPr lang="ru-RU" sz="1800" spc="-3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ес</a:t>
                      </a:r>
                      <a:r>
                        <a:rPr lang="ru-RU" sz="1800" spc="-2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 р</a:t>
                      </a: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800" spc="-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3727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ыпо</a:t>
                      </a: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лн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яе</a:t>
                      </a:r>
                      <a:r>
                        <a:rPr lang="ru-RU" sz="1800" spc="-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м</a:t>
                      </a: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ые</a:t>
                      </a:r>
                      <a:r>
                        <a:rPr lang="ru-RU" sz="1800" spc="-3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в</a:t>
                      </a:r>
                      <a:r>
                        <a:rPr lang="ru-RU" sz="1800" spc="-1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роек</a:t>
                      </a:r>
                      <a:r>
                        <a:rPr lang="ru-RU" sz="1800" spc="-2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3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б</a:t>
                      </a:r>
                      <a:r>
                        <a:rPr lang="ru-RU" sz="1800" spc="-2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1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5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1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95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Макарова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С.Н.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5842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tabLst>
                          <a:tab pos="1043940" algn="l"/>
                          <a:tab pos="1806575" algn="l"/>
                          <a:tab pos="2534920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Зав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ю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щий </a:t>
                      </a:r>
                      <a:r>
                        <a:rPr lang="ru-RU" sz="1800" spc="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ий</a:t>
                      </a:r>
                      <a:r>
                        <a:rPr lang="ru-RU" sz="1800" spc="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сад</a:t>
                      </a:r>
                      <a:r>
                        <a:rPr lang="ru-RU" sz="1800" spc="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№105»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ур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Ру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ово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и</a:t>
                      </a:r>
                      <a:r>
                        <a:rPr lang="ru-RU" sz="1800" spc="-3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л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ь</a:t>
                      </a:r>
                      <a:r>
                        <a:rPr lang="ru-RU" sz="1800" spc="-2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2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415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3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90741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12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Манина А.О.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204470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Ста</a:t>
                      </a:r>
                      <a:r>
                        <a:rPr lang="ru-RU" sz="1800" spc="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шая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медицинская сестра МБДОУ «Детский сад №105»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Админи</a:t>
                      </a:r>
                      <a:r>
                        <a:rPr lang="ru-RU" sz="1800" spc="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т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spc="-2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ат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ор</a:t>
                      </a:r>
                      <a:r>
                        <a:rPr lang="ru-RU" sz="1800" spc="-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п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о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4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35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4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33780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Прудова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я А.А.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845">
                        <a:lnSpc>
                          <a:spcPct val="9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Медсестра</a:t>
                      </a:r>
                      <a:r>
                        <a:rPr lang="ru-RU" sz="1800" spc="-15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бассейна </a:t>
                      </a:r>
                      <a:r>
                        <a:rPr lang="ru-RU" sz="1800" spc="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3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1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кий сад</a:t>
                      </a:r>
                      <a:r>
                        <a:rPr lang="ru-RU" sz="1800" spc="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рабочей</a:t>
                      </a:r>
                      <a:r>
                        <a:rPr lang="ru-RU" sz="1800" spc="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1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5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5</a:t>
                      </a:r>
                      <a:r>
                        <a:rPr lang="ru-RU" sz="1800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Franklin Gothic Medium" panose="020B0603020102020204" pitchFamily="34" charset="0"/>
                          <a:cs typeface="Franklin Gothic Medium" panose="020B0603020102020204" pitchFamily="34" charset="0"/>
                        </a:rPr>
                        <a:t>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1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Кузнецова О.В.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91440" marR="5905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Инструктор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по физической культуре </a:t>
                      </a:r>
                      <a:r>
                        <a:rPr lang="ru-RU" sz="1800" spc="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МБ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spc="-3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</a:t>
                      </a:r>
                      <a:r>
                        <a:rPr lang="ru-RU" sz="1800" spc="38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«</a:t>
                      </a:r>
                      <a:r>
                        <a:rPr lang="ru-RU" sz="1800" spc="-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ский</a:t>
                      </a:r>
                      <a:r>
                        <a:rPr lang="ru-RU" sz="1800" spc="37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800" spc="1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 № 105»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Член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spc="-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або</a:t>
                      </a:r>
                      <a:r>
                        <a:rPr lang="ru-RU" sz="1800" spc="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ч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ей</a:t>
                      </a:r>
                      <a:r>
                        <a:rPr lang="ru-RU" sz="1800" spc="2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800" spc="-15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уппы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drawingObject5"/>
          <p:cNvSpPr/>
          <p:nvPr/>
        </p:nvSpPr>
        <p:spPr>
          <a:xfrm>
            <a:off x="6110680" y="7694712"/>
            <a:ext cx="2807970" cy="0"/>
          </a:xfrm>
          <a:custGeom>
            <a:avLst/>
            <a:gdLst/>
            <a:ahLst/>
            <a:cxnLst/>
            <a:rect l="0" t="0" r="0" b="0"/>
            <a:pathLst>
              <a:path w="2808351">
                <a:moveTo>
                  <a:pt x="0" y="0"/>
                </a:moveTo>
                <a:lnTo>
                  <a:pt x="2808351" y="0"/>
                </a:lnTo>
              </a:path>
            </a:pathLst>
          </a:custGeom>
          <a:noFill/>
          <a:ln w="12700" cap="flat">
            <a:solidFill>
              <a:srgbClr val="4F81BC"/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 lang="ru-RU"/>
          </a:p>
        </p:txBody>
      </p:sp>
      <p:sp>
        <p:nvSpPr>
          <p:cNvPr id="5" name="AutoShape 2" descr="data:image/png;base64,iVBORw0KGgoAAAANSUhEUgAAAJAAAABsCAYAAACFFjvaAAAgAElEQVR4Xu19B3hc1bX1mt41qqNmq7v3bowNBmx6IIFgCMTU0ElC+v8SygukEQg8SAJJCMmjPSAJECBgwIAr4G7LlqusYvU+0mh6/b917ow0I81II9kiBR1//iTN3Hvuvvuss9vZ+xxZKBQKYbyNc2CUHJCNA2iUnBu/TXBgHEDjQDgpDowD6KTYN37zOIDGMXBSHBgH0Emxb/zmcQCNY+CkODAOoJNi3/jN4wAax8BJcWAcQCfFvvGbxwE0joGT4sA4gE6KfeM3jwNoHAMnxYFxAJ0U+8Zv/o8AUNDtRsuf/4y822//XI6o9YMPoMrOhnHWrGHf39PYiJ6PP4ZlzZphr03mgn8rADU//TTaXnoJ0199Faq0NFTecQcm/uAHqLzpJnR9+CHO/A/OTAl6PNgxeTIm/e53yLjgAlg/+giOPXuQuno1ds+diwnf/S5KH364b8yP33UXgoEAyh57DCG/H1V3343ihx7CJ5mZ4ppTxSsBoLrmLlQ1tCcEnFGvwaIZRckAckTXrLzjaah1poT3LCxJwc/uvLDv+4633sLBSy4Rf5tPOw09n34qflfI5QgEg+L39PPPx6x160ZMh0prTHjPV88qwXVfWDKiPpO9uKKqBfc+txv2XlvCWwIeB9Y9dh226bRAMAh9QQGcdXVxr1909Cj0kyfjxAMPoPb++8U1+unT4Tx0SPwuAxBJACv68Y9ReN99yZIa9zoBoKv/6xnUtzuhUGniXuRxdONvj9yCfEvqST1s4M3nfudl6M1ZCfuclQM8eMs5/QB6803U3nMPHAcOIEOhQJZMBvj9IFVkv8QiIPXMMzF7wwbI+H0SjXToUqSZGa+tWZSKay5cmERPI7/k0/JqPPpmJbxBRcKbPfYuvPb/VqHx/vvQ9NvfiuuyNRpM8HjgIkAANABoIUBUKsz+4APBo9r77oO/q0tca/F44AbAt+wGcDj8tPzbb0fZk0+OnPDwHQJA19/7LNoDaVBpDXE76jhRgf/7yVoU5KaP+kHxbhwpgI5cfTVaX3oJeQDKwrMJZjPQ0yO6bwJQSSl03nmY9e67SdP67wCgV26eh31TJot3IpTFSGk0gNEIdHaC8ndL+I0XHjyIivPPh7u+XvApP8KJnByghTADKuVyNAWDKLznHhQ9+GDSvBp4YR+AOoNpMJhSJAEXAjRqJTxeP9y+IMYaQEq5DBqVAsFgCBq1HD5/CPxXmhaIkUDdmzej/MwzxTvQXCScQytXAhs3wgvggEoFh88nvl9SVwftxIlJMSYCoGg65HLyQAG3N4iLZxs/EwmkVSlAoUm5qVIp4HL7EQyF4LB14o0HL8WRCy9A94YNyA5PIEVKCmQzZ8L7ySew8/3Db5txySXIvPxyHL3uOqgBzARAQyF00UUIvv02/AC2RXFmhccDuZpXjrz1AcirzcZ5S8oglwE+fxDHm3phNqqw82gHWmoOjKkEKs014bRpFjjdPnj9IRw8YUW6SQOvvTMGQJW3346m3/2u7y1zNBq0eDzIBdAc/jTnxhuRdu65yLzsMshVqqQ4EgFQWZgOh9sPq8OLTpsbHNQis3/MAeQLKrByTi4sZi2UChkO1/eIZ9d3OHC8ph5/vXMJ9hQXwTRzJnorKqCQyZBGdRS2/yKp7TPfeguaiRNx9NprYT9wAAg7FvlKJRr9flgAtIW5UvKrX0FXUoLML34xKT7Fu+ifqsJWf/sl6M0R22OwvTIrV4b7bjxrEN0NjzyM+ocfhr+7B3KdFkGXG5lfuBid772H1BUrMPOd5IxoOUJQKhUgHcPZQFdfsGDUTB7qxm37a/Hom8eGtIG8Ditef/CLQisEvT5s0WkhU2sQ8nog12gR9Lgx6cmnUHnH7TituQVqS79defjKq9Dx9tsIupxQGE0I2Hsx8XvfR/3Dv0TRjx9A4T0/EuTRXkzWZox+H9mR1r+Etu6tgc3hRllJAbbtnQqlimbZ2DZ/MAhdyI5ZhZIXVt3mwcbDgz0R+RCGMN1TmUIeJpSyPzmjOfJm8yZl476vzMRf3t8dsahwrNWNHVWOmJcnDXKK5rFoISA3TYMzp/Tz3OPxYGOlF+02KmYxuqB6HX0LIeR2Q6bRIBQIQKZU9r1vpM/5pRbcc/XwcaSBNMie3nJBKK8gXUi6tuYevPLaNVDp43skGpUcSoUcFPEn2yhypxZk4JGb5ouuth5sxSOvVpxstyO6f25pFv77mtkx97yzsx6/f+foiPo52YvnlVli6Dh+/Dj+sLkXR+s7T7brpO+fW2LBj9fG8iKZm2VPfnRuqDh/OnwhJxpbavHmuhuhTgAg2irFOUZwRmaYNPAFQnB6/FAr5dCqFX3ACgRDcHn82HqwDb6AFJ8Z2GgwTy/KxC+un5sUgDgD+Qz7MODVaxRQKeRQKeWwu+gEBBLyYU6pBT++JnbWDQeg5OlQQqWQJJfbG4DHF0AwQQXeXNLx1f7Bq6ysxB+22HFsAIASPZsTW6tWoscRlljJjPyAa+aUWPDAaAD0+42XhFbOuBWBkBdbDj+Dd95fC40hcWyGYFEoZHB5+gfGpFPB6w8KJkUCVdEBq3jvQ2BNysvAQzdKANpxtB2vbK5J+Op5GXrkpuugUytBhhGAeo0SDo8fSrkc/kBQ0EAtRkarVQo0djpxqI5Rj/gtP9OMb39pSsyXH+xtxKtbTyS8Z0KmHvmZBgFmjVIhvCQC1urwIMOoEbzpdvgEH2gM+wMhwZe9VZ3w+AZPJnqbllRTzOARQC/v8qCpI1al89nkA/nN4Cnv5bNJA8dDqNlQCPQg6cvx70AgJHhj0quFc1Td0ovjTYNNheKcVHz/iukjhp7s9xsuCS2fdh2CoQB2HHsFi3MfwqSiUx91HkjZJ4fa8P7eVvw8LIGGA1D0/WQggUJJ2OvygRIv0ggqMjYa4Im4kpdhxncuiwXQpgPNWL+HEaXhm1FLWwJioKjWo+nQaRQiHOLyJpaAvJeqXKbQ4Cdr+yUhAfRmhR9WmzMhEXw2nzlQqEUspUSfi2fG6TU7LQVfv2TS8C894ArZb95fHUpN14mPe6xu2FofQEZmvlhH6e5qRUpqJpSq0cUIhqKmscMGu9uLR25KToW57VYEfR5oU7IgVySO2o6EAzMKLfjpdUOrML/XBb/HCa0pY8iuQ8EAAn4vlGqJlyNpM4st+Om1sSrsd5vsON4o2UAeuxVypTphoHckz0p07cwi8mIUNtCv3z0/lJudJ2Zta1sLutvuR0ZGPmzdHTi48yMEAj709nRBLpdDoZSApFAo4XHahTVvNKUi3TIBFTs/QmpGDtwuOzRaAxRKJZy93TCZMxDw++HzuZGRPRGLVkoxh6ZOGxxuL371teEBxKWU1sod8Dp7pLiGTC4GSqnWwsPPIIPPZYPWmCHoDfq9CAYD4KCmWIqQN31FXL5NK7Dg59cPDaCeliq0HtsunhfweeD3OmFIy4PL1ga1PhVaUzrsnQ2CJld3G/SpFvFsocI0egT9PnGfQq2FUq2H12WDXK5A9uQlMGZKgc6Bg0cJ9NQmO6oaOxEKBtF0aDN62+ug1OhEf1xyIh38XWNIg1pvhs/dC5/bDoVSAz+fp+yPgcnkCsE7jTFd8M/r6hV9TFp+ZR9fRg2g//nH6tCKWV9FMBTEJwdfQnfHA8jM6At+hyVTG2TUqUol9AazABNbMLyA6XbaoFRqoNZKs4+f85r25hMwmFKhN5oHDSAB5PR48ejNwwOIN5ORbJzlBIhCpRVxC7lSBb/HhYDfA41BWqvjtbIwjUPNzqkTLfjFDckZ0V6nTUgBSiSlSisGM7qRroDXLVxuuUIlwM1G2uQKpaCTE4EDPPDeGUUW/Cxq9hNAT260o7qp3wtz93aJCUxQCqnk6O57X75rwOdFwOeWwOVxius4gQSfaC+FecKfBBNBF80jSuOfXT8KCfTEPy4MLZt5lQDIxwdfRlfbvUICRVp9VQWO7N0sBsvp6EFqZq6QLFLkMySkC1WcWqvHhOIZaKw5JKSPMSUDJyrLYU63QK3RYdFZl0Oj7Y91NHdJAHrslrk4UGvFCxtqcbS+a0hpTKY17P9QGkiPCx5HF9S6FDFoMpkcPlcvUnJK4bQ2Q5+agwmzzx6yv8kTLPjljRKANle0oKLOjqIsTUI3vrupEvXl64UaDQUkScBB8ns5cGqk5U+Fra1WSBwCjt/rzFlwdDVBa8pEzpSl0KdyISK2TS+kJJyNVzbVwBeUYckEH367wY6a5k4BFL4z2e3saoJKb4JCoRIag4CidOHzeIHakCqkX8DrQijoFzRwfTPg9wkJqlDr4XfZhA3ELAhDeh4sZYsEkCiNf3HDbPzunWOYaDHiooVccRy+yR5+bWUoJV0rAGSzulFTdy/MaVwciG1+nxdetwMqtVaISJ1Rmu38jOIyot7iPTKeRLD2OoURXN9uhc8fEICkh5ds87kd4sUJJEoe/k6RHgz4B83wRH2W5VtwrKFNSEvSwDavNB0VtdaEZFASRJ7H94pIgujZHJEGan1K38wXgFJr4/KJg3e4vqOPhktna3G4yygAFN2ELaRSi2Ag+2Yb+M6kiYCi1KNKI6Co5mg3Ro/DwDGZWpCFI/WdfTT86Ko5OH06Fz6GbrKH/nZmDIAOHP0eDCmDZ8lwHY30e9o/OrUKFSfCeUgh4AdfWTXSbk7qepvdiWfXb4fTHRCzUiGXIUWnEO73Z9mmFliwtaJRSBm1SoaQvQVzZ89BbctnF0icOjELHx9qFiEBvUYuQiSv/ehMKEXUOnGT/eyVM0OlhTPhD3pQ11CJdN2fkJMz2I0PBAJw9HZDZzBBFccrc7sc8Hk9MJmTS/moamrF8cZW1DRzaU8mJNDtlyYGEJ/vcUlSR6ePTf7id/QYdToj9EZpZibTrL0OvLJBSkqT1sCB4kwVGqxDR9o5exsOfAivyy7sMap3fhaxdXwuO0KMM4RCyC5biNT82FDBQNqmTMhGxQkuB0s0LLT0oFtVihNhAEUMaYe1WRjgQrrQzlHrEAoFhZ1DOmigU6VTrfFzuUItJA+lH/sIBrwwpOcLGyh32gph8EfalAkWVJwQGUXio6uWpuPqc+cMD6A/vXtLqHjiLGhUBmzY878wa/4cF0CdbQ0o37EeWblF6GpvhE5vglwmR37xdGHztNRVCjvIae9Ba1M10jJyMLF4BvKLpsYdy5rmVlQ3t+KhtaVCZby4oRJnLR68cBq5uaWhClVHdguA8BkRQ30Cn69Q4cTx/cLW8rqdAoxkcmHpzITPZ7/ddgfWhBMNGTXfur8OFy+fig/KmRwx+hahLZkeOON7XW7cv6YYf9lSi+a2LnxpUSZ+v8WLE62xEojqk8YvvT6VxgBd30K09CTaYsKgpk0WpS4jao42WbRBHU3f5HwL7ruyGE+/VwlV0IVbLl0IDfONhmmyp95aG1ow9UIEgl58sOuPOFL7I+hNw+u+eP0m6/3wXrfXC51Wg9/fKXlhVU3deP/A0OJyqHcZyaBF+vH4vLj74n6JSUnWbHXjUFPiWI7b5YTL2Yu0jFOj5hkl/mD3ITz6NckDIg3V1dV44kM76gYAqKelGh215cJIFjZfwC9sKto5NNLphdH+8Tl7oNKZhLPBzyiRfE4bZAqluK5o4UWDWDkp34JHomhQJBlrk93/7Omh1DQjQgiit8eFfN19SE1NvJQxHCKT/Z5if/H0CZiQ0x+gs9lsaGtrC3t4yfY0uuv4fIvFgpSUWJXX0OHAgfrEAGpprEHloV1Cbfl8XqHWjSlpQn06HTYxsFk5Bejt7kRPdzu0OiNyJ5Rg8oxFcQklgD7aewiP3RwbSHx6iwdt1t4hX85l64TWyKwghqHkQqUSLCqNTqgsr4gL0VOTw+dxQWsYHE6JPCA/KxU/vXbaiJkpu+9Py0KlhTOEF1Zdfwi3nPcycnNi40Aj7vXf+AYCaM+JxADyuJ1CSkiBVVWfPUgJaLdZRZCVdsdAOy0RSwigTeWH8PgAAO1uzUWaKX5ajWTztSE1LUuYD6ei0Su+anniwoJEz5A9+Oyq0FkLrxFrYZt2v4Cbzn3hcw+gHTWJAdTRWo+u9iZ0tNRJklImw4SiqeFgqQx1VQcEsLo7msHQhzkjG5NnLoU5Lb5UJ4C27j+EJ26JlUDbmnORZowPIHtvN45V7ECPtQ10Xij9GBdiLIzPVKk1khTs6RTfM/irVKkwc/4Z4rt4zWp3Yu0ZowDQ7/5+c2j53CvgD3jxzie/xfWrnv7cA+jjyrFPqIsMIgH06cGD+M2tsQD6pDEXqUMASKy6K1XCZ4pIO0pBqlFhi8pk0OgMcT3meADqtjtx3cpRAOjRl78SUmn90GtT0dLagBvO/XwAqHfXLigzMqArLo7hZ1OXE2/sjJ/DdCpUxcA+6IXZHHb81+X9wVsuZWyuy0kIIHqjYpkoJR1dbY3QGaSBL548X0gaeskt9VVISbegqfYITKmZSE23YPq8MxK+AgF00zmJa/QSqrDv/XpRyGiWxJqj14u7L3vtP0YCBVwuVFx4IUqfeEKU/bKk19vQAMOcOdg5bRoK7rkHxXFKWmjMd3R0nDJjnlWlR2+6CQU//CEM06ejd88eQYd+1iwcWL0a07/5Tcz5n//pGyMCaENtLsyGz04S9jicuGX1KCTQ/Y9fFWJVp7ScAFy48j6kpcamLhh0apROGDvPrLapU+RkJ2o5GSmwpI98djDkvzlsZKaddhq6d+4UZb6RJlOrEfJ6saS2FtrCQtS3dMHay1K9+M2SZkJOZvKBykgvVCmbw25x6pIlsJWXg/X8fXSoVAj5fFhcVSWqJLZ8ugu7ukqgCWc/jIXkG9inz+/DNy+SPLqRNJnNZgvd/MALqGnqFguCItg0IDmd606vP3rbqJg3HDF2pwerb3s8Ya4LYx1mvRJv//rO4boa9H3A6UTDo4+i9t57xXdpWi0K3W44ZDIYQiGwOJjLt4Zp01D23PO44IkPE9PBle2QD5ue+c6I6SBYGh57DDU//KG4N1WrRVEUHfUAGDI0TJ2K0mefw3mPvYtQKBA384sxHyUCePHnN46YjoRqSCZDVlbWoJBGMg/4p5b1kMDuXicu/PpTsJRIAcWBjYExpaNOAHikzVFRgV3hHStYlCME9OzZAGM/W7eKAruPw53O2r4DF/1mI7LLpCT/gS0Y8MHbXol3n/z6SMmA88gRoTLZ2LuQpVF0cBl3a7jXmZ9uw8VPbUZ2aQI6/D74Oiux7rcjp2PEhCdxQ8LKVK1GCWaB9zh9aB+j0uZoAOWUzhV5zMxnpnusVMrh94dgsztGDSD2c/jKK9H+17+CqVtc4Yus93PQGKYrDzMp+9bbcIOzBLmT5gs6OP0jyfnMaybQRwsg0nFk7Vq0vfgiJoTpiORUkg4unOwL02G58Ubc6J+K3LJYOlgN4/UF0etw/WsCaGBlam2rHSl6FXYc60BT1f4xqUyNBtCkmYtw9tw8ZKZoRFUsq1T9oRB2HGoaNYBcNTXYUVIitoLxWa0wyOUwsVRYpYLd5+szksueeALq6TNwybO7MXn2EkEH89M5aOXVnWBhCUtsRgsgd10dthcWQmk2w9/TA71cDjO9L5UKLr+/LzGv7De/gWryFFz6wl5MnhVLR12bXVSabNzX8K8JoMjmCl6PE1MLcwWxn0XTa1R4+51/IG/K4pjHMc9oWnGeGMTPolHirvvHW8ibtjSWDo8T04vzRKrHZ9FYffreun8gd8rg7WRu/8IcvLuzdkR5UydDc1aqDresyh/SNhIq7Mrv/xEtNr9Iw2SY3JBRMIhhzA+htzawNMVsUInPWPs0muYPhtB+7FOkWApibvf7/TBmFg45cCzvYXkLa9MSNY57qlEtSm1YCpSoCToqtyElK3ZDhkR0jCU/Oiq3w5RFZRfbzli6ADuPtohEvOhGTWF3+WLqzpJ970T8YGSbkveJa4tRVsY9PuI3AaDyow04WCWVsuw61opjVhb49898krtwciYMGqXYcIEvwOJ+RbgmSWxCoFYi1aBGW7cbRp1S1CIZtEo0d7mQm64Xg/zp4TZ02DwxlLBW6ZwSH3IssdWwu4+14KhVN6QEKrQYsWJmNpxuv6gJYzPpSR8EqEWdmkzagOqjfU3CnkvUSMeqsgCyM2PzmfZWtuBwVywdyfKDUisiucgP0sI6rRS9WtSzJeRHaQA5WYPzqqpsBuw40hwzqQie2cVpMGhUUCllQjqplArBb44hCzxFVFoljSd/p5DgrivcvCEypd7d1RhTBEq7jYWjSQEomqnPvrMXb+yxwqyPv7MFs/W4FctIypsT1SrxuQTUdy7MxcrFM2LG9rl1e/H3XVZQwiXT+AyjjkyUw+b0ioI+MoggSuZIRtLxrfNzcPZSbobS3158bx/+tqNTTI54bSz4cff5uThnaSw/+OwHXjqIg7VtIlswukWKOPl5pMAyWZ6RN/GKQAmgth7PyAH0v2/vQbtLha+dL21mNNbtW7/fgetXpA8G0Dt70NirxG0XDZ3Nd6ro+87TO3HNUjPOOS22SuPFd/eixirDnV8YearDaGj7/jO7cOViM1adFgtk9vXgywcxbYIe58xNLuF9NM+P3MMllrUPb8Hja4swaVLigsOYTTaJuufW7cPOE34smNS/NtNjbRc5L0xVOJnGYkX2lZKW2dfX+7uqcevZGXEl0LZqHxZMkpjFNAqXoxepSSRy+ZiZx9qxERREfrC3GjefmT5YAr27F1sqfVg4OXbQuOrt9/ug1cXf1S0en5J5hw3lNbhhRVpcAP33iwdFeXJJrhQxFsWfna2CnyN513i0sQ6QGZ2R9yEWXvv4yPASqNPmDvU4vcKO+N4zuzDFooRXbuwDEBOj9nzynigN8Xpcgmkuuw2pmdnCDbZZO5FfNFmkkPq9HjD1lSmmrBFjjrTIn5bJwtlzrN5QYcHpF4iXZnt/dzWuXmLCrOllqGm24ZHXDuFPd5+O97cfxadVPswvkwauvvoQyretF/2JkhaFEt2dbWKhkFHb1PRskTjV08UUB7tIcbB2NCMlzSLyc5jGQPpZhsTKEgIxO78YhZOkVfCPyqtx5SIT5swoQ32bHb/4awX++M1l2LCrEpuPeTE/DOQI82uO7MXhvVtE3RtTJrhc4ei1IiuvSCSTkcaCkpmioJI88bpdwv4gbzxuB6bOW4Eps08bNJab9tfgywuMmDezDM0dDvzklQO4fvVUrFkxEfe9cBB+fxDFORKAOOgs6GQekpTYli7ekXnTLLAsnjIXzfVVoopG5J1H0ehx2cMVNnQuAujt7sCCFReLe9g4tn//9Ah++uV8pGZPhNfrx7ee3oUrzijDDav6F6BlF9z7fijinFAXskxlWlkR5pX1S6BIuihnNhlhSOlfMxmYSiqKDUMhkeRuMKVBE1VsSMKYs6xUa2Dv6RSDv6G8Di1NddCkZPdt76NXK7B6phHljSyz6Z/5ZJJK1V/A2N3ZIgDCFil25O8uh00A2u20i2fwO85+a3sTciaW9eVTR4/exvJqtDTVQ51i6aNDp1bg/FkmbK8NYEZB/DRfvq/b2SvVxkUVG44mxZb07DzWgNbmeqhNEh0R++RLpxehoZ1SL4iiMIAi9HNMCFQ+3+W0Q29IkRL8owpAyZNo3kXTF49WAujNbUfQ29koEvFpK9EM588LFk7ANy+VVLoAkMPlFYij3tOE3JhSWgSzrwU1R/cKMckkKpYta3R6MZM5+4l6v9crPqNVz8bvlEqVuLby4HbodCYEgn6R1kkJxtbZ1gitTi8SsE5bvQa7am0CQEG1VGdGVzvFqMWZk7Wotmowp0QCEGf33o/f6ZMiEFUHSgEWrd4kJByTt1RqnUjmoiSoO75fFDOK/BiFUswy0sZmNKdj7mnni1nItvlANVqb6hFQS2mf0XRsq/FDozo59T1I1CT4wOPzo7ujCQFVmI5QCCkGLRaUpCIo1wsAFWbHTuCdG18Xk8Pt6oWO9WIymSh6IKCoMVi1q9WZwAnHDEZOLEKT48VCCKqtucsugM7Qv1BMPLy944hI4JcbssWkIz6MOg1mFJjxq1ukOJXs+ff2h+pae+DwhLC3zg0TbEjPLsCcUonRA2f9cIygWGW1Bl+CIBFFe5RcHrcQ9/zeaJIK3dg27KtBvqodmZZsNHf7UdXuw9oVFqHr11c4MdHSz6xI0r7L0QMlNxuImvEDE/oZiKRKlSkUca912q0wpPRnHbDAsFDXiYysbLT2+FHZ5sNXlmWKWbevSYkLlwz2ikg/k+ydjl6kZ56aJPvn1+9AWrAJGVkWtPcGcLTFi5n5avzy1jPxgz9XiGyBTPNgu4vv6vO6+go+442TvbtdvHMkR5qqTatnlUssL3gvAVRe3YQV+T0I6XPExqfba9wozlTit9/or56RBYNBcXQ8/2/de1zsHbOrDphdIgGIaZH7Pl4n7UWj0gjJQ0Gm1lDy0C7ygAPKXTxE8MnnQ2pWHhy2LpHgTQngtHejdPpikdxE43Ppqi/3lTlvLK/BbWel4czFM+D2eLGjogZnLJiCF94rx7oDDmSnxU/jcNlZZ05bK3kjdijwN7R347az0nH2khnweL3Yvr8GZyycgpfW78eeBgXOWxR/75yWhhocO7RbqBufz9eXZM8ZS2lMw7+gdBramuuhUquhVmsEr6bMjJ9k/9KHO3H1EoNw471eL7aF6eBE/PYf96Or14lU4+CUW9oxLlsXdGJynry0JB4qG9rx2DUFwgvju31cXo2VC6fEmAtxvbBPq/2YXRxb3hxPZxIY0ZsqJBqgoeyBTfurcfs5/V6Y2C9HJgPjQAea1Vi1YLD7zP6OHNiO1qZaoU4pklkhYTCZhdhm3RhVEweQRiWLIdnv5OkLkWGJ7wL/3wfbcd3ppj4vLEIH40C76xVYtSCxBPL5JGdhYJI900uFQev3JV1w+ZcNO7B2makvDhShg7z9/p8Pis2oZpUMjlLbbd2oraoQJlR472sAABdLSURBVAIlItNcafex0SaiQ8OsRKqttuY6BAJ+pGfmYPaiswSoBzY+94nXPorxwqJpiVw/6KwMBhI/qfJjVpEEIA7Wvo/fFknkZJDfLxXykzgasLT8iX5re6P4Xng6gjhuEdMuJE104ndB2WyUzexfb9pSEQugCGEEUHmjGmfPGzr+wgRzbjEToZXPppTjc6MN6+FU7ysbt+P6KABFrieAdtYpsHLeYABxUPbv/EioY/7Odyf4mUCfVzAZSpVG2JGkxWHvQUtjFdIzcjGxdIZIxI/XXt+8A9dGASj6mu8+cxBZqSbMLBoMoMh1nEh8/+g86YhnRkM/WZ4QLE++GQugePTGBdDHVX7MKJBUWKTZrG0wmiWPhgSRYTS6qKro6UQaRTZVGr/T6IzSfjTcoElvChvAvhhj7eNDNbgjSgJFA2hPgxpnzB0MIBrt9OYkY3FwGibtNjJgJEnlr2/ajhuW90ugaAB9cMiLyRNHX+o0Eo+s/HgNbl6ZFjcS/e0/HkSG2YRpcQBEnlDyJiot97hdIryRqDokngR65h+jBNAr2zrCFdLDzduT/57bwyVaythdr8bpswcDiGU1tZX7REyFarRvM+3iaaKEhcG1zvZ6Yaw3njgqNrkyp2cPmVT+5tbtuDEOgPYfPIanNrkHLWCe/JvH70GlVOLm5QrMmDZ4JeDupyUATSkYLIEo5eurK4QN5rTbhE3Gd86ZUCZUWJ34zioCrC57j5h8Q/GEE/DZdaME0MFWDc6ZH1/EnurS3hfWb8NNZ5gHRaKfX7cX7xxwITtt5Hm6oxnc+rZ23LUqHWctiV1C6O3tRXt74pOMRvOs4e5heqnJNNh5uPOpA3C63TDzfIw4bbjS8uG+j+0yhGP1jcNHooULFtVoAx1o0WDl3PgAYmnv8XBpb1dHs4gA0wbiDKAhSX2fbslHe0ud8NpotNHrSFTa+/JH2/C1OABiZcSrWyp5utFn0rity3mLS0aVF/yZEMjjHNqseGd79Wf1OOSnqbFsduHw+UADAbS/WYMz5sQHkChes/eIyGu018E4D+0iBq7M4WWKZN70rxu24WtnDpZAydwbfU3Q50PVN76B0scfH/bgkBM/+Qks11wzqCZspM8cvx4QRvSm3cew7yhPnAIO11mhy5yK5bPiA4hAqT6yW+jZ1mZu45KLicXThWHMuE97cy3sti60NdWioHSG8OJmLliZkNevbd6Om0cAoPbXXsOhyy/H/N27YZo/H4evuAKWG25A5yuvoPm553B6dzcUJhPctbXYUVqKGW+8gcxLLkHDQw+JiLQqJwdHb7wRM15/HRmXXjqq8yHGgdPPgb6MxDa7tKsoXcBJU+ZgelFyRyUNZOZIPA7e+0nFYdxxzuB0jkSDFMkv5vf60lI4q6rEpdzLhmdMRNoKrxdbwkcYaXNz4W6OnOcT2/MKlwtyrRaHm95AWmZ/ZmMwEISvZxIKc+JXi4yDSOJAX1VGmy9FrBc5ra3Izi9ByO+BTK4Ukc2xaHK/FxqHDYHMHNx1lh6zpktehzgGc4jjJ3lN3ol9uOG1X4Kljjy5UB8IgGlnHP79XDoJG06muXPRu2+fKOfhddmBgLiGiygnZDK0hc2/+Xv34m3Hn6HKaupbSPW4fJgY/CqWz/3yWLz+f0yffQBqsMnQfHir2MaWC5PGjIngUYtZpQtg72rEY9/6IvJGceSl8513oJk/H4qcHHFijGfPHmhOOw0tCxYIVzJvz56YojbpCKihqmBDSC//EN9+42HM5CLpgKHgwQYs1THMng3H/v1QyWRYxOMIBlzHpd1Pwp8t6+rCXw/cj9rm/dAZlcieaIDfF0CJ4vpxAA0D9TEvLNzERdNgENlXXAF1SQnqH3oImoICeHhorEyG9NWrUXD//TAvWyZIHR5AQHr5B7j+9YdQKpdjQjDYJ1V4AkS9RoPOKFXGPnNlMkxitkE4JYFr0T0yGarCEogHz25c1oYX//Qu1BoFrrhrqsirLlGNA2g4UTkIQNzJqig/SyRmn4pmbD2B1ff1qwEW93UqVSjw+1CvUMIW8CPlS5dh0v33wThnTh+A4h3/yCMoXV4fzPs+wh2VbwsJo1Wp4A6FkBoMojususwrViDvzjtx+CtfQdbll6P9b38TgUA1TzCUyeCOAtj8PXugLS7Gi9v/C6++9AEUShkuurYUGq0CJepxAA2HAQEg1sZXHG8Se+rJFCqYcycPWU5DNSc8miFWwrkBt9fWju8/vhZcG86VyTE5FBvUYRYRj3rjdgaWq6/GtBdfFAAymLMGHf/I/BxWYeyr7oLP2Y1vFivQ8/CDcG/bgowvfQk9GzdCkTMBytJJ8FUdQ95mqebU39SA1i+fB1/lEXH8NTdUcOzbh4xHnkLnd29HUXt/OdL6w1+AziCtZFOFlVICzf/XsIH2798Ph8OBkpIScP9ClhvRaeAWffyb2/Ha7XaYzWYR+KyoqMCUKVOg0+mEp6nVasX1dDa4ss57uCwl0m18PqjVahgTBCiHApEAkMvjRXd4V4pXNxzCuxX2IctpuNljY8UGsVMoQcdIJM+qIGi49Sw/Y8oHQbbIUogbXrxHnGtaGjZgIwRF14RnXXYZpr/6alIqLM/ox/fWrhbd1GcrYbz1bui/uEb8rZkfW6AYeVbreUvhP1GN7PU74d2/G/qLLovhC73HZ98+CyXTU2GzepCSpsYkzQ3/MgB69dVXsXPnTrGvI4FAMPF/BByMBzP9Y/ny5di9e3cfqAicboY2woDJyMjAsWPHUFxcjM7OTpEMyHdfunQpLrsslifDSZ8+Lyz6Qkai397XjYyU4bd45X0EidvRI7LedMZ0scOHtKO9hPyrvrG8r3vmu7F8sFmugC4UQis3qgwGgKXLkJGVgZlvvomHnpVWtz+pji2Ui6ZRIQshK5InxO1aaGcNd9wlsybFGVHxK12LMrV4/y+XYur8DAGgs75YgMnGm3DGGEsgt8eHI8cbkJFmRHZWmiDR4/FDq1EhEGDBpk+YEwQICzt1WnVk6U+wRKqZ9wtJEuAWPcwMVSrEdj2U2jy/jPX0qSnGcOaoDDX1rcjPSYdm4KHEImdbOmOMdGjUw5dUDVqNZ1lPs0OJ61dJ1YhEaEtLM7KyLELMJdN4T3tbGzKzsiDnuaYaDSozB6/faGbOhqdiP0K/eAwrf3B3TNdXPbQJLnfiQsBk6BjJNVPzTNj+jyugVMmRlqXF6jVFmGr+2pgDyNpjR3VdK9o6e3Civk0k5ZkMOlG0yQOBTQY9autb4XC5MTEvC263B15fALmWNNQ2tImfKUY96ps7kGY2orGlU4AsN1s6mYd951rSkWLUobq+FWVFObDZnNBoVGjr6BFJfDzenYBNNUunUXZabcixpOHScweXVw/kadx0jh21/WU9NmsHDuz8SJTjuOy90OqNYn3L7/eKbDsepjKxZDraGmvQ0lAtkrd4DZc5NBq92AhSrdFC4XEj1d4L88u/xrSH/4L8761B7St78Om2A7jqwjKsXCV5YZGWCEAsnqPrzsrOU9lmFWfDoPk6sidIGY60gaYav4YzFo6tDUT1wWJASgnmXXP2250uZKSlCNUSkQTJ5vEky5P2LpsAVTJSZqg+YwBkc3jw+qZDIIDmR1VlsAOWy3BPPhprzC1hnjNrxQZmKkYeFl0RwN95ncLrRurrz8D6lf69bdbvqcZtUXVhvU6vOJ4xHoAInJWzc1GYbUBDhxOsmmDpcORoR/5kpag4BoplxEGe6RoQZ5eqlfTg/Nh2pB3tPYN3Q5tRlA2j+i5Y8vsBNN1885gDiBLo452HhapyhHdpS03Rix3bqLbMRj18Pj8uOW8J1J9RYn+yIBQ20METXaFWqxusDfvDumMoSpNBpjbHlPWMpMORXsuCvnOnqVBcVIRjjT14Y1s9Hr5pIdbva4EuXM8d3Wekxjt6kwcCaeDRkixxJriS3fRBrdKhqW0tsvKlfQkpgaabb8HKxWMrgUbKr3+160VZD8+oovUlTgBzWTG5tAilGWrs/WQdOluZDK4VKRmUQpQ63MWDZTH1xyuQnpUXXoX3gukdaZm5tKzFmhoLznRGZi1aRTkJ72PBHwvrWFay6rKb8dE+ltPUQWWSMiBZOqJVsc5dDRqYbEMdlTSQoTxqKXIQ3UiYXZadguM7v4rSGamYPDdDAGhm2jiAhuOhABCNqEhakMznwOSSIswpkXKiWYWh5hlhAb84LZDZfVRHUlorS3XS+vJsCbBIIV/kwVy9ZyolB1ZnlJLeIyqNPzeUV6O1uQ5yXf9uFDqNCka9BKDISTUuW7s4G4unAUpxKD/0abniMDdjViGCPrc4wSbAU2wYn2LkWRw9yR3PpPPIRGWoSovMojlorNiIgnnn9R07WWIxYcdbl2PSnDQsOjsXfl8QczIJICk8MFbN7w/gWE0TTAYtzCYDtBo1POHNr5QKBRwuD1IMOsiEepY8SI+Xm2NJhw7TSKLnRF7ptZLnbHe4hAHOychFYa1WLXYo4X3sL9WkFx4a++Rn9Nr4LKp8mgGsQtXrksuflm071BRq6rCL89hf2tIAi9YFbUpuX1VG04mj2L/tPXEOKqWOKNsNSQCSQQ69yQyX0yYkDhPsPS7mKkOkUkqJ+EoYzRk4caz/9MLFZ/efXsiqjGWFfhRMnIjaNgfWl7fjZ9fOwc//drhPAg0cPOn4S5YQ8ehL6QQaNsah7J1N0HABWJzY03/0JI9gUnFH9wTHYU6ekA2d/DZk5UVUWBDzMm/FyqVjC6CeXif2H66FPxCAz+sHY3IEEbFBcNU2tCPPkobG1i7hcdE7a2mzIivDLLwoek9Ggw7mFL3wzox6jXD/mXzG+1moOGtKAVrbuwU/O7t7wU2sKDQIsNQUgwAoTwlin/aw7XXxqkXITB9+R9oYI7rH7sbfNx/GxiNulORKRXdUNyxaowHNhDEWr+nDpxUKlRMeTJbX0vsarg1M9yivbsZdqzP7UlpJg9moxZpfbIInrMKG65OgaD68BQ5riwAOAWXKKhQH2ybbyiZkw954LSwT9MjMZVpLEPMst+LsMQbQQPo4gIz3mBOckyFJGLeQFHpdcrG6yDMIIEocgo4/6f6fbIvrxr+1zwazXir5Hdh4JpXP44BumGOwkyWMZzR841zLoJzoNT/fJF5ytG1k+b9ArlGJw5vXIiVdgzMukXKhFuTePuYAirjx9DAZEKQqITicLi47SHE3qiSTUQrMSpNWUjX8yfsJiMjuawSJRqMUf0tmSezuTJRKBN6pCgvEBdAhJtUvSJATLSoxpeOOOtubxblZkZxolhuz7j3Dki+K10Tt9TCVmM+/Hz+p/v/9+bAoyvusmjLoxvsvnS8k0IqLJwrxvij/jjEHULQb39zaJRZ8dTq1OAaLasig14Z3rVWgqaUTcoVcxG6opqjSHE438nMz0NrWDfbFmJJKrYTD7hIApCfKz1JMOrR32kR/F5+zMCn1lAzv4wLoYIsGZ81LXJURrxKTxjKL+kTIfQSVmP/3YXwA/WmDPeFZEcnss5PMy0dfw7MijhxchcwcGvkysYnB4gl34OxlY2sDJUsnwcFI81CN0oUSSKVSCAk23PXJPnuo6+IC6ACT6uNUZURXYjKYSBefbjtzn5kTzSqM6qN7RTyAh61JC3gK8X2iSsy/sCojTk700x/YRRAtXmtrqkFrYzU6WuvERg5ut0PUgLGQUWztIpcjI7sAdlsnbNZ2YZtZ8kpQNj1+PTqf0WN34viRVcjIkerOBYAKbseqZVedCj4n7MPl9uB4bQuys1KRmWYSkoXSjyCmBhLeUnifR37mcnuFRyU8rGAIarVSeFqUTPzcx/2Pwsc7eLnKrlIJm4rf0QA/1S0ugMqbNVg+O74ESoaAkeRFv7pxW9yk+qfetyc8bIQlRNxZgqXDrH+P7M7F57KwThwHoFDG7GM0HN08bGT93+bD6wli8apcyBUyLC26Y8wB1NFlw7qNe4TDYMk0o66xXUwAShGjXivUVVc3j+8OCrVDT4nXcr0qxaRH1YkW4YZzIXZKaT627jgkVJrX60NtfRuWzJsiPCxKpnPPmHvKVFeEn3EB9OFhLwqyR3du6nADNfD7IyfqcdfqwVvcHalthcLHHMPYxpQFpjUwz4XpDCz8oz3GNIXCwkKx4Ltv3z643e6+NIbMzEzMnTsX6enxT5Sm2v31yw9ix+YPhfe1+soi6E0qLCu+E6uWj60EirxdMioqHm95dDlBdrJrWiMdt4QAOnz0OJ7e6pf2+PkMmlatwtrFfkyZHLuRI4+enJCZeOuWoaTcSCQgX5EAuvfJ29Hdu1OoDiaVMTd6eeldYw6giBdG+4XBP5FxIpPD1uuQyo9NemEEU7Xx+IeAPygCfjptfM8r4p3x+j5Pi9v3iG0BFULtMVuCgOPEIwC5xsYV/NF4ZoMkELPaPquDbzl4fIl4pbx7j3cmnZN0KnD+pzcfgFwTSbOXbKDlk76Bc8dYAnVae7Fl+0G0ddlg0Glgd7pF4DCIEBqaO0V02uXi9jGSmmIQkavoAz0vnu/R63CjpCAbDS2dcLu9IgLNSDyDhbnZaWhq7UKXtRculxfp6SakpRgESNs6unHJuUuQlUTgcCCvBwHoVAzGv1sflECPP3cXmjoPx5B+7uI7sGr5v/Zi6j/D84pm0jiAwtywWq3CbopuqampwtYay8Zg6fHaZkzIzRT5QAqlXESa6TUxHuTzBuALBMRaWSRY6HR7hJqjyiOAqJ6YXUhvSywkh9fNqPqcTo+QRPTOOFEYqOQz6Z1RqnF9jddFvhupp5YQQNu3bweZSpXGxG3q6pycHKhUKmRnc0dVLrp5BYOpU/k5r6UeZeI2B4NE8W8atmKTxmBQ/E5dzHt5DzdRiHzGgeLv/I7XsA/23dDQgBkzZoik70OHDvUllJM+Gs5UgZGcXz470sfGjRvR09MDAoHbtPEn6SHtTErntXr9yYfzTwZgHMzN2w+CQUSny4vCiRahZqhOqIqYTci1R7HTrNcnvKmJeZk40dAmHsvUVaqr/JwMkaqal50uYkALZpWKbETmEjEezeizOGohGJLW2OpbRZ+RjEZmK86bUYxFcxJvKh7vPeMCiAP9hz/8AY2NjSgqKhJJZAQDB3zPnj1i6xFm8jNZmwNhMBgwa9YsUQ3AQeX1HEQOLBO4eS+TwZubm5GWliYGlaCcPXu2qB5wuVyiaoD3dXV1ie/4n33zP9v1118vnrd3715xbQSs9Lgi1xDgCxYsEP0y8fz555+H0+kUgOf/AwcOiHvpvfFZBN+aNWsEsP7dWiTqzEgzF1+j18UIEGlPaskRSmZ9bbTvPyIV1tLSIsDT2tqK/Px8AaiBlnt1dbX4jrObbTiPiANMo51AZWOlAEEW3W99fb0AQLI52QOZMRwNo2XeqbiPtFGKUGXVNbWLlIyMdO7pKK1iMWBItcPVev6UAOESXhRV0z+7jQhA/2xi/xOfTy/sg63lIvmuw0p1rsLk4jycaGxDr90lgomL5k7Cpm0VYvXcnGIQwKJHddkFp53ywOBIeTwOoJFy7BRfT7vmVKVWnGLSkupuHEBJsWn8okQcGAfQPxkb9Kq6unuF7cOUC9o+rNWivcNUVZ5jQk9KpVIKL4quvJR+KkWnaTsxQh3xyKJzhqQ6SilviOtlvF5EqFlzppCLZ9H+Eum/3NVWzW2cA6JChJHpbpsD6WajCBeMA+ifDJREj6c3tW3vMbGiTlWWlmrE8ZpmKVksFIQlw4zGFuYJ8TC5gHAuGImm19Xd6xD2UGa6uQ9kkZwh5kszbZUgYoSb19Q1tgkgErT52emYMaVAlBTxuYwF5WSlwqjXgQu8gRAT1dQ4a9msISPU4xLoXxRY0WQlu2CaaEGWUoUAYebiqW7jADrVHP2c9TcOoM/ZgJ/q1x0H0Knm6Oesv3EAfc4G/FS/7jiATjVHP2f9jQPoczbgp/p1xwF0qjn6Oevv/wOmqINSKu6z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547687" y="91757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1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Карта</a:t>
            </a:r>
            <a:r>
              <a:rPr kumimoji="0" lang="ru-RU" sz="1600" b="0" i="0" u="none" strike="noStrike" kern="0" cap="none" spc="-4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текущего</a:t>
            </a:r>
            <a:r>
              <a:rPr kumimoji="0" lang="ru-RU" sz="16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состояния</a:t>
            </a:r>
            <a:r>
              <a:rPr kumimoji="0" lang="ru-RU" sz="1600" b="0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процесса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«Проведение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«утреннего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фильтра» в</a:t>
            </a:r>
            <a:r>
              <a:rPr kumimoji="0" lang="ru-RU" sz="1600" b="0" i="0" u="none" strike="noStrike" kern="0" cap="none" spc="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МБДОУ</a:t>
            </a:r>
            <a:r>
              <a:rPr kumimoji="0" lang="ru-RU" sz="1600" b="0" i="0" u="none" strike="noStrike" kern="0" cap="none" spc="1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«Детский</a:t>
            </a:r>
            <a:r>
              <a:rPr kumimoji="0" lang="ru-RU" sz="1600" b="0" i="0" u="none" strike="noStrike" kern="0" cap="none" spc="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сад №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105»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»</a:t>
            </a:r>
            <a:endParaRPr kumimoji="0" lang="ru-RU" sz="1600" b="0" i="0" u="none" strike="noStrike" kern="0" cap="none" spc="-10" normalizeH="0" baseline="0" noProof="0" dirty="0">
              <a:ln>
                <a:noFill/>
              </a:ln>
              <a:solidFill>
                <a:srgbClr val="006FC0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pic>
        <p:nvPicPr>
          <p:cNvPr id="1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15" y="1869234"/>
            <a:ext cx="8737600" cy="205739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8762365" y="6417959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spc="-5" dirty="0">
                <a:solidFill>
                  <a:srgbClr val="258EA8"/>
                </a:solidFill>
                <a:latin typeface="Arial"/>
                <a:cs typeface="Arial"/>
              </a:rPr>
              <a:t>3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4"/>
          <p:cNvGrpSpPr/>
          <p:nvPr/>
        </p:nvGrpSpPr>
        <p:grpSpPr>
          <a:xfrm>
            <a:off x="803020" y="879850"/>
            <a:ext cx="650240" cy="993140"/>
            <a:chOff x="385070" y="880368"/>
            <a:chExt cx="650240" cy="993140"/>
          </a:xfrm>
        </p:grpSpPr>
        <p:pic>
          <p:nvPicPr>
            <p:cNvPr id="2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2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30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5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70458"/>
              </p:ext>
            </p:extLst>
          </p:nvPr>
        </p:nvGraphicFramePr>
        <p:xfrm>
          <a:off x="1423964" y="1021462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6" name="object 13"/>
          <p:cNvGrpSpPr/>
          <p:nvPr/>
        </p:nvGrpSpPr>
        <p:grpSpPr>
          <a:xfrm>
            <a:off x="3248010" y="1122386"/>
            <a:ext cx="744220" cy="556895"/>
            <a:chOff x="3002279" y="1188203"/>
            <a:chExt cx="744220" cy="556895"/>
          </a:xfrm>
        </p:grpSpPr>
        <p:pic>
          <p:nvPicPr>
            <p:cNvPr id="37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38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bject 17"/>
          <p:cNvSpPr txBox="1"/>
          <p:nvPr/>
        </p:nvSpPr>
        <p:spPr>
          <a:xfrm>
            <a:off x="3992230" y="1096351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1" name="object 18"/>
          <p:cNvSpPr txBox="1"/>
          <p:nvPr/>
        </p:nvSpPr>
        <p:spPr>
          <a:xfrm>
            <a:off x="4914265" y="1123696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2" name="object 19"/>
          <p:cNvGrpSpPr/>
          <p:nvPr/>
        </p:nvGrpSpPr>
        <p:grpSpPr>
          <a:xfrm>
            <a:off x="5479414" y="1456032"/>
            <a:ext cx="603885" cy="410845"/>
            <a:chOff x="5476747" y="1379686"/>
            <a:chExt cx="603885" cy="410845"/>
          </a:xfrm>
        </p:grpSpPr>
        <p:pic>
          <p:nvPicPr>
            <p:cNvPr id="43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44" name="object 21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475881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75881" y="285750"/>
                  </a:lnTo>
                  <a:lnTo>
                    <a:pt x="475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object 24"/>
          <p:cNvSpPr txBox="1"/>
          <p:nvPr/>
        </p:nvSpPr>
        <p:spPr>
          <a:xfrm>
            <a:off x="5636371" y="1565207"/>
            <a:ext cx="302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8" name="object 25"/>
          <p:cNvSpPr txBox="1"/>
          <p:nvPr/>
        </p:nvSpPr>
        <p:spPr>
          <a:xfrm>
            <a:off x="7303800" y="1025901"/>
            <a:ext cx="1619885" cy="44691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7945" fontAlgn="auto">
              <a:spcBef>
                <a:spcPts val="305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5 октября 2021</a:t>
            </a:r>
          </a:p>
          <a:p>
            <a:pPr marL="67945" fontAlgn="auto">
              <a:spcBef>
                <a:spcPts val="305"/>
              </a:spcBef>
              <a:spcAft>
                <a:spcPts val="0"/>
              </a:spcAft>
            </a:pPr>
            <a:r>
              <a:rPr lang="ru-RU" sz="1200" b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Сро</a:t>
            </a:r>
            <a:r>
              <a:rPr sz="1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к</a:t>
            </a:r>
            <a:r>
              <a:rPr sz="1200" b="1" kern="0" spc="33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9" name="object 26"/>
          <p:cNvGrpSpPr/>
          <p:nvPr/>
        </p:nvGrpSpPr>
        <p:grpSpPr>
          <a:xfrm>
            <a:off x="7918322" y="1479459"/>
            <a:ext cx="542861" cy="410845"/>
            <a:chOff x="7943153" y="1364446"/>
            <a:chExt cx="532765" cy="410845"/>
          </a:xfrm>
        </p:grpSpPr>
        <p:pic>
          <p:nvPicPr>
            <p:cNvPr id="50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51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object 44"/>
          <p:cNvGrpSpPr/>
          <p:nvPr/>
        </p:nvGrpSpPr>
        <p:grpSpPr>
          <a:xfrm>
            <a:off x="1843016" y="3895347"/>
            <a:ext cx="1932939" cy="2735580"/>
            <a:chOff x="1843016" y="3895347"/>
            <a:chExt cx="1932939" cy="2735580"/>
          </a:xfrm>
        </p:grpSpPr>
        <p:pic>
          <p:nvPicPr>
            <p:cNvPr id="5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3016" y="3895347"/>
              <a:ext cx="1932446" cy="2735065"/>
            </a:xfrm>
            <a:prstGeom prst="rect">
              <a:avLst/>
            </a:prstGeom>
          </p:spPr>
        </p:pic>
        <p:pic>
          <p:nvPicPr>
            <p:cNvPr id="5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1857" y="3914825"/>
              <a:ext cx="1793367" cy="2596006"/>
            </a:xfrm>
            <a:prstGeom prst="rect">
              <a:avLst/>
            </a:prstGeom>
          </p:spPr>
        </p:pic>
        <p:sp>
          <p:nvSpPr>
            <p:cNvPr id="57" name="object 47"/>
            <p:cNvSpPr/>
            <p:nvPr/>
          </p:nvSpPr>
          <p:spPr>
            <a:xfrm>
              <a:off x="1911857" y="3914775"/>
              <a:ext cx="1793875" cy="518159"/>
            </a:xfrm>
            <a:custGeom>
              <a:avLst/>
              <a:gdLst/>
              <a:ahLst/>
              <a:cxnLst/>
              <a:rect l="l" t="t" r="r" b="b"/>
              <a:pathLst>
                <a:path w="1793875" h="518160">
                  <a:moveTo>
                    <a:pt x="1793367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793367" y="518160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48"/>
            <p:cNvSpPr/>
            <p:nvPr/>
          </p:nvSpPr>
          <p:spPr>
            <a:xfrm>
              <a:off x="1911857" y="4432973"/>
              <a:ext cx="1793875" cy="1584960"/>
            </a:xfrm>
            <a:custGeom>
              <a:avLst/>
              <a:gdLst/>
              <a:ahLst/>
              <a:cxnLst/>
              <a:rect l="l" t="t" r="r" b="b"/>
              <a:pathLst>
                <a:path w="1793875" h="1584960">
                  <a:moveTo>
                    <a:pt x="1793367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1793367" y="1584960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49"/>
            <p:cNvSpPr/>
            <p:nvPr/>
          </p:nvSpPr>
          <p:spPr>
            <a:xfrm>
              <a:off x="1911857" y="6017933"/>
              <a:ext cx="1793875" cy="493395"/>
            </a:xfrm>
            <a:custGeom>
              <a:avLst/>
              <a:gdLst/>
              <a:ahLst/>
              <a:cxnLst/>
              <a:rect l="l" t="t" r="r" b="b"/>
              <a:pathLst>
                <a:path w="1793875" h="493395">
                  <a:moveTo>
                    <a:pt x="1793367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793367" y="492899"/>
                  </a:lnTo>
                  <a:lnTo>
                    <a:pt x="17933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50"/>
            <p:cNvSpPr/>
            <p:nvPr/>
          </p:nvSpPr>
          <p:spPr>
            <a:xfrm>
              <a:off x="1906777" y="4420235"/>
              <a:ext cx="1803400" cy="25400"/>
            </a:xfrm>
            <a:custGeom>
              <a:avLst/>
              <a:gdLst/>
              <a:ahLst/>
              <a:cxnLst/>
              <a:rect l="l" t="t" r="r" b="b"/>
              <a:pathLst>
                <a:path w="1803400" h="25400">
                  <a:moveTo>
                    <a:pt x="0" y="25400"/>
                  </a:moveTo>
                  <a:lnTo>
                    <a:pt x="1803400" y="25400"/>
                  </a:lnTo>
                  <a:lnTo>
                    <a:pt x="18034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51"/>
            <p:cNvSpPr/>
            <p:nvPr/>
          </p:nvSpPr>
          <p:spPr>
            <a:xfrm>
              <a:off x="1906777" y="3909822"/>
              <a:ext cx="1803400" cy="2606040"/>
            </a:xfrm>
            <a:custGeom>
              <a:avLst/>
              <a:gdLst/>
              <a:ahLst/>
              <a:cxnLst/>
              <a:rect l="l" t="t" r="r" b="b"/>
              <a:pathLst>
                <a:path w="1803400" h="2606040">
                  <a:moveTo>
                    <a:pt x="0" y="2108111"/>
                  </a:moveTo>
                  <a:lnTo>
                    <a:pt x="1803400" y="2108111"/>
                  </a:lnTo>
                </a:path>
                <a:path w="1803400" h="2606040">
                  <a:moveTo>
                    <a:pt x="5080" y="0"/>
                  </a:moveTo>
                  <a:lnTo>
                    <a:pt x="5080" y="2606014"/>
                  </a:lnTo>
                </a:path>
                <a:path w="1803400" h="2606040">
                  <a:moveTo>
                    <a:pt x="1798447" y="0"/>
                  </a:moveTo>
                  <a:lnTo>
                    <a:pt x="1798447" y="2606014"/>
                  </a:lnTo>
                </a:path>
                <a:path w="1803400" h="2606040">
                  <a:moveTo>
                    <a:pt x="0" y="4952"/>
                  </a:moveTo>
                  <a:lnTo>
                    <a:pt x="1803400" y="4952"/>
                  </a:lnTo>
                </a:path>
                <a:path w="1803400" h="2606040">
                  <a:moveTo>
                    <a:pt x="0" y="2601010"/>
                  </a:moveTo>
                  <a:lnTo>
                    <a:pt x="1803400" y="2601010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object 52"/>
          <p:cNvSpPr txBox="1"/>
          <p:nvPr/>
        </p:nvSpPr>
        <p:spPr>
          <a:xfrm>
            <a:off x="1916857" y="3944366"/>
            <a:ext cx="17837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214629" indent="245745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spc="-10" dirty="0">
                <a:solidFill>
                  <a:srgbClr val="001F5F"/>
                </a:solidFill>
                <a:latin typeface="Arial"/>
                <a:cs typeface="Arial"/>
              </a:rPr>
              <a:t>Родители </a:t>
            </a:r>
            <a:r>
              <a:rPr sz="1400" b="1" kern="0" spc="-20" dirty="0">
                <a:solidFill>
                  <a:srgbClr val="001F5F"/>
                </a:solidFill>
                <a:latin typeface="Arial"/>
                <a:cs typeface="Arial"/>
              </a:rPr>
              <a:t>воспитанников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3" name="object 53"/>
          <p:cNvSpPr txBox="1"/>
          <p:nvPr/>
        </p:nvSpPr>
        <p:spPr>
          <a:xfrm>
            <a:off x="1916857" y="4462779"/>
            <a:ext cx="178371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106045" fontAlgn="auto">
              <a:spcBef>
                <a:spcPts val="10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В</a:t>
            </a:r>
            <a:r>
              <a:rPr sz="14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холле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(на</a:t>
            </a:r>
            <a:r>
              <a:rPr sz="14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входе)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надевают</a:t>
            </a:r>
            <a:r>
              <a:rPr sz="14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бахилы,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защитную</a:t>
            </a:r>
            <a:r>
              <a:rPr sz="1400" kern="0" spc="3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маску, обрабатывают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руки</a:t>
            </a:r>
            <a:r>
              <a:rPr sz="14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антисептиком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себе</a:t>
            </a:r>
            <a:r>
              <a:rPr sz="14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sz="14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ребенку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4" name="object 54"/>
          <p:cNvSpPr txBox="1"/>
          <p:nvPr/>
        </p:nvSpPr>
        <p:spPr>
          <a:xfrm>
            <a:off x="1990979" y="6157595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30-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95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5" name="object 72"/>
          <p:cNvSpPr/>
          <p:nvPr/>
        </p:nvSpPr>
        <p:spPr>
          <a:xfrm>
            <a:off x="5139182" y="6179858"/>
            <a:ext cx="389255" cy="196215"/>
          </a:xfrm>
          <a:custGeom>
            <a:avLst/>
            <a:gdLst/>
            <a:ahLst/>
            <a:cxnLst/>
            <a:rect l="l" t="t" r="r" b="b"/>
            <a:pathLst>
              <a:path w="389254" h="196214">
                <a:moveTo>
                  <a:pt x="388759" y="0"/>
                </a:moveTo>
                <a:lnTo>
                  <a:pt x="0" y="0"/>
                </a:lnTo>
                <a:lnTo>
                  <a:pt x="0" y="196049"/>
                </a:lnTo>
                <a:lnTo>
                  <a:pt x="388759" y="196049"/>
                </a:lnTo>
                <a:lnTo>
                  <a:pt x="388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6" name="object 73"/>
          <p:cNvGrpSpPr/>
          <p:nvPr/>
        </p:nvGrpSpPr>
        <p:grpSpPr>
          <a:xfrm>
            <a:off x="1786268" y="3319728"/>
            <a:ext cx="7168908" cy="3366516"/>
            <a:chOff x="1795779" y="3482340"/>
            <a:chExt cx="7168908" cy="3366516"/>
          </a:xfrm>
        </p:grpSpPr>
        <p:pic>
          <p:nvPicPr>
            <p:cNvPr id="68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5779" y="3616960"/>
              <a:ext cx="596900" cy="642619"/>
            </a:xfrm>
            <a:prstGeom prst="rect">
              <a:avLst/>
            </a:prstGeom>
          </p:spPr>
        </p:pic>
        <p:sp>
          <p:nvSpPr>
            <p:cNvPr id="69" name="object 76"/>
            <p:cNvSpPr/>
            <p:nvPr/>
          </p:nvSpPr>
          <p:spPr>
            <a:xfrm>
              <a:off x="1854326" y="3669665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69" h="471170">
                  <a:moveTo>
                    <a:pt x="307975" y="0"/>
                  </a:moveTo>
                  <a:lnTo>
                    <a:pt x="229108" y="126492"/>
                  </a:lnTo>
                  <a:lnTo>
                    <a:pt x="177165" y="50037"/>
                  </a:lnTo>
                  <a:lnTo>
                    <a:pt x="155067" y="137795"/>
                  </a:lnTo>
                  <a:lnTo>
                    <a:pt x="7874" y="50037"/>
                  </a:lnTo>
                  <a:lnTo>
                    <a:pt x="98171" y="166116"/>
                  </a:lnTo>
                  <a:lnTo>
                    <a:pt x="0" y="187833"/>
                  </a:lnTo>
                  <a:lnTo>
                    <a:pt x="78867" y="256794"/>
                  </a:lnTo>
                  <a:lnTo>
                    <a:pt x="2793" y="318008"/>
                  </a:lnTo>
                  <a:lnTo>
                    <a:pt x="120142" y="303911"/>
                  </a:lnTo>
                  <a:lnTo>
                    <a:pt x="100965" y="384048"/>
                  </a:lnTo>
                  <a:lnTo>
                    <a:pt x="163575" y="340741"/>
                  </a:lnTo>
                  <a:lnTo>
                    <a:pt x="179959" y="470916"/>
                  </a:lnTo>
                  <a:lnTo>
                    <a:pt x="223393" y="325628"/>
                  </a:lnTo>
                  <a:lnTo>
                    <a:pt x="280924" y="430276"/>
                  </a:lnTo>
                  <a:lnTo>
                    <a:pt x="297306" y="315214"/>
                  </a:lnTo>
                  <a:lnTo>
                    <a:pt x="384810" y="394462"/>
                  </a:lnTo>
                  <a:lnTo>
                    <a:pt x="357124" y="282194"/>
                  </a:lnTo>
                  <a:lnTo>
                    <a:pt x="458089" y="289814"/>
                  </a:lnTo>
                  <a:lnTo>
                    <a:pt x="373380" y="228346"/>
                  </a:lnTo>
                  <a:lnTo>
                    <a:pt x="447421" y="177419"/>
                  </a:lnTo>
                  <a:lnTo>
                    <a:pt x="354203" y="159512"/>
                  </a:lnTo>
                  <a:lnTo>
                    <a:pt x="389763" y="97155"/>
                  </a:lnTo>
                  <a:lnTo>
                    <a:pt x="300228" y="116078"/>
                  </a:lnTo>
                  <a:lnTo>
                    <a:pt x="307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7"/>
            <p:cNvSpPr/>
            <p:nvPr/>
          </p:nvSpPr>
          <p:spPr>
            <a:xfrm>
              <a:off x="1854326" y="3669665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69" h="471170">
                  <a:moveTo>
                    <a:pt x="229108" y="126492"/>
                  </a:moveTo>
                  <a:lnTo>
                    <a:pt x="307975" y="0"/>
                  </a:lnTo>
                  <a:lnTo>
                    <a:pt x="300228" y="116078"/>
                  </a:lnTo>
                  <a:lnTo>
                    <a:pt x="389763" y="97155"/>
                  </a:lnTo>
                  <a:lnTo>
                    <a:pt x="354203" y="159512"/>
                  </a:lnTo>
                  <a:lnTo>
                    <a:pt x="447421" y="177419"/>
                  </a:lnTo>
                  <a:lnTo>
                    <a:pt x="373380" y="228346"/>
                  </a:lnTo>
                  <a:lnTo>
                    <a:pt x="458089" y="289814"/>
                  </a:lnTo>
                  <a:lnTo>
                    <a:pt x="357124" y="282194"/>
                  </a:lnTo>
                  <a:lnTo>
                    <a:pt x="384810" y="394462"/>
                  </a:lnTo>
                  <a:lnTo>
                    <a:pt x="297306" y="315214"/>
                  </a:lnTo>
                  <a:lnTo>
                    <a:pt x="280924" y="430276"/>
                  </a:lnTo>
                  <a:lnTo>
                    <a:pt x="223393" y="325628"/>
                  </a:lnTo>
                  <a:lnTo>
                    <a:pt x="179959" y="470916"/>
                  </a:lnTo>
                  <a:lnTo>
                    <a:pt x="163575" y="340741"/>
                  </a:lnTo>
                  <a:lnTo>
                    <a:pt x="100965" y="384048"/>
                  </a:lnTo>
                  <a:lnTo>
                    <a:pt x="120142" y="303911"/>
                  </a:lnTo>
                  <a:lnTo>
                    <a:pt x="2793" y="318008"/>
                  </a:lnTo>
                  <a:lnTo>
                    <a:pt x="78867" y="256794"/>
                  </a:lnTo>
                  <a:lnTo>
                    <a:pt x="0" y="187833"/>
                  </a:lnTo>
                  <a:lnTo>
                    <a:pt x="98171" y="166116"/>
                  </a:lnTo>
                  <a:lnTo>
                    <a:pt x="7874" y="50037"/>
                  </a:lnTo>
                  <a:lnTo>
                    <a:pt x="155067" y="137795"/>
                  </a:lnTo>
                  <a:lnTo>
                    <a:pt x="177165" y="50037"/>
                  </a:lnTo>
                  <a:lnTo>
                    <a:pt x="229108" y="12649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1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8619" y="3482340"/>
              <a:ext cx="596900" cy="642620"/>
            </a:xfrm>
            <a:prstGeom prst="rect">
              <a:avLst/>
            </a:prstGeom>
          </p:spPr>
        </p:pic>
        <p:sp>
          <p:nvSpPr>
            <p:cNvPr id="72" name="object 79"/>
            <p:cNvSpPr/>
            <p:nvPr/>
          </p:nvSpPr>
          <p:spPr>
            <a:xfrm>
              <a:off x="2986785" y="353517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70">
                  <a:moveTo>
                    <a:pt x="308101" y="0"/>
                  </a:moveTo>
                  <a:lnTo>
                    <a:pt x="229107" y="126364"/>
                  </a:lnTo>
                  <a:lnTo>
                    <a:pt x="177164" y="50037"/>
                  </a:lnTo>
                  <a:lnTo>
                    <a:pt x="155066" y="137667"/>
                  </a:lnTo>
                  <a:lnTo>
                    <a:pt x="7874" y="50037"/>
                  </a:lnTo>
                  <a:lnTo>
                    <a:pt x="98170" y="165988"/>
                  </a:lnTo>
                  <a:lnTo>
                    <a:pt x="0" y="187705"/>
                  </a:lnTo>
                  <a:lnTo>
                    <a:pt x="78993" y="256666"/>
                  </a:lnTo>
                  <a:lnTo>
                    <a:pt x="2920" y="317880"/>
                  </a:lnTo>
                  <a:lnTo>
                    <a:pt x="120268" y="303783"/>
                  </a:lnTo>
                  <a:lnTo>
                    <a:pt x="101091" y="383920"/>
                  </a:lnTo>
                  <a:lnTo>
                    <a:pt x="163702" y="340613"/>
                  </a:lnTo>
                  <a:lnTo>
                    <a:pt x="179958" y="470788"/>
                  </a:lnTo>
                  <a:lnTo>
                    <a:pt x="223393" y="325500"/>
                  </a:lnTo>
                  <a:lnTo>
                    <a:pt x="281050" y="430148"/>
                  </a:lnTo>
                  <a:lnTo>
                    <a:pt x="297434" y="315086"/>
                  </a:lnTo>
                  <a:lnTo>
                    <a:pt x="384937" y="394461"/>
                  </a:lnTo>
                  <a:lnTo>
                    <a:pt x="357124" y="282066"/>
                  </a:lnTo>
                  <a:lnTo>
                    <a:pt x="458215" y="289686"/>
                  </a:lnTo>
                  <a:lnTo>
                    <a:pt x="373506" y="228345"/>
                  </a:lnTo>
                  <a:lnTo>
                    <a:pt x="447548" y="177291"/>
                  </a:lnTo>
                  <a:lnTo>
                    <a:pt x="354329" y="159384"/>
                  </a:lnTo>
                  <a:lnTo>
                    <a:pt x="389889" y="97154"/>
                  </a:lnTo>
                  <a:lnTo>
                    <a:pt x="300227" y="116077"/>
                  </a:lnTo>
                  <a:lnTo>
                    <a:pt x="3081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80"/>
            <p:cNvSpPr/>
            <p:nvPr/>
          </p:nvSpPr>
          <p:spPr>
            <a:xfrm>
              <a:off x="2986785" y="353517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70">
                  <a:moveTo>
                    <a:pt x="229107" y="126364"/>
                  </a:moveTo>
                  <a:lnTo>
                    <a:pt x="308101" y="0"/>
                  </a:lnTo>
                  <a:lnTo>
                    <a:pt x="300227" y="116077"/>
                  </a:lnTo>
                  <a:lnTo>
                    <a:pt x="389889" y="97154"/>
                  </a:lnTo>
                  <a:lnTo>
                    <a:pt x="354329" y="159384"/>
                  </a:lnTo>
                  <a:lnTo>
                    <a:pt x="447548" y="177291"/>
                  </a:lnTo>
                  <a:lnTo>
                    <a:pt x="373506" y="228345"/>
                  </a:lnTo>
                  <a:lnTo>
                    <a:pt x="458215" y="289686"/>
                  </a:lnTo>
                  <a:lnTo>
                    <a:pt x="357124" y="282066"/>
                  </a:lnTo>
                  <a:lnTo>
                    <a:pt x="384937" y="394461"/>
                  </a:lnTo>
                  <a:lnTo>
                    <a:pt x="297434" y="315086"/>
                  </a:lnTo>
                  <a:lnTo>
                    <a:pt x="281050" y="430148"/>
                  </a:lnTo>
                  <a:lnTo>
                    <a:pt x="223393" y="325500"/>
                  </a:lnTo>
                  <a:lnTo>
                    <a:pt x="179958" y="470788"/>
                  </a:lnTo>
                  <a:lnTo>
                    <a:pt x="163702" y="340613"/>
                  </a:lnTo>
                  <a:lnTo>
                    <a:pt x="101091" y="383920"/>
                  </a:lnTo>
                  <a:lnTo>
                    <a:pt x="120268" y="303783"/>
                  </a:lnTo>
                  <a:lnTo>
                    <a:pt x="2920" y="317880"/>
                  </a:lnTo>
                  <a:lnTo>
                    <a:pt x="78993" y="256666"/>
                  </a:lnTo>
                  <a:lnTo>
                    <a:pt x="0" y="187705"/>
                  </a:lnTo>
                  <a:lnTo>
                    <a:pt x="98170" y="165988"/>
                  </a:lnTo>
                  <a:lnTo>
                    <a:pt x="7874" y="50037"/>
                  </a:lnTo>
                  <a:lnTo>
                    <a:pt x="155066" y="137667"/>
                  </a:lnTo>
                  <a:lnTo>
                    <a:pt x="177164" y="50037"/>
                  </a:lnTo>
                  <a:lnTo>
                    <a:pt x="229107" y="1263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82"/>
            <p:cNvSpPr/>
            <p:nvPr/>
          </p:nvSpPr>
          <p:spPr>
            <a:xfrm>
              <a:off x="6081629" y="3615976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70">
                  <a:moveTo>
                    <a:pt x="307975" y="0"/>
                  </a:moveTo>
                  <a:lnTo>
                    <a:pt x="228980" y="126364"/>
                  </a:lnTo>
                  <a:lnTo>
                    <a:pt x="177037" y="50037"/>
                  </a:lnTo>
                  <a:lnTo>
                    <a:pt x="155066" y="137794"/>
                  </a:lnTo>
                  <a:lnTo>
                    <a:pt x="7746" y="50037"/>
                  </a:lnTo>
                  <a:lnTo>
                    <a:pt x="98043" y="165988"/>
                  </a:lnTo>
                  <a:lnTo>
                    <a:pt x="0" y="187705"/>
                  </a:lnTo>
                  <a:lnTo>
                    <a:pt x="78866" y="256666"/>
                  </a:lnTo>
                  <a:lnTo>
                    <a:pt x="2793" y="317880"/>
                  </a:lnTo>
                  <a:lnTo>
                    <a:pt x="120141" y="303783"/>
                  </a:lnTo>
                  <a:lnTo>
                    <a:pt x="100964" y="384047"/>
                  </a:lnTo>
                  <a:lnTo>
                    <a:pt x="163575" y="340613"/>
                  </a:lnTo>
                  <a:lnTo>
                    <a:pt x="179958" y="470788"/>
                  </a:lnTo>
                  <a:lnTo>
                    <a:pt x="223265" y="325500"/>
                  </a:lnTo>
                  <a:lnTo>
                    <a:pt x="280924" y="430148"/>
                  </a:lnTo>
                  <a:lnTo>
                    <a:pt x="297306" y="315086"/>
                  </a:lnTo>
                  <a:lnTo>
                    <a:pt x="384809" y="394461"/>
                  </a:lnTo>
                  <a:lnTo>
                    <a:pt x="356996" y="282066"/>
                  </a:lnTo>
                  <a:lnTo>
                    <a:pt x="458088" y="289686"/>
                  </a:lnTo>
                  <a:lnTo>
                    <a:pt x="373379" y="228345"/>
                  </a:lnTo>
                  <a:lnTo>
                    <a:pt x="447420" y="177291"/>
                  </a:lnTo>
                  <a:lnTo>
                    <a:pt x="354202" y="159384"/>
                  </a:lnTo>
                  <a:lnTo>
                    <a:pt x="389763" y="97154"/>
                  </a:lnTo>
                  <a:lnTo>
                    <a:pt x="300100" y="116077"/>
                  </a:lnTo>
                  <a:lnTo>
                    <a:pt x="307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7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25932" y="3918204"/>
              <a:ext cx="1538755" cy="2930652"/>
            </a:xfrm>
            <a:prstGeom prst="rect">
              <a:avLst/>
            </a:prstGeom>
          </p:spPr>
        </p:pic>
        <p:pic>
          <p:nvPicPr>
            <p:cNvPr id="78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5539" y="3937863"/>
              <a:ext cx="1398524" cy="2789682"/>
            </a:xfrm>
            <a:prstGeom prst="rect">
              <a:avLst/>
            </a:prstGeom>
          </p:spPr>
        </p:pic>
        <p:sp>
          <p:nvSpPr>
            <p:cNvPr id="79" name="object 86"/>
            <p:cNvSpPr/>
            <p:nvPr/>
          </p:nvSpPr>
          <p:spPr>
            <a:xfrm>
              <a:off x="7495539" y="3937889"/>
              <a:ext cx="1398905" cy="731520"/>
            </a:xfrm>
            <a:custGeom>
              <a:avLst/>
              <a:gdLst/>
              <a:ahLst/>
              <a:cxnLst/>
              <a:rect l="l" t="t" r="r" b="b"/>
              <a:pathLst>
                <a:path w="1398904" h="731520">
                  <a:moveTo>
                    <a:pt x="1398524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398524" y="73151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87"/>
            <p:cNvSpPr/>
            <p:nvPr/>
          </p:nvSpPr>
          <p:spPr>
            <a:xfrm>
              <a:off x="7495539" y="4669371"/>
              <a:ext cx="1398905" cy="1565275"/>
            </a:xfrm>
            <a:custGeom>
              <a:avLst/>
              <a:gdLst/>
              <a:ahLst/>
              <a:cxnLst/>
              <a:rect l="l" t="t" r="r" b="b"/>
              <a:pathLst>
                <a:path w="1398904" h="1565275">
                  <a:moveTo>
                    <a:pt x="1398524" y="0"/>
                  </a:moveTo>
                  <a:lnTo>
                    <a:pt x="0" y="0"/>
                  </a:lnTo>
                  <a:lnTo>
                    <a:pt x="0" y="1565274"/>
                  </a:lnTo>
                  <a:lnTo>
                    <a:pt x="1398524" y="1565274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8"/>
            <p:cNvSpPr/>
            <p:nvPr/>
          </p:nvSpPr>
          <p:spPr>
            <a:xfrm>
              <a:off x="7495539" y="6234645"/>
              <a:ext cx="1398905" cy="493395"/>
            </a:xfrm>
            <a:custGeom>
              <a:avLst/>
              <a:gdLst/>
              <a:ahLst/>
              <a:cxnLst/>
              <a:rect l="l" t="t" r="r" b="b"/>
              <a:pathLst>
                <a:path w="1398904" h="493395">
                  <a:moveTo>
                    <a:pt x="1398524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398524" y="492899"/>
                  </a:lnTo>
                  <a:lnTo>
                    <a:pt x="13985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9"/>
            <p:cNvSpPr/>
            <p:nvPr/>
          </p:nvSpPr>
          <p:spPr>
            <a:xfrm>
              <a:off x="7490459" y="4656709"/>
              <a:ext cx="1409065" cy="25400"/>
            </a:xfrm>
            <a:custGeom>
              <a:avLst/>
              <a:gdLst/>
              <a:ahLst/>
              <a:cxnLst/>
              <a:rect l="l" t="t" r="r" b="b"/>
              <a:pathLst>
                <a:path w="1409065" h="25400">
                  <a:moveTo>
                    <a:pt x="0" y="25400"/>
                  </a:moveTo>
                  <a:lnTo>
                    <a:pt x="1408557" y="25400"/>
                  </a:lnTo>
                  <a:lnTo>
                    <a:pt x="1408557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90"/>
            <p:cNvSpPr/>
            <p:nvPr/>
          </p:nvSpPr>
          <p:spPr>
            <a:xfrm>
              <a:off x="7490459" y="3932936"/>
              <a:ext cx="1409065" cy="2799715"/>
            </a:xfrm>
            <a:custGeom>
              <a:avLst/>
              <a:gdLst/>
              <a:ahLst/>
              <a:cxnLst/>
              <a:rect l="l" t="t" r="r" b="b"/>
              <a:pathLst>
                <a:path w="1409065" h="2799715">
                  <a:moveTo>
                    <a:pt x="0" y="2301709"/>
                  </a:moveTo>
                  <a:lnTo>
                    <a:pt x="1408557" y="2301709"/>
                  </a:lnTo>
                </a:path>
                <a:path w="1409065" h="2799715">
                  <a:moveTo>
                    <a:pt x="5080" y="0"/>
                  </a:moveTo>
                  <a:lnTo>
                    <a:pt x="5080" y="2799614"/>
                  </a:lnTo>
                </a:path>
                <a:path w="1409065" h="2799715">
                  <a:moveTo>
                    <a:pt x="1403604" y="0"/>
                  </a:moveTo>
                  <a:lnTo>
                    <a:pt x="1403604" y="2799614"/>
                  </a:lnTo>
                </a:path>
                <a:path w="1409065" h="2799715">
                  <a:moveTo>
                    <a:pt x="0" y="4952"/>
                  </a:moveTo>
                  <a:lnTo>
                    <a:pt x="1408557" y="4952"/>
                  </a:lnTo>
                </a:path>
                <a:path w="1409065" h="2799715">
                  <a:moveTo>
                    <a:pt x="0" y="2794609"/>
                  </a:moveTo>
                  <a:lnTo>
                    <a:pt x="1408557" y="279460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84" name="object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80954"/>
              </p:ext>
            </p:extLst>
          </p:nvPr>
        </p:nvGraphicFramePr>
        <p:xfrm>
          <a:off x="3994945" y="3684576"/>
          <a:ext cx="1492885" cy="2955943"/>
        </p:xfrm>
        <a:graphic>
          <a:graphicData uri="http://schemas.openxmlformats.org/drawingml/2006/table">
            <a:tbl>
              <a:tblPr firstRow="1" bandRow="1"/>
              <a:tblGrid>
                <a:gridCol w="1116330"/>
                <a:gridCol w="376555"/>
              </a:tblGrid>
              <a:tr h="7315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2715" marR="125730" indent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воспитаннико 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239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2875" marR="13208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Вместе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с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ребенком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идут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по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07314" marR="98425" indent="-44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направлению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заходят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раздевалку группы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0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2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120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5" name="object 92"/>
          <p:cNvSpPr txBox="1"/>
          <p:nvPr/>
        </p:nvSpPr>
        <p:spPr>
          <a:xfrm>
            <a:off x="3643519" y="2030014"/>
            <a:ext cx="1839358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Родители отказываются обрабатывать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руки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антисептиком, надевать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маску</a:t>
            </a:r>
            <a:r>
              <a:rPr sz="1400" kern="0" spc="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бахилы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6" name="object 93"/>
          <p:cNvSpPr txBox="1"/>
          <p:nvPr/>
        </p:nvSpPr>
        <p:spPr>
          <a:xfrm>
            <a:off x="1860140" y="2029100"/>
            <a:ext cx="1647189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Родители</a:t>
            </a:r>
            <a:r>
              <a:rPr sz="14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приходят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без</a:t>
            </a:r>
            <a:r>
              <a:rPr sz="14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масок</a:t>
            </a:r>
            <a:r>
              <a:rPr sz="14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бахил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125730" fontAlgn="auto">
              <a:spcBef>
                <a:spcPts val="74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4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</a:t>
            </a:r>
            <a:r>
              <a:rPr sz="14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всех</a:t>
            </a:r>
            <a:r>
              <a:rPr sz="14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входах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размещены дозаторы</a:t>
            </a:r>
            <a:r>
              <a:rPr sz="14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с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антисептиком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7" name="object 94"/>
          <p:cNvSpPr txBox="1"/>
          <p:nvPr/>
        </p:nvSpPr>
        <p:spPr>
          <a:xfrm>
            <a:off x="7500539" y="3967479"/>
            <a:ext cx="13887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123189" indent="-2540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spc="-10" dirty="0">
                <a:solidFill>
                  <a:srgbClr val="001F5F"/>
                </a:solidFill>
                <a:latin typeface="Arial"/>
                <a:cs typeface="Arial"/>
              </a:rPr>
              <a:t>Родители </a:t>
            </a:r>
            <a:r>
              <a:rPr sz="1400" b="1" kern="0" spc="-20" dirty="0">
                <a:solidFill>
                  <a:srgbClr val="001F5F"/>
                </a:solidFill>
                <a:latin typeface="Arial"/>
                <a:cs typeface="Arial"/>
              </a:rPr>
              <a:t>воспитанник </a:t>
            </a:r>
            <a:r>
              <a:rPr sz="1400" b="1" kern="0" spc="-25" dirty="0">
                <a:solidFill>
                  <a:srgbClr val="001F5F"/>
                </a:solidFill>
                <a:latin typeface="Arial"/>
                <a:cs typeface="Arial"/>
              </a:rPr>
              <a:t>ов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8" name="object 95"/>
          <p:cNvSpPr txBox="1"/>
          <p:nvPr/>
        </p:nvSpPr>
        <p:spPr>
          <a:xfrm>
            <a:off x="7500539" y="4699254"/>
            <a:ext cx="13887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164465" indent="-254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Измеряют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температуру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своему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ребенку</a:t>
            </a:r>
            <a:r>
              <a:rPr sz="14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и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себе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9" name="object 96"/>
          <p:cNvSpPr txBox="1"/>
          <p:nvPr/>
        </p:nvSpPr>
        <p:spPr>
          <a:xfrm>
            <a:off x="7201553" y="6091065"/>
            <a:ext cx="138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850</a:t>
            </a:r>
            <a:r>
              <a:rPr sz="1200" kern="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90" name="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97500" y="4919979"/>
            <a:ext cx="657860" cy="505459"/>
          </a:xfrm>
          <a:prstGeom prst="rect">
            <a:avLst/>
          </a:prstGeom>
        </p:spPr>
      </p:pic>
      <p:sp>
        <p:nvSpPr>
          <p:cNvPr id="91" name="object 111"/>
          <p:cNvSpPr txBox="1"/>
          <p:nvPr/>
        </p:nvSpPr>
        <p:spPr>
          <a:xfrm>
            <a:off x="7378497" y="2058062"/>
            <a:ext cx="1667510" cy="146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algn="l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Длительный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0640" algn="l" fontAlgn="auto">
              <a:spcBef>
                <a:spcPts val="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процесс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измерения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38480" indent="27940" algn="l" fontAlgn="auto">
              <a:lnSpc>
                <a:spcPct val="74900"/>
              </a:lnSpc>
              <a:spcBef>
                <a:spcPts val="420"/>
              </a:spcBef>
              <a:spcAft>
                <a:spcPts val="0"/>
              </a:spcAft>
            </a:pPr>
            <a:r>
              <a:rPr sz="1400" kern="0" spc="-20" dirty="0" err="1">
                <a:solidFill>
                  <a:sysClr val="windowText" lastClr="000000"/>
                </a:solidFill>
                <a:latin typeface="Arial"/>
                <a:cs typeface="Arial"/>
              </a:rPr>
              <a:t>температуры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Родители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415925" algn="l" fontAlgn="auto">
              <a:spcBef>
                <a:spcPts val="5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отказываются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измерять</a:t>
            </a:r>
            <a:r>
              <a:rPr sz="14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свою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температуру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2" name="object 112"/>
          <p:cNvSpPr txBox="1"/>
          <p:nvPr/>
        </p:nvSpPr>
        <p:spPr>
          <a:xfrm>
            <a:off x="5727700" y="2374756"/>
            <a:ext cx="1202436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fontAlgn="auto">
              <a:spcBef>
                <a:spcPts val="100"/>
              </a:spcBef>
              <a:spcAft>
                <a:spcPts val="0"/>
              </a:spcAft>
            </a:pPr>
            <a:r>
              <a:rPr lang="ru-RU" sz="14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Т</a:t>
            </a:r>
            <a:r>
              <a:rPr sz="14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ермометро</a:t>
            </a:r>
            <a:r>
              <a:rPr sz="1400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в</a:t>
            </a:r>
            <a:r>
              <a:rPr sz="1400" kern="0" spc="5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4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хватает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</a:t>
            </a:r>
            <a:r>
              <a:rPr sz="14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всех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93" name="object 113"/>
          <p:cNvGrpSpPr/>
          <p:nvPr/>
        </p:nvGrpSpPr>
        <p:grpSpPr>
          <a:xfrm>
            <a:off x="5727700" y="3931920"/>
            <a:ext cx="2021839" cy="2748280"/>
            <a:chOff x="5727700" y="3931920"/>
            <a:chExt cx="2021839" cy="2748280"/>
          </a:xfrm>
        </p:grpSpPr>
        <p:pic>
          <p:nvPicPr>
            <p:cNvPr id="94" name="object 11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51039" y="4925060"/>
              <a:ext cx="698500" cy="502919"/>
            </a:xfrm>
            <a:prstGeom prst="rect">
              <a:avLst/>
            </a:prstGeom>
          </p:spPr>
        </p:pic>
        <p:pic>
          <p:nvPicPr>
            <p:cNvPr id="95" name="object 11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27700" y="3931920"/>
              <a:ext cx="1513840" cy="2748280"/>
            </a:xfrm>
            <a:prstGeom prst="rect">
              <a:avLst/>
            </a:prstGeom>
          </p:spPr>
        </p:pic>
        <p:pic>
          <p:nvPicPr>
            <p:cNvPr id="9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05805" y="3961117"/>
              <a:ext cx="1355725" cy="2589276"/>
            </a:xfrm>
            <a:prstGeom prst="rect">
              <a:avLst/>
            </a:prstGeom>
          </p:spPr>
        </p:pic>
        <p:sp>
          <p:nvSpPr>
            <p:cNvPr id="97" name="object 117"/>
            <p:cNvSpPr/>
            <p:nvPr/>
          </p:nvSpPr>
          <p:spPr>
            <a:xfrm>
              <a:off x="5805805" y="6057493"/>
              <a:ext cx="1355725" cy="493395"/>
            </a:xfrm>
            <a:custGeom>
              <a:avLst/>
              <a:gdLst/>
              <a:ahLst/>
              <a:cxnLst/>
              <a:rect l="l" t="t" r="r" b="b"/>
              <a:pathLst>
                <a:path w="1355725" h="493395">
                  <a:moveTo>
                    <a:pt x="1355725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355725" y="492899"/>
                  </a:lnTo>
                  <a:lnTo>
                    <a:pt x="13557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118"/>
            <p:cNvSpPr/>
            <p:nvPr/>
          </p:nvSpPr>
          <p:spPr>
            <a:xfrm>
              <a:off x="5800852" y="4459859"/>
              <a:ext cx="1365885" cy="25400"/>
            </a:xfrm>
            <a:custGeom>
              <a:avLst/>
              <a:gdLst/>
              <a:ahLst/>
              <a:cxnLst/>
              <a:rect l="l" t="t" r="r" b="b"/>
              <a:pathLst>
                <a:path w="1365884" h="25400">
                  <a:moveTo>
                    <a:pt x="0" y="25400"/>
                  </a:moveTo>
                  <a:lnTo>
                    <a:pt x="1365757" y="25400"/>
                  </a:lnTo>
                  <a:lnTo>
                    <a:pt x="1365757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119"/>
            <p:cNvSpPr/>
            <p:nvPr/>
          </p:nvSpPr>
          <p:spPr>
            <a:xfrm>
              <a:off x="5800852" y="3956177"/>
              <a:ext cx="1365885" cy="2599690"/>
            </a:xfrm>
            <a:custGeom>
              <a:avLst/>
              <a:gdLst/>
              <a:ahLst/>
              <a:cxnLst/>
              <a:rect l="l" t="t" r="r" b="b"/>
              <a:pathLst>
                <a:path w="1365884" h="2599690">
                  <a:moveTo>
                    <a:pt x="0" y="2101316"/>
                  </a:moveTo>
                  <a:lnTo>
                    <a:pt x="1365757" y="2101316"/>
                  </a:lnTo>
                </a:path>
                <a:path w="1365884" h="2599690">
                  <a:moveTo>
                    <a:pt x="4952" y="0"/>
                  </a:moveTo>
                  <a:lnTo>
                    <a:pt x="4952" y="2599220"/>
                  </a:lnTo>
                </a:path>
                <a:path w="1365884" h="2599690">
                  <a:moveTo>
                    <a:pt x="1360804" y="0"/>
                  </a:moveTo>
                  <a:lnTo>
                    <a:pt x="1360804" y="2599220"/>
                  </a:lnTo>
                </a:path>
                <a:path w="1365884" h="2599690">
                  <a:moveTo>
                    <a:pt x="0" y="4953"/>
                  </a:moveTo>
                  <a:lnTo>
                    <a:pt x="1365757" y="4953"/>
                  </a:lnTo>
                </a:path>
                <a:path w="1365884" h="2599690">
                  <a:moveTo>
                    <a:pt x="0" y="2594216"/>
                  </a:moveTo>
                  <a:lnTo>
                    <a:pt x="1365757" y="2594216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object 120"/>
          <p:cNvSpPr txBox="1"/>
          <p:nvPr/>
        </p:nvSpPr>
        <p:spPr>
          <a:xfrm>
            <a:off x="5810805" y="3966130"/>
            <a:ext cx="1346200" cy="494030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6680" fontAlgn="auto">
              <a:spcBef>
                <a:spcPts val="290"/>
              </a:spcBef>
              <a:spcAft>
                <a:spcPts val="0"/>
              </a:spcAft>
            </a:pPr>
            <a:r>
              <a:rPr sz="14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1" name="object 121"/>
          <p:cNvSpPr txBox="1"/>
          <p:nvPr/>
        </p:nvSpPr>
        <p:spPr>
          <a:xfrm>
            <a:off x="5810805" y="4485259"/>
            <a:ext cx="1346200" cy="156781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209" rIns="0" bIns="0" rtlCol="0">
            <a:spAutoFit/>
          </a:bodyPr>
          <a:lstStyle/>
          <a:p>
            <a:pPr marL="226060" marR="217170" indent="-635" fontAlgn="auto">
              <a:spcBef>
                <a:spcPts val="229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Выдает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термометр </a:t>
            </a:r>
            <a:r>
              <a:rPr sz="14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для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34620" marR="123825" indent="-3175" fontAlgn="auto">
              <a:spcBef>
                <a:spcPts val="5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измерения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температуры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ребенку</a:t>
            </a:r>
            <a:r>
              <a:rPr sz="14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и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родителю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2" name="object 122"/>
          <p:cNvSpPr txBox="1"/>
          <p:nvPr/>
        </p:nvSpPr>
        <p:spPr>
          <a:xfrm>
            <a:off x="5886196" y="6196965"/>
            <a:ext cx="574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75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03" name="object 123"/>
          <p:cNvGrpSpPr/>
          <p:nvPr/>
        </p:nvGrpSpPr>
        <p:grpSpPr>
          <a:xfrm>
            <a:off x="6626669" y="6116955"/>
            <a:ext cx="551180" cy="358140"/>
            <a:chOff x="6639559" y="6139179"/>
            <a:chExt cx="551180" cy="358140"/>
          </a:xfrm>
        </p:grpSpPr>
        <p:pic>
          <p:nvPicPr>
            <p:cNvPr id="104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9559" y="6139179"/>
              <a:ext cx="551179" cy="358139"/>
            </a:xfrm>
            <a:prstGeom prst="rect">
              <a:avLst/>
            </a:prstGeom>
          </p:spPr>
        </p:pic>
        <p:sp>
          <p:nvSpPr>
            <p:cNvPr id="105" name="object 125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126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object 55"/>
          <p:cNvSpPr txBox="1"/>
          <p:nvPr/>
        </p:nvSpPr>
        <p:spPr>
          <a:xfrm>
            <a:off x="290425" y="2103118"/>
            <a:ext cx="10750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Родители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входят</a:t>
            </a:r>
            <a:r>
              <a:rPr sz="14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не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через выделенный отдельный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вход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10" name="object 30"/>
          <p:cNvGrpSpPr/>
          <p:nvPr/>
        </p:nvGrpSpPr>
        <p:grpSpPr>
          <a:xfrm>
            <a:off x="114195" y="3572735"/>
            <a:ext cx="1577340" cy="3041650"/>
            <a:chOff x="90421" y="3816606"/>
            <a:chExt cx="1577340" cy="3041650"/>
          </a:xfrm>
        </p:grpSpPr>
        <p:pic>
          <p:nvPicPr>
            <p:cNvPr id="11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421" y="3816606"/>
              <a:ext cx="1576837" cy="3041392"/>
            </a:xfrm>
            <a:prstGeom prst="rect">
              <a:avLst/>
            </a:prstGeom>
          </p:spPr>
        </p:pic>
        <p:pic>
          <p:nvPicPr>
            <p:cNvPr id="11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934" y="3836506"/>
              <a:ext cx="1436243" cy="3021490"/>
            </a:xfrm>
            <a:prstGeom prst="rect">
              <a:avLst/>
            </a:prstGeom>
          </p:spPr>
        </p:pic>
        <p:sp>
          <p:nvSpPr>
            <p:cNvPr id="113" name="object 33"/>
            <p:cNvSpPr/>
            <p:nvPr/>
          </p:nvSpPr>
          <p:spPr>
            <a:xfrm>
              <a:off x="160934" y="3836542"/>
              <a:ext cx="1436370" cy="731520"/>
            </a:xfrm>
            <a:custGeom>
              <a:avLst/>
              <a:gdLst/>
              <a:ahLst/>
              <a:cxnLst/>
              <a:rect l="l" t="t" r="r" b="b"/>
              <a:pathLst>
                <a:path w="1436370" h="731520">
                  <a:moveTo>
                    <a:pt x="1436243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436243" y="731519"/>
                  </a:lnTo>
                  <a:lnTo>
                    <a:pt x="1436243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bject 34"/>
            <p:cNvSpPr/>
            <p:nvPr/>
          </p:nvSpPr>
          <p:spPr>
            <a:xfrm>
              <a:off x="160934" y="4568024"/>
              <a:ext cx="1436370" cy="1798320"/>
            </a:xfrm>
            <a:custGeom>
              <a:avLst/>
              <a:gdLst/>
              <a:ahLst/>
              <a:cxnLst/>
              <a:rect l="l" t="t" r="r" b="b"/>
              <a:pathLst>
                <a:path w="1436370" h="1798320">
                  <a:moveTo>
                    <a:pt x="1436243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1436243" y="1798320"/>
                  </a:lnTo>
                  <a:lnTo>
                    <a:pt x="1436243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bject 35"/>
            <p:cNvSpPr/>
            <p:nvPr/>
          </p:nvSpPr>
          <p:spPr>
            <a:xfrm>
              <a:off x="160934" y="6366333"/>
              <a:ext cx="1436370" cy="492125"/>
            </a:xfrm>
            <a:custGeom>
              <a:avLst/>
              <a:gdLst/>
              <a:ahLst/>
              <a:cxnLst/>
              <a:rect l="l" t="t" r="r" b="b"/>
              <a:pathLst>
                <a:path w="1436370" h="492125">
                  <a:moveTo>
                    <a:pt x="1436243" y="0"/>
                  </a:moveTo>
                  <a:lnTo>
                    <a:pt x="0" y="0"/>
                  </a:lnTo>
                  <a:lnTo>
                    <a:pt x="0" y="491663"/>
                  </a:lnTo>
                  <a:lnTo>
                    <a:pt x="1436243" y="491663"/>
                  </a:lnTo>
                  <a:lnTo>
                    <a:pt x="14362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bject 36"/>
            <p:cNvSpPr/>
            <p:nvPr/>
          </p:nvSpPr>
          <p:spPr>
            <a:xfrm>
              <a:off x="155943" y="4555362"/>
              <a:ext cx="1446530" cy="25400"/>
            </a:xfrm>
            <a:custGeom>
              <a:avLst/>
              <a:gdLst/>
              <a:ahLst/>
              <a:cxnLst/>
              <a:rect l="l" t="t" r="r" b="b"/>
              <a:pathLst>
                <a:path w="1446530" h="25400">
                  <a:moveTo>
                    <a:pt x="0" y="25400"/>
                  </a:moveTo>
                  <a:lnTo>
                    <a:pt x="1446288" y="25400"/>
                  </a:lnTo>
                  <a:lnTo>
                    <a:pt x="1446288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37"/>
            <p:cNvSpPr/>
            <p:nvPr/>
          </p:nvSpPr>
          <p:spPr>
            <a:xfrm>
              <a:off x="155943" y="6366344"/>
              <a:ext cx="1446530" cy="0"/>
            </a:xfrm>
            <a:custGeom>
              <a:avLst/>
              <a:gdLst/>
              <a:ahLst/>
              <a:cxnLst/>
              <a:rect l="l" t="t" r="r" b="b"/>
              <a:pathLst>
                <a:path w="1446530">
                  <a:moveTo>
                    <a:pt x="0" y="0"/>
                  </a:moveTo>
                  <a:lnTo>
                    <a:pt x="1446288" y="0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38"/>
            <p:cNvSpPr/>
            <p:nvPr/>
          </p:nvSpPr>
          <p:spPr>
            <a:xfrm>
              <a:off x="155930" y="3831462"/>
              <a:ext cx="1446530" cy="3027045"/>
            </a:xfrm>
            <a:custGeom>
              <a:avLst/>
              <a:gdLst/>
              <a:ahLst/>
              <a:cxnLst/>
              <a:rect l="l" t="t" r="r" b="b"/>
              <a:pathLst>
                <a:path w="1446530" h="3027045">
                  <a:moveTo>
                    <a:pt x="9994" y="0"/>
                  </a:moveTo>
                  <a:lnTo>
                    <a:pt x="0" y="0"/>
                  </a:lnTo>
                  <a:lnTo>
                    <a:pt x="0" y="3026537"/>
                  </a:lnTo>
                  <a:lnTo>
                    <a:pt x="9994" y="3026537"/>
                  </a:lnTo>
                  <a:lnTo>
                    <a:pt x="9994" y="0"/>
                  </a:lnTo>
                  <a:close/>
                </a:path>
                <a:path w="1446530" h="3027045">
                  <a:moveTo>
                    <a:pt x="1446212" y="0"/>
                  </a:moveTo>
                  <a:lnTo>
                    <a:pt x="1436217" y="0"/>
                  </a:lnTo>
                  <a:lnTo>
                    <a:pt x="1436217" y="3026537"/>
                  </a:lnTo>
                  <a:lnTo>
                    <a:pt x="1446212" y="3026537"/>
                  </a:lnTo>
                  <a:lnTo>
                    <a:pt x="1446212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39"/>
            <p:cNvSpPr/>
            <p:nvPr/>
          </p:nvSpPr>
          <p:spPr>
            <a:xfrm>
              <a:off x="155943" y="3836542"/>
              <a:ext cx="1446530" cy="0"/>
            </a:xfrm>
            <a:custGeom>
              <a:avLst/>
              <a:gdLst/>
              <a:ahLst/>
              <a:cxnLst/>
              <a:rect l="l" t="t" r="r" b="b"/>
              <a:pathLst>
                <a:path w="1446530">
                  <a:moveTo>
                    <a:pt x="0" y="0"/>
                  </a:moveTo>
                  <a:lnTo>
                    <a:pt x="1446288" y="0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0" name="object 40"/>
          <p:cNvSpPr txBox="1"/>
          <p:nvPr/>
        </p:nvSpPr>
        <p:spPr>
          <a:xfrm>
            <a:off x="178973" y="3633072"/>
            <a:ext cx="14268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92075" indent="-2540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spc="-10" dirty="0">
                <a:solidFill>
                  <a:srgbClr val="001F5F"/>
                </a:solidFill>
                <a:latin typeface="Arial"/>
                <a:cs typeface="Arial"/>
              </a:rPr>
              <a:t>Родители </a:t>
            </a:r>
            <a:r>
              <a:rPr sz="1400" b="1" kern="0" spc="-20" dirty="0">
                <a:solidFill>
                  <a:srgbClr val="001F5F"/>
                </a:solidFill>
                <a:latin typeface="Arial"/>
                <a:cs typeface="Arial"/>
              </a:rPr>
              <a:t>воспитаннико </a:t>
            </a:r>
            <a:r>
              <a:rPr sz="1400" b="1" kern="0" spc="-5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1" name="object 41"/>
          <p:cNvSpPr txBox="1"/>
          <p:nvPr/>
        </p:nvSpPr>
        <p:spPr>
          <a:xfrm>
            <a:off x="167708" y="4456881"/>
            <a:ext cx="142684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102235" fontAlgn="auto">
              <a:spcBef>
                <a:spcPts val="100"/>
              </a:spcBef>
              <a:spcAft>
                <a:spcPts val="0"/>
              </a:spcAft>
            </a:pP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Входят</a:t>
            </a:r>
            <a:r>
              <a:rPr sz="14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вместе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с</a:t>
            </a:r>
            <a:r>
              <a:rPr sz="14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ребенком</a:t>
            </a:r>
            <a:r>
              <a:rPr sz="14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здание детского</a:t>
            </a:r>
            <a:r>
              <a:rPr sz="14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сада </a:t>
            </a:r>
            <a:r>
              <a:rPr sz="14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через отдельно выделенный</a:t>
            </a:r>
            <a:endParaRPr sz="1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2" name="object 43"/>
          <p:cNvSpPr txBox="1"/>
          <p:nvPr/>
        </p:nvSpPr>
        <p:spPr>
          <a:xfrm>
            <a:off x="-165736" y="6197282"/>
            <a:ext cx="1426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210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24" name="object 123"/>
          <p:cNvGrpSpPr/>
          <p:nvPr/>
        </p:nvGrpSpPr>
        <p:grpSpPr>
          <a:xfrm>
            <a:off x="1072288" y="6136910"/>
            <a:ext cx="551180" cy="358140"/>
            <a:chOff x="6639559" y="6139179"/>
            <a:chExt cx="551180" cy="358140"/>
          </a:xfrm>
        </p:grpSpPr>
        <p:pic>
          <p:nvPicPr>
            <p:cNvPr id="125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9559" y="6139179"/>
              <a:ext cx="551179" cy="358139"/>
            </a:xfrm>
            <a:prstGeom prst="rect">
              <a:avLst/>
            </a:prstGeom>
          </p:spPr>
        </p:pic>
        <p:sp>
          <p:nvSpPr>
            <p:cNvPr id="126" name="object 125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bject 126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object 123"/>
          <p:cNvGrpSpPr/>
          <p:nvPr/>
        </p:nvGrpSpPr>
        <p:grpSpPr>
          <a:xfrm>
            <a:off x="8338104" y="6073744"/>
            <a:ext cx="551180" cy="358140"/>
            <a:chOff x="6639559" y="6139179"/>
            <a:chExt cx="551180" cy="358140"/>
          </a:xfrm>
        </p:grpSpPr>
        <p:pic>
          <p:nvPicPr>
            <p:cNvPr id="130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9559" y="6139179"/>
              <a:ext cx="551179" cy="358139"/>
            </a:xfrm>
            <a:prstGeom prst="rect">
              <a:avLst/>
            </a:prstGeom>
          </p:spPr>
        </p:pic>
        <p:sp>
          <p:nvSpPr>
            <p:cNvPr id="131" name="object 125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26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3" name="object 5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36699" y="4909819"/>
            <a:ext cx="622300" cy="505459"/>
          </a:xfrm>
          <a:prstGeom prst="rect">
            <a:avLst/>
          </a:prstGeom>
        </p:spPr>
      </p:pic>
      <p:sp>
        <p:nvSpPr>
          <p:cNvPr id="134" name="object 77"/>
          <p:cNvSpPr/>
          <p:nvPr/>
        </p:nvSpPr>
        <p:spPr>
          <a:xfrm>
            <a:off x="73643" y="3139162"/>
            <a:ext cx="458470" cy="471170"/>
          </a:xfrm>
          <a:custGeom>
            <a:avLst/>
            <a:gdLst/>
            <a:ahLst/>
            <a:cxnLst/>
            <a:rect l="l" t="t" r="r" b="b"/>
            <a:pathLst>
              <a:path w="458469" h="471170">
                <a:moveTo>
                  <a:pt x="229108" y="126492"/>
                </a:moveTo>
                <a:lnTo>
                  <a:pt x="307975" y="0"/>
                </a:lnTo>
                <a:lnTo>
                  <a:pt x="300228" y="116078"/>
                </a:lnTo>
                <a:lnTo>
                  <a:pt x="389763" y="97155"/>
                </a:lnTo>
                <a:lnTo>
                  <a:pt x="354203" y="159512"/>
                </a:lnTo>
                <a:lnTo>
                  <a:pt x="447421" y="177419"/>
                </a:lnTo>
                <a:lnTo>
                  <a:pt x="373380" y="228346"/>
                </a:lnTo>
                <a:lnTo>
                  <a:pt x="458089" y="289814"/>
                </a:lnTo>
                <a:lnTo>
                  <a:pt x="357124" y="282194"/>
                </a:lnTo>
                <a:lnTo>
                  <a:pt x="384810" y="394462"/>
                </a:lnTo>
                <a:lnTo>
                  <a:pt x="297306" y="315214"/>
                </a:lnTo>
                <a:lnTo>
                  <a:pt x="280924" y="430276"/>
                </a:lnTo>
                <a:lnTo>
                  <a:pt x="223393" y="325628"/>
                </a:lnTo>
                <a:lnTo>
                  <a:pt x="179959" y="470916"/>
                </a:lnTo>
                <a:lnTo>
                  <a:pt x="163575" y="340741"/>
                </a:lnTo>
                <a:lnTo>
                  <a:pt x="100965" y="384048"/>
                </a:lnTo>
                <a:lnTo>
                  <a:pt x="120142" y="303911"/>
                </a:lnTo>
                <a:lnTo>
                  <a:pt x="2793" y="318008"/>
                </a:lnTo>
                <a:lnTo>
                  <a:pt x="78867" y="256794"/>
                </a:lnTo>
                <a:lnTo>
                  <a:pt x="0" y="187833"/>
                </a:lnTo>
                <a:lnTo>
                  <a:pt x="98171" y="166116"/>
                </a:lnTo>
                <a:lnTo>
                  <a:pt x="7874" y="50037"/>
                </a:lnTo>
                <a:lnTo>
                  <a:pt x="155067" y="137795"/>
                </a:lnTo>
                <a:lnTo>
                  <a:pt x="177165" y="50037"/>
                </a:lnTo>
                <a:lnTo>
                  <a:pt x="229108" y="12649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object 79"/>
          <p:cNvSpPr/>
          <p:nvPr/>
        </p:nvSpPr>
        <p:spPr>
          <a:xfrm>
            <a:off x="109975" y="3136898"/>
            <a:ext cx="458470" cy="471170"/>
          </a:xfrm>
          <a:custGeom>
            <a:avLst/>
            <a:gdLst/>
            <a:ahLst/>
            <a:cxnLst/>
            <a:rect l="l" t="t" r="r" b="b"/>
            <a:pathLst>
              <a:path w="458470" h="471170">
                <a:moveTo>
                  <a:pt x="308101" y="0"/>
                </a:moveTo>
                <a:lnTo>
                  <a:pt x="229107" y="126364"/>
                </a:lnTo>
                <a:lnTo>
                  <a:pt x="177164" y="50037"/>
                </a:lnTo>
                <a:lnTo>
                  <a:pt x="155066" y="137667"/>
                </a:lnTo>
                <a:lnTo>
                  <a:pt x="7874" y="50037"/>
                </a:lnTo>
                <a:lnTo>
                  <a:pt x="98170" y="165988"/>
                </a:lnTo>
                <a:lnTo>
                  <a:pt x="0" y="187705"/>
                </a:lnTo>
                <a:lnTo>
                  <a:pt x="78993" y="256666"/>
                </a:lnTo>
                <a:lnTo>
                  <a:pt x="2920" y="317880"/>
                </a:lnTo>
                <a:lnTo>
                  <a:pt x="120268" y="303783"/>
                </a:lnTo>
                <a:lnTo>
                  <a:pt x="101091" y="383920"/>
                </a:lnTo>
                <a:lnTo>
                  <a:pt x="163702" y="340613"/>
                </a:lnTo>
                <a:lnTo>
                  <a:pt x="179958" y="470788"/>
                </a:lnTo>
                <a:lnTo>
                  <a:pt x="223393" y="325500"/>
                </a:lnTo>
                <a:lnTo>
                  <a:pt x="281050" y="430148"/>
                </a:lnTo>
                <a:lnTo>
                  <a:pt x="297434" y="315086"/>
                </a:lnTo>
                <a:lnTo>
                  <a:pt x="384937" y="394461"/>
                </a:lnTo>
                <a:lnTo>
                  <a:pt x="357124" y="282066"/>
                </a:lnTo>
                <a:lnTo>
                  <a:pt x="458215" y="289686"/>
                </a:lnTo>
                <a:lnTo>
                  <a:pt x="373506" y="228345"/>
                </a:lnTo>
                <a:lnTo>
                  <a:pt x="447548" y="177291"/>
                </a:lnTo>
                <a:lnTo>
                  <a:pt x="354329" y="159384"/>
                </a:lnTo>
                <a:lnTo>
                  <a:pt x="389889" y="97154"/>
                </a:lnTo>
                <a:lnTo>
                  <a:pt x="300227" y="116077"/>
                </a:lnTo>
                <a:lnTo>
                  <a:pt x="308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object 79"/>
          <p:cNvSpPr/>
          <p:nvPr/>
        </p:nvSpPr>
        <p:spPr>
          <a:xfrm>
            <a:off x="3227510" y="3690497"/>
            <a:ext cx="458470" cy="471170"/>
          </a:xfrm>
          <a:custGeom>
            <a:avLst/>
            <a:gdLst/>
            <a:ahLst/>
            <a:cxnLst/>
            <a:rect l="l" t="t" r="r" b="b"/>
            <a:pathLst>
              <a:path w="458470" h="471170">
                <a:moveTo>
                  <a:pt x="308101" y="0"/>
                </a:moveTo>
                <a:lnTo>
                  <a:pt x="229107" y="126364"/>
                </a:lnTo>
                <a:lnTo>
                  <a:pt x="177164" y="50037"/>
                </a:lnTo>
                <a:lnTo>
                  <a:pt x="155066" y="137667"/>
                </a:lnTo>
                <a:lnTo>
                  <a:pt x="7874" y="50037"/>
                </a:lnTo>
                <a:lnTo>
                  <a:pt x="98170" y="165988"/>
                </a:lnTo>
                <a:lnTo>
                  <a:pt x="0" y="187705"/>
                </a:lnTo>
                <a:lnTo>
                  <a:pt x="78993" y="256666"/>
                </a:lnTo>
                <a:lnTo>
                  <a:pt x="2920" y="317880"/>
                </a:lnTo>
                <a:lnTo>
                  <a:pt x="120268" y="303783"/>
                </a:lnTo>
                <a:lnTo>
                  <a:pt x="101091" y="383920"/>
                </a:lnTo>
                <a:lnTo>
                  <a:pt x="163702" y="340613"/>
                </a:lnTo>
                <a:lnTo>
                  <a:pt x="179958" y="470788"/>
                </a:lnTo>
                <a:lnTo>
                  <a:pt x="223393" y="325500"/>
                </a:lnTo>
                <a:lnTo>
                  <a:pt x="281050" y="430148"/>
                </a:lnTo>
                <a:lnTo>
                  <a:pt x="297434" y="315086"/>
                </a:lnTo>
                <a:lnTo>
                  <a:pt x="384937" y="394461"/>
                </a:lnTo>
                <a:lnTo>
                  <a:pt x="357124" y="282066"/>
                </a:lnTo>
                <a:lnTo>
                  <a:pt x="458215" y="289686"/>
                </a:lnTo>
                <a:lnTo>
                  <a:pt x="373506" y="228345"/>
                </a:lnTo>
                <a:lnTo>
                  <a:pt x="447548" y="177291"/>
                </a:lnTo>
                <a:lnTo>
                  <a:pt x="354329" y="159384"/>
                </a:lnTo>
                <a:lnTo>
                  <a:pt x="389889" y="97154"/>
                </a:lnTo>
                <a:lnTo>
                  <a:pt x="300227" y="116077"/>
                </a:lnTo>
                <a:lnTo>
                  <a:pt x="308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object 79"/>
          <p:cNvSpPr/>
          <p:nvPr/>
        </p:nvSpPr>
        <p:spPr>
          <a:xfrm>
            <a:off x="7597573" y="3535420"/>
            <a:ext cx="458470" cy="471170"/>
          </a:xfrm>
          <a:custGeom>
            <a:avLst/>
            <a:gdLst/>
            <a:ahLst/>
            <a:cxnLst/>
            <a:rect l="l" t="t" r="r" b="b"/>
            <a:pathLst>
              <a:path w="458470" h="471170">
                <a:moveTo>
                  <a:pt x="308101" y="0"/>
                </a:moveTo>
                <a:lnTo>
                  <a:pt x="229107" y="126364"/>
                </a:lnTo>
                <a:lnTo>
                  <a:pt x="177164" y="50037"/>
                </a:lnTo>
                <a:lnTo>
                  <a:pt x="155066" y="137667"/>
                </a:lnTo>
                <a:lnTo>
                  <a:pt x="7874" y="50037"/>
                </a:lnTo>
                <a:lnTo>
                  <a:pt x="98170" y="165988"/>
                </a:lnTo>
                <a:lnTo>
                  <a:pt x="0" y="187705"/>
                </a:lnTo>
                <a:lnTo>
                  <a:pt x="78993" y="256666"/>
                </a:lnTo>
                <a:lnTo>
                  <a:pt x="2920" y="317880"/>
                </a:lnTo>
                <a:lnTo>
                  <a:pt x="120268" y="303783"/>
                </a:lnTo>
                <a:lnTo>
                  <a:pt x="101091" y="383920"/>
                </a:lnTo>
                <a:lnTo>
                  <a:pt x="163702" y="340613"/>
                </a:lnTo>
                <a:lnTo>
                  <a:pt x="179958" y="470788"/>
                </a:lnTo>
                <a:lnTo>
                  <a:pt x="223393" y="325500"/>
                </a:lnTo>
                <a:lnTo>
                  <a:pt x="281050" y="430148"/>
                </a:lnTo>
                <a:lnTo>
                  <a:pt x="297434" y="315086"/>
                </a:lnTo>
                <a:lnTo>
                  <a:pt x="384937" y="394461"/>
                </a:lnTo>
                <a:lnTo>
                  <a:pt x="357124" y="282066"/>
                </a:lnTo>
                <a:lnTo>
                  <a:pt x="458215" y="289686"/>
                </a:lnTo>
                <a:lnTo>
                  <a:pt x="373506" y="228345"/>
                </a:lnTo>
                <a:lnTo>
                  <a:pt x="447548" y="177291"/>
                </a:lnTo>
                <a:lnTo>
                  <a:pt x="354329" y="159384"/>
                </a:lnTo>
                <a:lnTo>
                  <a:pt x="389889" y="97154"/>
                </a:lnTo>
                <a:lnTo>
                  <a:pt x="300227" y="116077"/>
                </a:lnTo>
                <a:lnTo>
                  <a:pt x="308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object 79"/>
          <p:cNvSpPr/>
          <p:nvPr/>
        </p:nvSpPr>
        <p:spPr>
          <a:xfrm>
            <a:off x="8390884" y="3363316"/>
            <a:ext cx="458470" cy="471170"/>
          </a:xfrm>
          <a:custGeom>
            <a:avLst/>
            <a:gdLst/>
            <a:ahLst/>
            <a:cxnLst/>
            <a:rect l="l" t="t" r="r" b="b"/>
            <a:pathLst>
              <a:path w="458470" h="471170">
                <a:moveTo>
                  <a:pt x="308101" y="0"/>
                </a:moveTo>
                <a:lnTo>
                  <a:pt x="229107" y="126364"/>
                </a:lnTo>
                <a:lnTo>
                  <a:pt x="177164" y="50037"/>
                </a:lnTo>
                <a:lnTo>
                  <a:pt x="155066" y="137667"/>
                </a:lnTo>
                <a:lnTo>
                  <a:pt x="7874" y="50037"/>
                </a:lnTo>
                <a:lnTo>
                  <a:pt x="98170" y="165988"/>
                </a:lnTo>
                <a:lnTo>
                  <a:pt x="0" y="187705"/>
                </a:lnTo>
                <a:lnTo>
                  <a:pt x="78993" y="256666"/>
                </a:lnTo>
                <a:lnTo>
                  <a:pt x="2920" y="317880"/>
                </a:lnTo>
                <a:lnTo>
                  <a:pt x="120268" y="303783"/>
                </a:lnTo>
                <a:lnTo>
                  <a:pt x="101091" y="383920"/>
                </a:lnTo>
                <a:lnTo>
                  <a:pt x="163702" y="340613"/>
                </a:lnTo>
                <a:lnTo>
                  <a:pt x="179958" y="470788"/>
                </a:lnTo>
                <a:lnTo>
                  <a:pt x="223393" y="325500"/>
                </a:lnTo>
                <a:lnTo>
                  <a:pt x="281050" y="430148"/>
                </a:lnTo>
                <a:lnTo>
                  <a:pt x="297434" y="315086"/>
                </a:lnTo>
                <a:lnTo>
                  <a:pt x="384937" y="394461"/>
                </a:lnTo>
                <a:lnTo>
                  <a:pt x="357124" y="282066"/>
                </a:lnTo>
                <a:lnTo>
                  <a:pt x="458215" y="289686"/>
                </a:lnTo>
                <a:lnTo>
                  <a:pt x="373506" y="228345"/>
                </a:lnTo>
                <a:lnTo>
                  <a:pt x="447548" y="177291"/>
                </a:lnTo>
                <a:lnTo>
                  <a:pt x="354329" y="159384"/>
                </a:lnTo>
                <a:lnTo>
                  <a:pt x="389889" y="97154"/>
                </a:lnTo>
                <a:lnTo>
                  <a:pt x="300227" y="116077"/>
                </a:lnTo>
                <a:lnTo>
                  <a:pt x="308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9" name="object 5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47868" y="4929611"/>
            <a:ext cx="622300" cy="505459"/>
          </a:xfrm>
          <a:prstGeom prst="rect">
            <a:avLst/>
          </a:prstGeom>
        </p:spPr>
      </p:pic>
      <p:grpSp>
        <p:nvGrpSpPr>
          <p:cNvPr id="140" name="object 123"/>
          <p:cNvGrpSpPr/>
          <p:nvPr/>
        </p:nvGrpSpPr>
        <p:grpSpPr>
          <a:xfrm>
            <a:off x="3107896" y="6091366"/>
            <a:ext cx="551180" cy="358140"/>
            <a:chOff x="6639559" y="6139179"/>
            <a:chExt cx="551180" cy="358140"/>
          </a:xfrm>
        </p:grpSpPr>
        <p:pic>
          <p:nvPicPr>
            <p:cNvPr id="141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39559" y="6139179"/>
              <a:ext cx="551179" cy="358139"/>
            </a:xfrm>
            <a:prstGeom prst="rect">
              <a:avLst/>
            </a:prstGeom>
          </p:spPr>
        </p:pic>
        <p:sp>
          <p:nvSpPr>
            <p:cNvPr id="142" name="object 125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bject 126"/>
            <p:cNvSpPr/>
            <p:nvPr/>
          </p:nvSpPr>
          <p:spPr>
            <a:xfrm>
              <a:off x="6721474" y="6219240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 txBox="1"/>
          <p:nvPr/>
        </p:nvSpPr>
        <p:spPr>
          <a:xfrm>
            <a:off x="8729344" y="636684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45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spc="-5" dirty="0">
                <a:solidFill>
                  <a:srgbClr val="258EA8"/>
                </a:solidFill>
                <a:latin typeface="Arial"/>
                <a:cs typeface="Arial"/>
              </a:rPr>
              <a:t>4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38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24405"/>
              </p:ext>
            </p:extLst>
          </p:nvPr>
        </p:nvGraphicFramePr>
        <p:xfrm>
          <a:off x="1452738" y="1008760"/>
          <a:ext cx="1846580" cy="718820"/>
        </p:xfrm>
        <a:graphic>
          <a:graphicData uri="http://schemas.openxmlformats.org/drawingml/2006/table">
            <a:tbl>
              <a:tblPr firstRow="1" bandRow="1"/>
              <a:tblGrid>
                <a:gridCol w="1846580"/>
              </a:tblGrid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шага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процесса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Продолжительность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" name="object 13"/>
          <p:cNvGrpSpPr/>
          <p:nvPr/>
        </p:nvGrpSpPr>
        <p:grpSpPr>
          <a:xfrm>
            <a:off x="3354555" y="1023182"/>
            <a:ext cx="744220" cy="556895"/>
            <a:chOff x="3002279" y="1188203"/>
            <a:chExt cx="744220" cy="556895"/>
          </a:xfrm>
        </p:grpSpPr>
        <p:pic>
          <p:nvPicPr>
            <p:cNvPr id="40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79" y="1188203"/>
              <a:ext cx="744219" cy="556776"/>
            </a:xfrm>
            <a:prstGeom prst="rect">
              <a:avLst/>
            </a:prstGeom>
          </p:spPr>
        </p:pic>
        <p:sp>
          <p:nvSpPr>
            <p:cNvPr id="41" name="object 15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384174" y="0"/>
                  </a:moveTo>
                  <a:lnTo>
                    <a:pt x="285749" y="115062"/>
                  </a:lnTo>
                  <a:lnTo>
                    <a:pt x="220980" y="45465"/>
                  </a:lnTo>
                  <a:lnTo>
                    <a:pt x="193420" y="125349"/>
                  </a:lnTo>
                  <a:lnTo>
                    <a:pt x="9778" y="45465"/>
                  </a:lnTo>
                  <a:lnTo>
                    <a:pt x="122427" y="151129"/>
                  </a:lnTo>
                  <a:lnTo>
                    <a:pt x="0" y="170941"/>
                  </a:lnTo>
                  <a:lnTo>
                    <a:pt x="98425" y="233552"/>
                  </a:lnTo>
                  <a:lnTo>
                    <a:pt x="3556" y="289432"/>
                  </a:lnTo>
                  <a:lnTo>
                    <a:pt x="149986" y="276478"/>
                  </a:lnTo>
                  <a:lnTo>
                    <a:pt x="125983" y="349503"/>
                  </a:lnTo>
                  <a:lnTo>
                    <a:pt x="204088" y="310006"/>
                  </a:lnTo>
                  <a:lnTo>
                    <a:pt x="224535" y="428625"/>
                  </a:lnTo>
                  <a:lnTo>
                    <a:pt x="278637" y="296290"/>
                  </a:lnTo>
                  <a:lnTo>
                    <a:pt x="350519" y="391667"/>
                  </a:lnTo>
                  <a:lnTo>
                    <a:pt x="370967" y="286892"/>
                  </a:lnTo>
                  <a:lnTo>
                    <a:pt x="480059" y="359028"/>
                  </a:lnTo>
                  <a:lnTo>
                    <a:pt x="445516" y="256793"/>
                  </a:lnTo>
                  <a:lnTo>
                    <a:pt x="571499" y="263651"/>
                  </a:lnTo>
                  <a:lnTo>
                    <a:pt x="465835" y="207772"/>
                  </a:lnTo>
                  <a:lnTo>
                    <a:pt x="558164" y="161416"/>
                  </a:lnTo>
                  <a:lnTo>
                    <a:pt x="441959" y="145161"/>
                  </a:lnTo>
                  <a:lnTo>
                    <a:pt x="486282" y="88391"/>
                  </a:lnTo>
                  <a:lnTo>
                    <a:pt x="374522" y="105663"/>
                  </a:lnTo>
                  <a:lnTo>
                    <a:pt x="3841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16"/>
            <p:cNvSpPr/>
            <p:nvPr/>
          </p:nvSpPr>
          <p:spPr>
            <a:xfrm>
              <a:off x="3074415" y="1219834"/>
              <a:ext cx="571500" cy="428625"/>
            </a:xfrm>
            <a:custGeom>
              <a:avLst/>
              <a:gdLst/>
              <a:ahLst/>
              <a:cxnLst/>
              <a:rect l="l" t="t" r="r" b="b"/>
              <a:pathLst>
                <a:path w="571500" h="428625">
                  <a:moveTo>
                    <a:pt x="285749" y="115062"/>
                  </a:moveTo>
                  <a:lnTo>
                    <a:pt x="384174" y="0"/>
                  </a:lnTo>
                  <a:lnTo>
                    <a:pt x="374522" y="105663"/>
                  </a:lnTo>
                  <a:lnTo>
                    <a:pt x="486282" y="88391"/>
                  </a:lnTo>
                  <a:lnTo>
                    <a:pt x="441959" y="145161"/>
                  </a:lnTo>
                  <a:lnTo>
                    <a:pt x="558164" y="161416"/>
                  </a:lnTo>
                  <a:lnTo>
                    <a:pt x="465835" y="207772"/>
                  </a:lnTo>
                  <a:lnTo>
                    <a:pt x="571499" y="263651"/>
                  </a:lnTo>
                  <a:lnTo>
                    <a:pt x="445516" y="256793"/>
                  </a:lnTo>
                  <a:lnTo>
                    <a:pt x="480059" y="359028"/>
                  </a:lnTo>
                  <a:lnTo>
                    <a:pt x="370967" y="286892"/>
                  </a:lnTo>
                  <a:lnTo>
                    <a:pt x="350519" y="391667"/>
                  </a:lnTo>
                  <a:lnTo>
                    <a:pt x="278637" y="296290"/>
                  </a:lnTo>
                  <a:lnTo>
                    <a:pt x="224535" y="428625"/>
                  </a:lnTo>
                  <a:lnTo>
                    <a:pt x="204088" y="310006"/>
                  </a:lnTo>
                  <a:lnTo>
                    <a:pt x="125983" y="349503"/>
                  </a:lnTo>
                  <a:lnTo>
                    <a:pt x="149986" y="276478"/>
                  </a:lnTo>
                  <a:lnTo>
                    <a:pt x="3556" y="289432"/>
                  </a:lnTo>
                  <a:lnTo>
                    <a:pt x="98425" y="233552"/>
                  </a:lnTo>
                  <a:lnTo>
                    <a:pt x="0" y="170941"/>
                  </a:lnTo>
                  <a:lnTo>
                    <a:pt x="122427" y="151129"/>
                  </a:lnTo>
                  <a:lnTo>
                    <a:pt x="9778" y="45465"/>
                  </a:lnTo>
                  <a:lnTo>
                    <a:pt x="193420" y="125349"/>
                  </a:lnTo>
                  <a:lnTo>
                    <a:pt x="220980" y="45465"/>
                  </a:lnTo>
                  <a:lnTo>
                    <a:pt x="285749" y="115062"/>
                  </a:lnTo>
                  <a:close/>
                </a:path>
              </a:pathLst>
            </a:custGeom>
            <a:ln w="38100">
              <a:solidFill>
                <a:srgbClr val="E00A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object 17"/>
          <p:cNvSpPr txBox="1"/>
          <p:nvPr/>
        </p:nvSpPr>
        <p:spPr>
          <a:xfrm>
            <a:off x="4070327" y="1020889"/>
            <a:ext cx="74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Текстовое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описание потерь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4" name="object 18"/>
          <p:cNvSpPr txBox="1"/>
          <p:nvPr/>
        </p:nvSpPr>
        <p:spPr>
          <a:xfrm>
            <a:off x="4982261" y="1175475"/>
            <a:ext cx="202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Срок</a:t>
            </a:r>
            <a:r>
              <a:rPr sz="1200" b="1" kern="0" spc="3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регламентирован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5" name="object 19"/>
          <p:cNvGrpSpPr/>
          <p:nvPr/>
        </p:nvGrpSpPr>
        <p:grpSpPr>
          <a:xfrm>
            <a:off x="5654040" y="1406616"/>
            <a:ext cx="603885" cy="410845"/>
            <a:chOff x="5476747" y="1379686"/>
            <a:chExt cx="603885" cy="410845"/>
          </a:xfrm>
        </p:grpSpPr>
        <p:pic>
          <p:nvPicPr>
            <p:cNvPr id="46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6747" y="1379686"/>
              <a:ext cx="603503" cy="410546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475881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75881" y="285750"/>
                  </a:lnTo>
                  <a:lnTo>
                    <a:pt x="475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22"/>
            <p:cNvSpPr/>
            <p:nvPr/>
          </p:nvSpPr>
          <p:spPr>
            <a:xfrm>
              <a:off x="5540247" y="1441830"/>
              <a:ext cx="476250" cy="285750"/>
            </a:xfrm>
            <a:custGeom>
              <a:avLst/>
              <a:gdLst/>
              <a:ahLst/>
              <a:cxnLst/>
              <a:rect l="l" t="t" r="r" b="b"/>
              <a:pathLst>
                <a:path w="476250" h="285750">
                  <a:moveTo>
                    <a:pt x="0" y="285750"/>
                  </a:moveTo>
                  <a:lnTo>
                    <a:pt x="475881" y="285750"/>
                  </a:lnTo>
                  <a:lnTo>
                    <a:pt x="475881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23"/>
          <p:cNvSpPr txBox="1"/>
          <p:nvPr/>
        </p:nvSpPr>
        <p:spPr>
          <a:xfrm>
            <a:off x="5717540" y="1519383"/>
            <a:ext cx="4922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000" b="1" kern="0" spc="-25" dirty="0" smtClean="0">
                <a:solidFill>
                  <a:srgbClr val="001F5F"/>
                </a:solidFill>
                <a:latin typeface="Arial"/>
                <a:cs typeface="Arial"/>
              </a:rPr>
              <a:t>нет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51" name="object 26"/>
          <p:cNvGrpSpPr/>
          <p:nvPr/>
        </p:nvGrpSpPr>
        <p:grpSpPr>
          <a:xfrm>
            <a:off x="7911544" y="1443636"/>
            <a:ext cx="532765" cy="410845"/>
            <a:chOff x="7943153" y="1364446"/>
            <a:chExt cx="532765" cy="410845"/>
          </a:xfrm>
        </p:grpSpPr>
        <p:pic>
          <p:nvPicPr>
            <p:cNvPr id="52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3153" y="1364446"/>
              <a:ext cx="532252" cy="410546"/>
            </a:xfrm>
            <a:prstGeom prst="rect">
              <a:avLst/>
            </a:prstGeom>
          </p:spPr>
        </p:pic>
        <p:sp>
          <p:nvSpPr>
            <p:cNvPr id="53" name="object 28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404444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04444" y="285750"/>
                  </a:lnTo>
                  <a:lnTo>
                    <a:pt x="40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29"/>
            <p:cNvSpPr/>
            <p:nvPr/>
          </p:nvSpPr>
          <p:spPr>
            <a:xfrm>
              <a:off x="8007096" y="1426464"/>
              <a:ext cx="404495" cy="285750"/>
            </a:xfrm>
            <a:custGeom>
              <a:avLst/>
              <a:gdLst/>
              <a:ahLst/>
              <a:cxnLst/>
              <a:rect l="l" t="t" r="r" b="b"/>
              <a:pathLst>
                <a:path w="404495" h="285750">
                  <a:moveTo>
                    <a:pt x="0" y="285750"/>
                  </a:moveTo>
                  <a:lnTo>
                    <a:pt x="404444" y="285750"/>
                  </a:lnTo>
                  <a:lnTo>
                    <a:pt x="404444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object 30"/>
          <p:cNvGrpSpPr/>
          <p:nvPr/>
        </p:nvGrpSpPr>
        <p:grpSpPr>
          <a:xfrm>
            <a:off x="153913" y="3242557"/>
            <a:ext cx="1676400" cy="2910840"/>
            <a:chOff x="153913" y="3242557"/>
            <a:chExt cx="1676400" cy="2910840"/>
          </a:xfrm>
        </p:grpSpPr>
        <p:pic>
          <p:nvPicPr>
            <p:cNvPr id="56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913" y="3242557"/>
              <a:ext cx="1675913" cy="2910344"/>
            </a:xfrm>
            <a:prstGeom prst="rect">
              <a:avLst/>
            </a:prstGeom>
          </p:spPr>
        </p:pic>
        <p:pic>
          <p:nvPicPr>
            <p:cNvPr id="57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897" y="3260966"/>
              <a:ext cx="1536318" cy="2771902"/>
            </a:xfrm>
            <a:prstGeom prst="rect">
              <a:avLst/>
            </a:prstGeom>
          </p:spPr>
        </p:pic>
        <p:sp>
          <p:nvSpPr>
            <p:cNvPr id="58" name="object 33"/>
            <p:cNvSpPr/>
            <p:nvPr/>
          </p:nvSpPr>
          <p:spPr>
            <a:xfrm>
              <a:off x="222897" y="3260928"/>
              <a:ext cx="1536700" cy="515620"/>
            </a:xfrm>
            <a:custGeom>
              <a:avLst/>
              <a:gdLst/>
              <a:ahLst/>
              <a:cxnLst/>
              <a:rect l="l" t="t" r="r" b="b"/>
              <a:pathLst>
                <a:path w="1536700" h="515620">
                  <a:moveTo>
                    <a:pt x="1536318" y="0"/>
                  </a:moveTo>
                  <a:lnTo>
                    <a:pt x="0" y="0"/>
                  </a:lnTo>
                  <a:lnTo>
                    <a:pt x="0" y="515416"/>
                  </a:lnTo>
                  <a:lnTo>
                    <a:pt x="1536318" y="515416"/>
                  </a:lnTo>
                  <a:lnTo>
                    <a:pt x="1536318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34"/>
            <p:cNvSpPr/>
            <p:nvPr/>
          </p:nvSpPr>
          <p:spPr>
            <a:xfrm>
              <a:off x="222897" y="3776345"/>
              <a:ext cx="1536700" cy="1737360"/>
            </a:xfrm>
            <a:custGeom>
              <a:avLst/>
              <a:gdLst/>
              <a:ahLst/>
              <a:cxnLst/>
              <a:rect l="l" t="t" r="r" b="b"/>
              <a:pathLst>
                <a:path w="1536700" h="1737360">
                  <a:moveTo>
                    <a:pt x="1536318" y="0"/>
                  </a:moveTo>
                  <a:lnTo>
                    <a:pt x="0" y="0"/>
                  </a:lnTo>
                  <a:lnTo>
                    <a:pt x="0" y="1737359"/>
                  </a:lnTo>
                  <a:lnTo>
                    <a:pt x="1536318" y="1737359"/>
                  </a:lnTo>
                  <a:lnTo>
                    <a:pt x="1536318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35"/>
            <p:cNvSpPr/>
            <p:nvPr/>
          </p:nvSpPr>
          <p:spPr>
            <a:xfrm>
              <a:off x="222897" y="5513679"/>
              <a:ext cx="1536700" cy="519430"/>
            </a:xfrm>
            <a:custGeom>
              <a:avLst/>
              <a:gdLst/>
              <a:ahLst/>
              <a:cxnLst/>
              <a:rect l="l" t="t" r="r" b="b"/>
              <a:pathLst>
                <a:path w="1536700" h="519429">
                  <a:moveTo>
                    <a:pt x="1536318" y="0"/>
                  </a:moveTo>
                  <a:lnTo>
                    <a:pt x="0" y="0"/>
                  </a:lnTo>
                  <a:lnTo>
                    <a:pt x="0" y="519188"/>
                  </a:lnTo>
                  <a:lnTo>
                    <a:pt x="1536318" y="519188"/>
                  </a:lnTo>
                  <a:lnTo>
                    <a:pt x="1536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36"/>
            <p:cNvSpPr/>
            <p:nvPr/>
          </p:nvSpPr>
          <p:spPr>
            <a:xfrm>
              <a:off x="217906" y="3763645"/>
              <a:ext cx="1546860" cy="25400"/>
            </a:xfrm>
            <a:custGeom>
              <a:avLst/>
              <a:gdLst/>
              <a:ahLst/>
              <a:cxnLst/>
              <a:rect l="l" t="t" r="r" b="b"/>
              <a:pathLst>
                <a:path w="1546860" h="25400">
                  <a:moveTo>
                    <a:pt x="0" y="25399"/>
                  </a:moveTo>
                  <a:lnTo>
                    <a:pt x="1546250" y="25399"/>
                  </a:lnTo>
                  <a:lnTo>
                    <a:pt x="1546250" y="0"/>
                  </a:lnTo>
                  <a:lnTo>
                    <a:pt x="0" y="0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37"/>
            <p:cNvSpPr/>
            <p:nvPr/>
          </p:nvSpPr>
          <p:spPr>
            <a:xfrm>
              <a:off x="217906" y="3255899"/>
              <a:ext cx="1546860" cy="2782570"/>
            </a:xfrm>
            <a:custGeom>
              <a:avLst/>
              <a:gdLst/>
              <a:ahLst/>
              <a:cxnLst/>
              <a:rect l="l" t="t" r="r" b="b"/>
              <a:pathLst>
                <a:path w="1546860" h="2782570">
                  <a:moveTo>
                    <a:pt x="0" y="2257806"/>
                  </a:moveTo>
                  <a:lnTo>
                    <a:pt x="1546250" y="2257806"/>
                  </a:lnTo>
                </a:path>
                <a:path w="1546860" h="2782570">
                  <a:moveTo>
                    <a:pt x="4991" y="0"/>
                  </a:moveTo>
                  <a:lnTo>
                    <a:pt x="4991" y="2781960"/>
                  </a:lnTo>
                </a:path>
                <a:path w="1546860" h="2782570">
                  <a:moveTo>
                    <a:pt x="1541297" y="0"/>
                  </a:moveTo>
                  <a:lnTo>
                    <a:pt x="1541297" y="2781960"/>
                  </a:lnTo>
                </a:path>
                <a:path w="1546860" h="2782570">
                  <a:moveTo>
                    <a:pt x="0" y="4952"/>
                  </a:moveTo>
                  <a:lnTo>
                    <a:pt x="1546250" y="4952"/>
                  </a:lnTo>
                </a:path>
                <a:path w="1546860" h="2782570">
                  <a:moveTo>
                    <a:pt x="0" y="2776969"/>
                  </a:moveTo>
                  <a:lnTo>
                    <a:pt x="1546250" y="277696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38"/>
          <p:cNvSpPr txBox="1"/>
          <p:nvPr/>
        </p:nvSpPr>
        <p:spPr>
          <a:xfrm>
            <a:off x="227897" y="3410648"/>
            <a:ext cx="15265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4" name="object 39"/>
          <p:cNvSpPr txBox="1"/>
          <p:nvPr/>
        </p:nvSpPr>
        <p:spPr>
          <a:xfrm>
            <a:off x="227897" y="3805808"/>
            <a:ext cx="15265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marR="120650" indent="635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Забирает термометр,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смотрит</a:t>
            </a:r>
            <a:r>
              <a:rPr sz="12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значение температуры, помещает термометр</a:t>
            </a:r>
            <a:r>
              <a:rPr sz="12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контейнер</a:t>
            </a:r>
            <a:r>
              <a:rPr sz="12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для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использованных термометров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5" name="object 40"/>
          <p:cNvSpPr txBox="1"/>
          <p:nvPr/>
        </p:nvSpPr>
        <p:spPr>
          <a:xfrm>
            <a:off x="301625" y="5666104"/>
            <a:ext cx="574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45</a:t>
            </a:r>
            <a:r>
              <a:rPr sz="1200" kern="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6" name="object 41"/>
          <p:cNvGrpSpPr/>
          <p:nvPr/>
        </p:nvGrpSpPr>
        <p:grpSpPr>
          <a:xfrm>
            <a:off x="1995431" y="3910576"/>
            <a:ext cx="1249680" cy="2476500"/>
            <a:chOff x="1995431" y="3910576"/>
            <a:chExt cx="1249680" cy="2476500"/>
          </a:xfrm>
        </p:grpSpPr>
        <p:pic>
          <p:nvPicPr>
            <p:cNvPr id="67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5431" y="3910576"/>
              <a:ext cx="1249157" cy="2476006"/>
            </a:xfrm>
            <a:prstGeom prst="rect">
              <a:avLst/>
            </a:prstGeom>
          </p:spPr>
        </p:pic>
        <p:pic>
          <p:nvPicPr>
            <p:cNvPr id="68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5146" y="3929506"/>
              <a:ext cx="1110957" cy="2335657"/>
            </a:xfrm>
            <a:prstGeom prst="rect">
              <a:avLst/>
            </a:prstGeom>
          </p:spPr>
        </p:pic>
        <p:sp>
          <p:nvSpPr>
            <p:cNvPr id="69" name="object 44"/>
            <p:cNvSpPr/>
            <p:nvPr/>
          </p:nvSpPr>
          <p:spPr>
            <a:xfrm>
              <a:off x="2065146" y="3929544"/>
              <a:ext cx="1111250" cy="471170"/>
            </a:xfrm>
            <a:custGeom>
              <a:avLst/>
              <a:gdLst/>
              <a:ahLst/>
              <a:cxnLst/>
              <a:rect l="l" t="t" r="r" b="b"/>
              <a:pathLst>
                <a:path w="1111250" h="471170">
                  <a:moveTo>
                    <a:pt x="1110957" y="0"/>
                  </a:moveTo>
                  <a:lnTo>
                    <a:pt x="0" y="0"/>
                  </a:lnTo>
                  <a:lnTo>
                    <a:pt x="0" y="471131"/>
                  </a:lnTo>
                  <a:lnTo>
                    <a:pt x="1110957" y="471131"/>
                  </a:lnTo>
                  <a:lnTo>
                    <a:pt x="111095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45"/>
            <p:cNvSpPr/>
            <p:nvPr/>
          </p:nvSpPr>
          <p:spPr>
            <a:xfrm>
              <a:off x="2065146" y="4400664"/>
              <a:ext cx="1111250" cy="1371600"/>
            </a:xfrm>
            <a:custGeom>
              <a:avLst/>
              <a:gdLst/>
              <a:ahLst/>
              <a:cxnLst/>
              <a:rect l="l" t="t" r="r" b="b"/>
              <a:pathLst>
                <a:path w="1111250" h="1371600">
                  <a:moveTo>
                    <a:pt x="1110957" y="0"/>
                  </a:moveTo>
                  <a:lnTo>
                    <a:pt x="0" y="0"/>
                  </a:lnTo>
                  <a:lnTo>
                    <a:pt x="0" y="1371599"/>
                  </a:lnTo>
                  <a:lnTo>
                    <a:pt x="1110957" y="1371599"/>
                  </a:lnTo>
                  <a:lnTo>
                    <a:pt x="111095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46"/>
            <p:cNvSpPr/>
            <p:nvPr/>
          </p:nvSpPr>
          <p:spPr>
            <a:xfrm>
              <a:off x="2065146" y="5772264"/>
              <a:ext cx="1111250" cy="493395"/>
            </a:xfrm>
            <a:custGeom>
              <a:avLst/>
              <a:gdLst/>
              <a:ahLst/>
              <a:cxnLst/>
              <a:rect l="l" t="t" r="r" b="b"/>
              <a:pathLst>
                <a:path w="1111250" h="493395">
                  <a:moveTo>
                    <a:pt x="1110957" y="0"/>
                  </a:moveTo>
                  <a:lnTo>
                    <a:pt x="0" y="0"/>
                  </a:lnTo>
                  <a:lnTo>
                    <a:pt x="0" y="492899"/>
                  </a:lnTo>
                  <a:lnTo>
                    <a:pt x="1110957" y="492899"/>
                  </a:lnTo>
                  <a:lnTo>
                    <a:pt x="11109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47"/>
            <p:cNvSpPr/>
            <p:nvPr/>
          </p:nvSpPr>
          <p:spPr>
            <a:xfrm>
              <a:off x="2060066" y="4387976"/>
              <a:ext cx="1121410" cy="25400"/>
            </a:xfrm>
            <a:custGeom>
              <a:avLst/>
              <a:gdLst/>
              <a:ahLst/>
              <a:cxnLst/>
              <a:rect l="l" t="t" r="r" b="b"/>
              <a:pathLst>
                <a:path w="1121410" h="25400">
                  <a:moveTo>
                    <a:pt x="0" y="25400"/>
                  </a:moveTo>
                  <a:lnTo>
                    <a:pt x="1121028" y="25400"/>
                  </a:lnTo>
                  <a:lnTo>
                    <a:pt x="1121028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48"/>
            <p:cNvSpPr/>
            <p:nvPr/>
          </p:nvSpPr>
          <p:spPr>
            <a:xfrm>
              <a:off x="2060066" y="3924553"/>
              <a:ext cx="1121410" cy="2345690"/>
            </a:xfrm>
            <a:custGeom>
              <a:avLst/>
              <a:gdLst/>
              <a:ahLst/>
              <a:cxnLst/>
              <a:rect l="l" t="t" r="r" b="b"/>
              <a:pathLst>
                <a:path w="1121410" h="2345690">
                  <a:moveTo>
                    <a:pt x="0" y="1847710"/>
                  </a:moveTo>
                  <a:lnTo>
                    <a:pt x="1121028" y="1847710"/>
                  </a:lnTo>
                </a:path>
                <a:path w="1121410" h="2345690">
                  <a:moveTo>
                    <a:pt x="5080" y="0"/>
                  </a:moveTo>
                  <a:lnTo>
                    <a:pt x="5080" y="2345613"/>
                  </a:lnTo>
                </a:path>
                <a:path w="1121410" h="2345690">
                  <a:moveTo>
                    <a:pt x="1115949" y="0"/>
                  </a:moveTo>
                  <a:lnTo>
                    <a:pt x="1115949" y="2345613"/>
                  </a:lnTo>
                </a:path>
                <a:path w="1121410" h="2345690">
                  <a:moveTo>
                    <a:pt x="0" y="4953"/>
                  </a:moveTo>
                  <a:lnTo>
                    <a:pt x="1121028" y="4953"/>
                  </a:lnTo>
                </a:path>
                <a:path w="1121410" h="2345690">
                  <a:moveTo>
                    <a:pt x="0" y="2340610"/>
                  </a:moveTo>
                  <a:lnTo>
                    <a:pt x="1121028" y="2340610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4" name="object 49"/>
          <p:cNvSpPr txBox="1"/>
          <p:nvPr/>
        </p:nvSpPr>
        <p:spPr>
          <a:xfrm>
            <a:off x="2070146" y="3965829"/>
            <a:ext cx="1101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" fontAlgn="auto">
              <a:spcBef>
                <a:spcPts val="0"/>
              </a:spcBef>
              <a:spcAft>
                <a:spcPts val="0"/>
              </a:spcAft>
            </a:pPr>
            <a:r>
              <a:rPr sz="1200" b="1" kern="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5" name="object 50"/>
          <p:cNvSpPr txBox="1"/>
          <p:nvPr/>
        </p:nvSpPr>
        <p:spPr>
          <a:xfrm>
            <a:off x="2070146" y="4430395"/>
            <a:ext cx="110109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95250" indent="254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Вносит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сведения</a:t>
            </a:r>
            <a:r>
              <a:rPr sz="12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о </a:t>
            </a: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температуре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в</a:t>
            </a:r>
            <a:r>
              <a:rPr sz="12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журнал учета температур </a:t>
            </a:r>
            <a:r>
              <a:rPr sz="12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ы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6" name="object 51"/>
          <p:cNvSpPr txBox="1"/>
          <p:nvPr/>
        </p:nvSpPr>
        <p:spPr>
          <a:xfrm>
            <a:off x="2144395" y="5911850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15-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60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7" name="object 52"/>
          <p:cNvSpPr txBox="1"/>
          <p:nvPr/>
        </p:nvSpPr>
        <p:spPr>
          <a:xfrm>
            <a:off x="115886" y="2187412"/>
            <a:ext cx="16621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Риск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повреждения ртутного термометра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78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079" y="1831339"/>
            <a:ext cx="8737600" cy="205739"/>
          </a:xfrm>
          <a:prstGeom prst="rect">
            <a:avLst/>
          </a:prstGeom>
        </p:spPr>
      </p:pic>
      <p:pic>
        <p:nvPicPr>
          <p:cNvPr id="79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61776" y="2592314"/>
            <a:ext cx="1533628" cy="1927371"/>
          </a:xfrm>
          <a:prstGeom prst="rect">
            <a:avLst/>
          </a:prstGeom>
        </p:spPr>
      </p:pic>
      <p:grpSp>
        <p:nvGrpSpPr>
          <p:cNvPr id="80" name="object 55"/>
          <p:cNvGrpSpPr/>
          <p:nvPr/>
        </p:nvGrpSpPr>
        <p:grpSpPr>
          <a:xfrm>
            <a:off x="4530852" y="2611882"/>
            <a:ext cx="1395730" cy="1787525"/>
            <a:chOff x="4530852" y="2611882"/>
            <a:chExt cx="1395730" cy="1787525"/>
          </a:xfrm>
        </p:grpSpPr>
        <p:pic>
          <p:nvPicPr>
            <p:cNvPr id="81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0852" y="2611882"/>
              <a:ext cx="1395476" cy="1787398"/>
            </a:xfrm>
            <a:prstGeom prst="rect">
              <a:avLst/>
            </a:prstGeom>
          </p:spPr>
        </p:pic>
        <p:sp>
          <p:nvSpPr>
            <p:cNvPr id="82" name="object 57"/>
            <p:cNvSpPr/>
            <p:nvPr/>
          </p:nvSpPr>
          <p:spPr>
            <a:xfrm>
              <a:off x="4530852" y="2611882"/>
              <a:ext cx="1395730" cy="457200"/>
            </a:xfrm>
            <a:custGeom>
              <a:avLst/>
              <a:gdLst/>
              <a:ahLst/>
              <a:cxnLst/>
              <a:rect l="l" t="t" r="r" b="b"/>
              <a:pathLst>
                <a:path w="1395729" h="457200">
                  <a:moveTo>
                    <a:pt x="139547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395476" y="457200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58"/>
            <p:cNvSpPr/>
            <p:nvPr/>
          </p:nvSpPr>
          <p:spPr>
            <a:xfrm>
              <a:off x="4530852" y="3069069"/>
              <a:ext cx="1395730" cy="947419"/>
            </a:xfrm>
            <a:custGeom>
              <a:avLst/>
              <a:gdLst/>
              <a:ahLst/>
              <a:cxnLst/>
              <a:rect l="l" t="t" r="r" b="b"/>
              <a:pathLst>
                <a:path w="1395729" h="947420">
                  <a:moveTo>
                    <a:pt x="1395476" y="0"/>
                  </a:moveTo>
                  <a:lnTo>
                    <a:pt x="0" y="0"/>
                  </a:lnTo>
                  <a:lnTo>
                    <a:pt x="0" y="946924"/>
                  </a:lnTo>
                  <a:lnTo>
                    <a:pt x="1395476" y="946924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bject 59"/>
            <p:cNvSpPr/>
            <p:nvPr/>
          </p:nvSpPr>
          <p:spPr>
            <a:xfrm>
              <a:off x="4530852" y="4016044"/>
              <a:ext cx="1395730" cy="383540"/>
            </a:xfrm>
            <a:custGeom>
              <a:avLst/>
              <a:gdLst/>
              <a:ahLst/>
              <a:cxnLst/>
              <a:rect l="l" t="t" r="r" b="b"/>
              <a:pathLst>
                <a:path w="1395729" h="383539">
                  <a:moveTo>
                    <a:pt x="1395476" y="0"/>
                  </a:moveTo>
                  <a:lnTo>
                    <a:pt x="0" y="0"/>
                  </a:lnTo>
                  <a:lnTo>
                    <a:pt x="0" y="383235"/>
                  </a:lnTo>
                  <a:lnTo>
                    <a:pt x="1395476" y="383235"/>
                  </a:lnTo>
                  <a:lnTo>
                    <a:pt x="13954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85" name="object 60"/>
          <p:cNvGraphicFramePr>
            <a:graphicFrameLocks noGrp="1"/>
          </p:cNvGraphicFramePr>
          <p:nvPr/>
        </p:nvGraphicFramePr>
        <p:xfrm>
          <a:off x="4525852" y="2606881"/>
          <a:ext cx="1395730" cy="1786890"/>
        </p:xfrm>
        <a:graphic>
          <a:graphicData uri="http://schemas.openxmlformats.org/drawingml/2006/table">
            <a:tbl>
              <a:tblPr firstRow="1" bandRow="1"/>
              <a:tblGrid>
                <a:gridCol w="139573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5730" marR="116205" indent="210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Родители воспитанников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19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Помогают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ребенку переобуться, переодеться,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передают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ребенка воспитателю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6" name="object 61"/>
          <p:cNvGrpSpPr/>
          <p:nvPr/>
        </p:nvGrpSpPr>
        <p:grpSpPr>
          <a:xfrm>
            <a:off x="5308600" y="4051300"/>
            <a:ext cx="551180" cy="358140"/>
            <a:chOff x="5308600" y="4051300"/>
            <a:chExt cx="551180" cy="358140"/>
          </a:xfrm>
        </p:grpSpPr>
        <p:pic>
          <p:nvPicPr>
            <p:cNvPr id="87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08600" y="4051300"/>
              <a:ext cx="551179" cy="358139"/>
            </a:xfrm>
            <a:prstGeom prst="rect">
              <a:avLst/>
            </a:prstGeom>
          </p:spPr>
        </p:pic>
        <p:sp>
          <p:nvSpPr>
            <p:cNvPr id="88" name="object 63"/>
            <p:cNvSpPr/>
            <p:nvPr/>
          </p:nvSpPr>
          <p:spPr>
            <a:xfrm>
              <a:off x="5389498" y="4131348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bject 64"/>
            <p:cNvSpPr/>
            <p:nvPr/>
          </p:nvSpPr>
          <p:spPr>
            <a:xfrm>
              <a:off x="5389498" y="4131348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object 65"/>
          <p:cNvGrpSpPr/>
          <p:nvPr/>
        </p:nvGrpSpPr>
        <p:grpSpPr>
          <a:xfrm>
            <a:off x="6191497" y="2566916"/>
            <a:ext cx="1480820" cy="1910080"/>
            <a:chOff x="6191497" y="2566916"/>
            <a:chExt cx="1480820" cy="1910080"/>
          </a:xfrm>
        </p:grpSpPr>
        <p:pic>
          <p:nvPicPr>
            <p:cNvPr id="91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1497" y="2566916"/>
              <a:ext cx="1480324" cy="1909586"/>
            </a:xfrm>
            <a:prstGeom prst="rect">
              <a:avLst/>
            </a:prstGeom>
          </p:spPr>
        </p:pic>
        <p:pic>
          <p:nvPicPr>
            <p:cNvPr id="92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0591" y="2584576"/>
              <a:ext cx="1342770" cy="1771015"/>
            </a:xfrm>
            <a:prstGeom prst="rect">
              <a:avLst/>
            </a:prstGeom>
          </p:spPr>
        </p:pic>
        <p:sp>
          <p:nvSpPr>
            <p:cNvPr id="93" name="object 68"/>
            <p:cNvSpPr/>
            <p:nvPr/>
          </p:nvSpPr>
          <p:spPr>
            <a:xfrm>
              <a:off x="6260591" y="2584576"/>
              <a:ext cx="1343025" cy="274320"/>
            </a:xfrm>
            <a:custGeom>
              <a:avLst/>
              <a:gdLst/>
              <a:ahLst/>
              <a:cxnLst/>
              <a:rect l="l" t="t" r="r" b="b"/>
              <a:pathLst>
                <a:path w="1343025" h="274319">
                  <a:moveTo>
                    <a:pt x="134277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342770" y="274320"/>
                  </a:lnTo>
                  <a:lnTo>
                    <a:pt x="1342770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69"/>
            <p:cNvSpPr/>
            <p:nvPr/>
          </p:nvSpPr>
          <p:spPr>
            <a:xfrm>
              <a:off x="6260591" y="2858896"/>
              <a:ext cx="1343025" cy="1097280"/>
            </a:xfrm>
            <a:custGeom>
              <a:avLst/>
              <a:gdLst/>
              <a:ahLst/>
              <a:cxnLst/>
              <a:rect l="l" t="t" r="r" b="b"/>
              <a:pathLst>
                <a:path w="1343025" h="1097279">
                  <a:moveTo>
                    <a:pt x="1342770" y="0"/>
                  </a:moveTo>
                  <a:lnTo>
                    <a:pt x="0" y="0"/>
                  </a:lnTo>
                  <a:lnTo>
                    <a:pt x="0" y="1097279"/>
                  </a:lnTo>
                  <a:lnTo>
                    <a:pt x="1342770" y="1097279"/>
                  </a:lnTo>
                  <a:lnTo>
                    <a:pt x="1342770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70"/>
            <p:cNvSpPr/>
            <p:nvPr/>
          </p:nvSpPr>
          <p:spPr>
            <a:xfrm>
              <a:off x="6260591" y="3956177"/>
              <a:ext cx="1343025" cy="399415"/>
            </a:xfrm>
            <a:custGeom>
              <a:avLst/>
              <a:gdLst/>
              <a:ahLst/>
              <a:cxnLst/>
              <a:rect l="l" t="t" r="r" b="b"/>
              <a:pathLst>
                <a:path w="1343025" h="399414">
                  <a:moveTo>
                    <a:pt x="1342770" y="0"/>
                  </a:moveTo>
                  <a:lnTo>
                    <a:pt x="0" y="0"/>
                  </a:lnTo>
                  <a:lnTo>
                    <a:pt x="0" y="399415"/>
                  </a:lnTo>
                  <a:lnTo>
                    <a:pt x="1342770" y="399415"/>
                  </a:lnTo>
                  <a:lnTo>
                    <a:pt x="13427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71"/>
            <p:cNvSpPr/>
            <p:nvPr/>
          </p:nvSpPr>
          <p:spPr>
            <a:xfrm>
              <a:off x="6255638" y="2846196"/>
              <a:ext cx="1353185" cy="25400"/>
            </a:xfrm>
            <a:custGeom>
              <a:avLst/>
              <a:gdLst/>
              <a:ahLst/>
              <a:cxnLst/>
              <a:rect l="l" t="t" r="r" b="b"/>
              <a:pathLst>
                <a:path w="1353184" h="25400">
                  <a:moveTo>
                    <a:pt x="0" y="25400"/>
                  </a:moveTo>
                  <a:lnTo>
                    <a:pt x="1352804" y="25400"/>
                  </a:lnTo>
                  <a:lnTo>
                    <a:pt x="135280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72"/>
            <p:cNvSpPr/>
            <p:nvPr/>
          </p:nvSpPr>
          <p:spPr>
            <a:xfrm>
              <a:off x="6255638" y="2579496"/>
              <a:ext cx="1353185" cy="1781175"/>
            </a:xfrm>
            <a:custGeom>
              <a:avLst/>
              <a:gdLst/>
              <a:ahLst/>
              <a:cxnLst/>
              <a:rect l="l" t="t" r="r" b="b"/>
              <a:pathLst>
                <a:path w="1353184" h="1781175">
                  <a:moveTo>
                    <a:pt x="0" y="1376679"/>
                  </a:moveTo>
                  <a:lnTo>
                    <a:pt x="1352804" y="1376679"/>
                  </a:lnTo>
                </a:path>
                <a:path w="1353184" h="1781175">
                  <a:moveTo>
                    <a:pt x="4952" y="0"/>
                  </a:moveTo>
                  <a:lnTo>
                    <a:pt x="4952" y="1781047"/>
                  </a:lnTo>
                </a:path>
                <a:path w="1353184" h="1781175">
                  <a:moveTo>
                    <a:pt x="1347851" y="0"/>
                  </a:moveTo>
                  <a:lnTo>
                    <a:pt x="1347851" y="1781047"/>
                  </a:lnTo>
                </a:path>
                <a:path w="1353184" h="1781175">
                  <a:moveTo>
                    <a:pt x="0" y="5079"/>
                  </a:moveTo>
                  <a:lnTo>
                    <a:pt x="1352804" y="5079"/>
                  </a:lnTo>
                </a:path>
                <a:path w="1353184" h="1781175">
                  <a:moveTo>
                    <a:pt x="0" y="1776095"/>
                  </a:moveTo>
                  <a:lnTo>
                    <a:pt x="1352804" y="1776095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object 73"/>
          <p:cNvGrpSpPr/>
          <p:nvPr/>
        </p:nvGrpSpPr>
        <p:grpSpPr>
          <a:xfrm>
            <a:off x="68580" y="2900679"/>
            <a:ext cx="4180840" cy="3213100"/>
            <a:chOff x="68580" y="2900679"/>
            <a:chExt cx="4180840" cy="3213100"/>
          </a:xfrm>
        </p:grpSpPr>
        <p:pic>
          <p:nvPicPr>
            <p:cNvPr id="99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9119" y="3634739"/>
              <a:ext cx="1130300" cy="1374140"/>
            </a:xfrm>
            <a:prstGeom prst="rect">
              <a:avLst/>
            </a:prstGeom>
          </p:spPr>
        </p:pic>
        <p:pic>
          <p:nvPicPr>
            <p:cNvPr id="100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8460" y="4688839"/>
              <a:ext cx="668019" cy="505460"/>
            </a:xfrm>
            <a:prstGeom prst="rect">
              <a:avLst/>
            </a:prstGeom>
          </p:spPr>
        </p:pic>
        <p:pic>
          <p:nvPicPr>
            <p:cNvPr id="101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6819" y="5689600"/>
              <a:ext cx="551180" cy="358140"/>
            </a:xfrm>
            <a:prstGeom prst="rect">
              <a:avLst/>
            </a:prstGeom>
          </p:spPr>
        </p:pic>
        <p:sp>
          <p:nvSpPr>
            <p:cNvPr id="102" name="object 77"/>
            <p:cNvSpPr/>
            <p:nvPr/>
          </p:nvSpPr>
          <p:spPr>
            <a:xfrm>
              <a:off x="1308988" y="577122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78"/>
            <p:cNvSpPr/>
            <p:nvPr/>
          </p:nvSpPr>
          <p:spPr>
            <a:xfrm>
              <a:off x="1308988" y="5771222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4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87319" y="5753100"/>
              <a:ext cx="551180" cy="360680"/>
            </a:xfrm>
            <a:prstGeom prst="rect">
              <a:avLst/>
            </a:prstGeom>
          </p:spPr>
        </p:pic>
        <p:sp>
          <p:nvSpPr>
            <p:cNvPr id="105" name="object 80"/>
            <p:cNvSpPr/>
            <p:nvPr/>
          </p:nvSpPr>
          <p:spPr>
            <a:xfrm>
              <a:off x="2768727" y="5835205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81"/>
            <p:cNvSpPr/>
            <p:nvPr/>
          </p:nvSpPr>
          <p:spPr>
            <a:xfrm>
              <a:off x="2768727" y="5835205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5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580" y="2900679"/>
              <a:ext cx="596900" cy="642620"/>
            </a:xfrm>
            <a:prstGeom prst="rect">
              <a:avLst/>
            </a:prstGeom>
          </p:spPr>
        </p:pic>
        <p:sp>
          <p:nvSpPr>
            <p:cNvPr id="108" name="object 83"/>
            <p:cNvSpPr/>
            <p:nvPr/>
          </p:nvSpPr>
          <p:spPr>
            <a:xfrm>
              <a:off x="126795" y="295262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70">
                  <a:moveTo>
                    <a:pt x="308001" y="0"/>
                  </a:moveTo>
                  <a:lnTo>
                    <a:pt x="229058" y="126491"/>
                  </a:lnTo>
                  <a:lnTo>
                    <a:pt x="177140" y="50037"/>
                  </a:lnTo>
                  <a:lnTo>
                    <a:pt x="155080" y="137794"/>
                  </a:lnTo>
                  <a:lnTo>
                    <a:pt x="7849" y="50037"/>
                  </a:lnTo>
                  <a:lnTo>
                    <a:pt x="98134" y="165988"/>
                  </a:lnTo>
                  <a:lnTo>
                    <a:pt x="0" y="187832"/>
                  </a:lnTo>
                  <a:lnTo>
                    <a:pt x="78944" y="256666"/>
                  </a:lnTo>
                  <a:lnTo>
                    <a:pt x="2858" y="318007"/>
                  </a:lnTo>
                  <a:lnTo>
                    <a:pt x="120194" y="303784"/>
                  </a:lnTo>
                  <a:lnTo>
                    <a:pt x="101004" y="384048"/>
                  </a:lnTo>
                  <a:lnTo>
                    <a:pt x="163628" y="340613"/>
                  </a:lnTo>
                  <a:lnTo>
                    <a:pt x="179960" y="470915"/>
                  </a:lnTo>
                  <a:lnTo>
                    <a:pt x="223381" y="325627"/>
                  </a:lnTo>
                  <a:lnTo>
                    <a:pt x="280963" y="430275"/>
                  </a:lnTo>
                  <a:lnTo>
                    <a:pt x="297359" y="315213"/>
                  </a:lnTo>
                  <a:lnTo>
                    <a:pt x="384849" y="394462"/>
                  </a:lnTo>
                  <a:lnTo>
                    <a:pt x="357112" y="282066"/>
                  </a:lnTo>
                  <a:lnTo>
                    <a:pt x="458128" y="289687"/>
                  </a:lnTo>
                  <a:lnTo>
                    <a:pt x="373444" y="228346"/>
                  </a:lnTo>
                  <a:lnTo>
                    <a:pt x="447460" y="177418"/>
                  </a:lnTo>
                  <a:lnTo>
                    <a:pt x="354242" y="159512"/>
                  </a:lnTo>
                  <a:lnTo>
                    <a:pt x="389840" y="97154"/>
                  </a:lnTo>
                  <a:lnTo>
                    <a:pt x="300229" y="116077"/>
                  </a:lnTo>
                  <a:lnTo>
                    <a:pt x="3080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84"/>
            <p:cNvSpPr/>
            <p:nvPr/>
          </p:nvSpPr>
          <p:spPr>
            <a:xfrm>
              <a:off x="126795" y="295262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70">
                  <a:moveTo>
                    <a:pt x="229058" y="126491"/>
                  </a:moveTo>
                  <a:lnTo>
                    <a:pt x="308001" y="0"/>
                  </a:lnTo>
                  <a:lnTo>
                    <a:pt x="300229" y="116077"/>
                  </a:lnTo>
                  <a:lnTo>
                    <a:pt x="389840" y="97154"/>
                  </a:lnTo>
                  <a:lnTo>
                    <a:pt x="354242" y="159512"/>
                  </a:lnTo>
                  <a:lnTo>
                    <a:pt x="447460" y="177418"/>
                  </a:lnTo>
                  <a:lnTo>
                    <a:pt x="373444" y="228346"/>
                  </a:lnTo>
                  <a:lnTo>
                    <a:pt x="458128" y="289687"/>
                  </a:lnTo>
                  <a:lnTo>
                    <a:pt x="357112" y="282066"/>
                  </a:lnTo>
                  <a:lnTo>
                    <a:pt x="384849" y="394462"/>
                  </a:lnTo>
                  <a:lnTo>
                    <a:pt x="297359" y="315213"/>
                  </a:lnTo>
                  <a:lnTo>
                    <a:pt x="280963" y="430275"/>
                  </a:lnTo>
                  <a:lnTo>
                    <a:pt x="223381" y="325627"/>
                  </a:lnTo>
                  <a:lnTo>
                    <a:pt x="179960" y="470915"/>
                  </a:lnTo>
                  <a:lnTo>
                    <a:pt x="163628" y="340613"/>
                  </a:lnTo>
                  <a:lnTo>
                    <a:pt x="101004" y="384048"/>
                  </a:lnTo>
                  <a:lnTo>
                    <a:pt x="120194" y="303784"/>
                  </a:lnTo>
                  <a:lnTo>
                    <a:pt x="2858" y="318007"/>
                  </a:lnTo>
                  <a:lnTo>
                    <a:pt x="78944" y="256666"/>
                  </a:lnTo>
                  <a:lnTo>
                    <a:pt x="0" y="187832"/>
                  </a:lnTo>
                  <a:lnTo>
                    <a:pt x="98134" y="165988"/>
                  </a:lnTo>
                  <a:lnTo>
                    <a:pt x="7849" y="50037"/>
                  </a:lnTo>
                  <a:lnTo>
                    <a:pt x="155080" y="137794"/>
                  </a:lnTo>
                  <a:lnTo>
                    <a:pt x="177140" y="50037"/>
                  </a:lnTo>
                  <a:lnTo>
                    <a:pt x="229058" y="1264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0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38959" y="3520439"/>
              <a:ext cx="599439" cy="642620"/>
            </a:xfrm>
            <a:prstGeom prst="rect">
              <a:avLst/>
            </a:prstGeom>
          </p:spPr>
        </p:pic>
        <p:sp>
          <p:nvSpPr>
            <p:cNvPr id="111" name="object 86"/>
            <p:cNvSpPr/>
            <p:nvPr/>
          </p:nvSpPr>
          <p:spPr>
            <a:xfrm>
              <a:off x="1898396" y="3571747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69" h="471170">
                  <a:moveTo>
                    <a:pt x="307975" y="0"/>
                  </a:moveTo>
                  <a:lnTo>
                    <a:pt x="228981" y="126364"/>
                  </a:lnTo>
                  <a:lnTo>
                    <a:pt x="177165" y="50037"/>
                  </a:lnTo>
                  <a:lnTo>
                    <a:pt x="155067" y="137668"/>
                  </a:lnTo>
                  <a:lnTo>
                    <a:pt x="7747" y="50037"/>
                  </a:lnTo>
                  <a:lnTo>
                    <a:pt x="98043" y="165988"/>
                  </a:lnTo>
                  <a:lnTo>
                    <a:pt x="0" y="187706"/>
                  </a:lnTo>
                  <a:lnTo>
                    <a:pt x="78867" y="256666"/>
                  </a:lnTo>
                  <a:lnTo>
                    <a:pt x="2793" y="317881"/>
                  </a:lnTo>
                  <a:lnTo>
                    <a:pt x="120142" y="303783"/>
                  </a:lnTo>
                  <a:lnTo>
                    <a:pt x="100965" y="384047"/>
                  </a:lnTo>
                  <a:lnTo>
                    <a:pt x="163576" y="340613"/>
                  </a:lnTo>
                  <a:lnTo>
                    <a:pt x="179959" y="470788"/>
                  </a:lnTo>
                  <a:lnTo>
                    <a:pt x="223393" y="325500"/>
                  </a:lnTo>
                  <a:lnTo>
                    <a:pt x="280924" y="430149"/>
                  </a:lnTo>
                  <a:lnTo>
                    <a:pt x="297306" y="315087"/>
                  </a:lnTo>
                  <a:lnTo>
                    <a:pt x="384810" y="394462"/>
                  </a:lnTo>
                  <a:lnTo>
                    <a:pt x="357124" y="282066"/>
                  </a:lnTo>
                  <a:lnTo>
                    <a:pt x="458089" y="289687"/>
                  </a:lnTo>
                  <a:lnTo>
                    <a:pt x="373380" y="228345"/>
                  </a:lnTo>
                  <a:lnTo>
                    <a:pt x="447421" y="177291"/>
                  </a:lnTo>
                  <a:lnTo>
                    <a:pt x="354203" y="159384"/>
                  </a:lnTo>
                  <a:lnTo>
                    <a:pt x="389763" y="97154"/>
                  </a:lnTo>
                  <a:lnTo>
                    <a:pt x="300228" y="116077"/>
                  </a:lnTo>
                  <a:lnTo>
                    <a:pt x="307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bject 87"/>
            <p:cNvSpPr/>
            <p:nvPr/>
          </p:nvSpPr>
          <p:spPr>
            <a:xfrm>
              <a:off x="1898396" y="3571747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69" h="471170">
                  <a:moveTo>
                    <a:pt x="228981" y="126364"/>
                  </a:moveTo>
                  <a:lnTo>
                    <a:pt x="307975" y="0"/>
                  </a:lnTo>
                  <a:lnTo>
                    <a:pt x="300228" y="116077"/>
                  </a:lnTo>
                  <a:lnTo>
                    <a:pt x="389763" y="97154"/>
                  </a:lnTo>
                  <a:lnTo>
                    <a:pt x="354203" y="159384"/>
                  </a:lnTo>
                  <a:lnTo>
                    <a:pt x="447421" y="177291"/>
                  </a:lnTo>
                  <a:lnTo>
                    <a:pt x="373380" y="228345"/>
                  </a:lnTo>
                  <a:lnTo>
                    <a:pt x="458089" y="289687"/>
                  </a:lnTo>
                  <a:lnTo>
                    <a:pt x="357124" y="282066"/>
                  </a:lnTo>
                  <a:lnTo>
                    <a:pt x="384810" y="394462"/>
                  </a:lnTo>
                  <a:lnTo>
                    <a:pt x="297306" y="315087"/>
                  </a:lnTo>
                  <a:lnTo>
                    <a:pt x="280924" y="430149"/>
                  </a:lnTo>
                  <a:lnTo>
                    <a:pt x="223393" y="325500"/>
                  </a:lnTo>
                  <a:lnTo>
                    <a:pt x="179959" y="470788"/>
                  </a:lnTo>
                  <a:lnTo>
                    <a:pt x="163576" y="340613"/>
                  </a:lnTo>
                  <a:lnTo>
                    <a:pt x="100965" y="384047"/>
                  </a:lnTo>
                  <a:lnTo>
                    <a:pt x="120142" y="303783"/>
                  </a:lnTo>
                  <a:lnTo>
                    <a:pt x="2793" y="317881"/>
                  </a:lnTo>
                  <a:lnTo>
                    <a:pt x="78867" y="256666"/>
                  </a:lnTo>
                  <a:lnTo>
                    <a:pt x="0" y="187706"/>
                  </a:lnTo>
                  <a:lnTo>
                    <a:pt x="98043" y="165988"/>
                  </a:lnTo>
                  <a:lnTo>
                    <a:pt x="7747" y="50037"/>
                  </a:lnTo>
                  <a:lnTo>
                    <a:pt x="155067" y="137668"/>
                  </a:lnTo>
                  <a:lnTo>
                    <a:pt x="177165" y="50037"/>
                  </a:lnTo>
                  <a:lnTo>
                    <a:pt x="228981" y="1263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88"/>
            <p:cNvSpPr/>
            <p:nvPr/>
          </p:nvSpPr>
          <p:spPr>
            <a:xfrm>
              <a:off x="3284093" y="3353612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909129" y="0"/>
                  </a:moveTo>
                  <a:lnTo>
                    <a:pt x="0" y="0"/>
                  </a:lnTo>
                  <a:lnTo>
                    <a:pt x="0" y="436321"/>
                  </a:lnTo>
                  <a:lnTo>
                    <a:pt x="909129" y="436321"/>
                  </a:lnTo>
                  <a:lnTo>
                    <a:pt x="90912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bject 89"/>
            <p:cNvSpPr/>
            <p:nvPr/>
          </p:nvSpPr>
          <p:spPr>
            <a:xfrm>
              <a:off x="3284093" y="3353612"/>
              <a:ext cx="909319" cy="436880"/>
            </a:xfrm>
            <a:custGeom>
              <a:avLst/>
              <a:gdLst/>
              <a:ahLst/>
              <a:cxnLst/>
              <a:rect l="l" t="t" r="r" b="b"/>
              <a:pathLst>
                <a:path w="909320" h="436879">
                  <a:moveTo>
                    <a:pt x="0" y="436321"/>
                  </a:moveTo>
                  <a:lnTo>
                    <a:pt x="909129" y="436321"/>
                  </a:lnTo>
                  <a:lnTo>
                    <a:pt x="909129" y="0"/>
                  </a:lnTo>
                  <a:lnTo>
                    <a:pt x="0" y="0"/>
                  </a:lnTo>
                  <a:lnTo>
                    <a:pt x="0" y="4363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object 90"/>
          <p:cNvSpPr txBox="1"/>
          <p:nvPr/>
        </p:nvSpPr>
        <p:spPr>
          <a:xfrm>
            <a:off x="6435725" y="2613342"/>
            <a:ext cx="996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6" name="object 91"/>
          <p:cNvSpPr txBox="1"/>
          <p:nvPr/>
        </p:nvSpPr>
        <p:spPr>
          <a:xfrm>
            <a:off x="6362065" y="2887979"/>
            <a:ext cx="11404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fontAlgn="auto">
              <a:spcBef>
                <a:spcPts val="10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Направляет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туалет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для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мытья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рук,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0645" marR="74930" indent="127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контролирует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процесс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мытья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рук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7" name="object 92"/>
          <p:cNvSpPr txBox="1"/>
          <p:nvPr/>
        </p:nvSpPr>
        <p:spPr>
          <a:xfrm>
            <a:off x="6341109" y="4048125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18" name="object 9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44540" y="3345179"/>
            <a:ext cx="668019" cy="505460"/>
          </a:xfrm>
          <a:prstGeom prst="rect">
            <a:avLst/>
          </a:prstGeom>
        </p:spPr>
      </p:pic>
      <p:grpSp>
        <p:nvGrpSpPr>
          <p:cNvPr id="119" name="object 94"/>
          <p:cNvGrpSpPr/>
          <p:nvPr/>
        </p:nvGrpSpPr>
        <p:grpSpPr>
          <a:xfrm>
            <a:off x="4487167" y="3840479"/>
            <a:ext cx="3054350" cy="2713990"/>
            <a:chOff x="4487167" y="3840479"/>
            <a:chExt cx="3054350" cy="2713990"/>
          </a:xfrm>
        </p:grpSpPr>
        <p:pic>
          <p:nvPicPr>
            <p:cNvPr id="120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90080" y="3840479"/>
              <a:ext cx="551179" cy="358139"/>
            </a:xfrm>
            <a:prstGeom prst="rect">
              <a:avLst/>
            </a:prstGeom>
          </p:spPr>
        </p:pic>
        <p:sp>
          <p:nvSpPr>
            <p:cNvPr id="121" name="object 96"/>
            <p:cNvSpPr/>
            <p:nvPr/>
          </p:nvSpPr>
          <p:spPr>
            <a:xfrm>
              <a:off x="7071868" y="392230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bject 97"/>
            <p:cNvSpPr/>
            <p:nvPr/>
          </p:nvSpPr>
          <p:spPr>
            <a:xfrm>
              <a:off x="7071868" y="392230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3" name="object 9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7167" y="4873235"/>
              <a:ext cx="1335525" cy="1680988"/>
            </a:xfrm>
            <a:prstGeom prst="rect">
              <a:avLst/>
            </a:prstGeom>
          </p:spPr>
        </p:pic>
      </p:grpSp>
      <p:sp>
        <p:nvSpPr>
          <p:cNvPr id="124" name="object 99"/>
          <p:cNvSpPr txBox="1"/>
          <p:nvPr/>
        </p:nvSpPr>
        <p:spPr>
          <a:xfrm>
            <a:off x="2056376" y="2677666"/>
            <a:ext cx="99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Воспитатель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может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найти</a:t>
            </a:r>
            <a:r>
              <a:rPr sz="12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журнал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5" name="object 100"/>
          <p:cNvSpPr txBox="1"/>
          <p:nvPr/>
        </p:nvSpPr>
        <p:spPr>
          <a:xfrm>
            <a:off x="267017" y="6562725"/>
            <a:ext cx="3731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ВПП</a:t>
            </a:r>
            <a:r>
              <a:rPr sz="1400" b="1" kern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(время</a:t>
            </a:r>
            <a:r>
              <a:rPr sz="1400" b="1" kern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протекания</a:t>
            </a:r>
            <a:r>
              <a:rPr sz="1400" b="1" kern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процесса)</a:t>
            </a:r>
            <a:r>
              <a:rPr sz="1400" b="1" kern="0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– </a:t>
            </a:r>
            <a:r>
              <a:rPr sz="1400" b="1" kern="0" spc="-10" dirty="0">
                <a:solidFill>
                  <a:srgbClr val="C00000"/>
                </a:solidFill>
                <a:latin typeface="Calibri"/>
                <a:cs typeface="Calibri"/>
              </a:rPr>
              <a:t>975-</a:t>
            </a:r>
            <a:r>
              <a:rPr sz="1400" b="1" kern="0" dirty="0">
                <a:solidFill>
                  <a:srgbClr val="C00000"/>
                </a:solidFill>
                <a:latin typeface="Calibri"/>
                <a:cs typeface="Calibri"/>
              </a:rPr>
              <a:t>2255</a:t>
            </a:r>
            <a:r>
              <a:rPr sz="1400" b="1" kern="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kern="0" spc="-25" dirty="0">
                <a:solidFill>
                  <a:srgbClr val="C00000"/>
                </a:solidFill>
                <a:latin typeface="Calibri"/>
                <a:cs typeface="Calibri"/>
              </a:rPr>
              <a:t>с.</a:t>
            </a:r>
            <a:endParaRPr sz="1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26" name="object 101"/>
          <p:cNvSpPr txBox="1"/>
          <p:nvPr/>
        </p:nvSpPr>
        <p:spPr>
          <a:xfrm>
            <a:off x="3321406" y="3356521"/>
            <a:ext cx="8562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0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Температур</a:t>
            </a:r>
            <a:r>
              <a:rPr lang="ru-RU" sz="1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7" name="object 102"/>
          <p:cNvSpPr txBox="1"/>
          <p:nvPr/>
        </p:nvSpPr>
        <p:spPr>
          <a:xfrm>
            <a:off x="3245862" y="3482833"/>
            <a:ext cx="1007358" cy="2186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2075" marR="87630" fontAlgn="auto">
              <a:spcBef>
                <a:spcPts val="505"/>
              </a:spcBef>
              <a:spcAft>
                <a:spcPts val="0"/>
              </a:spcAft>
            </a:pPr>
            <a:r>
              <a:rPr sz="1000" kern="0" spc="-1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нормальная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28" name="object 10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46220" y="3296920"/>
            <a:ext cx="708660" cy="505459"/>
          </a:xfrm>
          <a:prstGeom prst="rect">
            <a:avLst/>
          </a:prstGeom>
        </p:spPr>
      </p:pic>
      <p:grpSp>
        <p:nvGrpSpPr>
          <p:cNvPr id="129" name="object 104"/>
          <p:cNvGrpSpPr/>
          <p:nvPr/>
        </p:nvGrpSpPr>
        <p:grpSpPr>
          <a:xfrm>
            <a:off x="3175000" y="4846320"/>
            <a:ext cx="1096010" cy="1306830"/>
            <a:chOff x="3175000" y="4846320"/>
            <a:chExt cx="1096010" cy="1306830"/>
          </a:xfrm>
        </p:grpSpPr>
        <p:pic>
          <p:nvPicPr>
            <p:cNvPr id="130" name="object 10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5000" y="4846320"/>
              <a:ext cx="1074420" cy="1112519"/>
            </a:xfrm>
            <a:prstGeom prst="rect">
              <a:avLst/>
            </a:prstGeom>
          </p:spPr>
        </p:pic>
        <p:sp>
          <p:nvSpPr>
            <p:cNvPr id="131" name="object 106"/>
            <p:cNvSpPr/>
            <p:nvPr/>
          </p:nvSpPr>
          <p:spPr>
            <a:xfrm>
              <a:off x="3274948" y="568413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982891" y="0"/>
                  </a:moveTo>
                  <a:lnTo>
                    <a:pt x="0" y="0"/>
                  </a:lnTo>
                  <a:lnTo>
                    <a:pt x="0" y="456171"/>
                  </a:lnTo>
                  <a:lnTo>
                    <a:pt x="982891" y="456171"/>
                  </a:lnTo>
                  <a:lnTo>
                    <a:pt x="982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07"/>
            <p:cNvSpPr/>
            <p:nvPr/>
          </p:nvSpPr>
          <p:spPr>
            <a:xfrm>
              <a:off x="3274948" y="5684139"/>
              <a:ext cx="982980" cy="456565"/>
            </a:xfrm>
            <a:custGeom>
              <a:avLst/>
              <a:gdLst/>
              <a:ahLst/>
              <a:cxnLst/>
              <a:rect l="l" t="t" r="r" b="b"/>
              <a:pathLst>
                <a:path w="982979" h="456564">
                  <a:moveTo>
                    <a:pt x="0" y="456171"/>
                  </a:moveTo>
                  <a:lnTo>
                    <a:pt x="982891" y="456171"/>
                  </a:lnTo>
                  <a:lnTo>
                    <a:pt x="982891" y="0"/>
                  </a:lnTo>
                  <a:lnTo>
                    <a:pt x="0" y="0"/>
                  </a:lnTo>
                  <a:lnTo>
                    <a:pt x="0" y="4561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" name="object 108"/>
          <p:cNvSpPr txBox="1"/>
          <p:nvPr/>
        </p:nvSpPr>
        <p:spPr>
          <a:xfrm>
            <a:off x="3274948" y="5684139"/>
            <a:ext cx="982980" cy="4565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2075" marR="100965" fontAlgn="auto">
              <a:lnSpc>
                <a:spcPts val="1200"/>
              </a:lnSpc>
              <a:spcBef>
                <a:spcPts val="30"/>
              </a:spcBef>
              <a:spcAft>
                <a:spcPts val="0"/>
              </a:spcAft>
            </a:pPr>
            <a:r>
              <a:rPr sz="1000" kern="0" spc="-10" dirty="0">
                <a:solidFill>
                  <a:srgbClr val="FFFFFF"/>
                </a:solidFill>
                <a:latin typeface="Arial"/>
                <a:cs typeface="Arial"/>
              </a:rPr>
              <a:t>Температура </a:t>
            </a:r>
            <a:r>
              <a:rPr sz="1000" kern="0" dirty="0">
                <a:solidFill>
                  <a:srgbClr val="FFFFFF"/>
                </a:solidFill>
                <a:latin typeface="Arial"/>
                <a:cs typeface="Arial"/>
              </a:rPr>
              <a:t>выше</a:t>
            </a:r>
            <a:r>
              <a:rPr sz="10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kern="0" spc="-20" dirty="0">
                <a:solidFill>
                  <a:srgbClr val="FFFFFF"/>
                </a:solidFill>
                <a:latin typeface="Arial"/>
                <a:cs typeface="Arial"/>
              </a:rPr>
              <a:t>37.1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34" name="object 109"/>
          <p:cNvGrpSpPr/>
          <p:nvPr/>
        </p:nvGrpSpPr>
        <p:grpSpPr>
          <a:xfrm>
            <a:off x="4555871" y="4891659"/>
            <a:ext cx="1197610" cy="1542415"/>
            <a:chOff x="4555871" y="4891659"/>
            <a:chExt cx="1197610" cy="1542415"/>
          </a:xfrm>
        </p:grpSpPr>
        <p:pic>
          <p:nvPicPr>
            <p:cNvPr id="135" name="object 11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55871" y="4891671"/>
              <a:ext cx="1197457" cy="1542161"/>
            </a:xfrm>
            <a:prstGeom prst="rect">
              <a:avLst/>
            </a:prstGeom>
          </p:spPr>
        </p:pic>
        <p:sp>
          <p:nvSpPr>
            <p:cNvPr id="136" name="object 111"/>
            <p:cNvSpPr/>
            <p:nvPr/>
          </p:nvSpPr>
          <p:spPr>
            <a:xfrm>
              <a:off x="4555871" y="4891659"/>
              <a:ext cx="1197610" cy="445134"/>
            </a:xfrm>
            <a:custGeom>
              <a:avLst/>
              <a:gdLst/>
              <a:ahLst/>
              <a:cxnLst/>
              <a:rect l="l" t="t" r="r" b="b"/>
              <a:pathLst>
                <a:path w="1197610" h="445135">
                  <a:moveTo>
                    <a:pt x="1197457" y="0"/>
                  </a:moveTo>
                  <a:lnTo>
                    <a:pt x="0" y="0"/>
                  </a:lnTo>
                  <a:lnTo>
                    <a:pt x="0" y="444626"/>
                  </a:lnTo>
                  <a:lnTo>
                    <a:pt x="1197457" y="44462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12"/>
            <p:cNvSpPr/>
            <p:nvPr/>
          </p:nvSpPr>
          <p:spPr>
            <a:xfrm>
              <a:off x="4555871" y="5336336"/>
              <a:ext cx="1197610" cy="685165"/>
            </a:xfrm>
            <a:custGeom>
              <a:avLst/>
              <a:gdLst/>
              <a:ahLst/>
              <a:cxnLst/>
              <a:rect l="l" t="t" r="r" b="b"/>
              <a:pathLst>
                <a:path w="1197610" h="685164">
                  <a:moveTo>
                    <a:pt x="1197457" y="0"/>
                  </a:moveTo>
                  <a:lnTo>
                    <a:pt x="0" y="0"/>
                  </a:lnTo>
                  <a:lnTo>
                    <a:pt x="0" y="684949"/>
                  </a:lnTo>
                  <a:lnTo>
                    <a:pt x="1197457" y="684949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113"/>
            <p:cNvSpPr/>
            <p:nvPr/>
          </p:nvSpPr>
          <p:spPr>
            <a:xfrm>
              <a:off x="4555871" y="6021286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10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39" name="object 114"/>
          <p:cNvGraphicFramePr>
            <a:graphicFrameLocks noGrp="1"/>
          </p:cNvGraphicFramePr>
          <p:nvPr/>
        </p:nvGraphicFramePr>
        <p:xfrm>
          <a:off x="4550871" y="4886659"/>
          <a:ext cx="1197610" cy="1541145"/>
        </p:xfrm>
        <a:graphic>
          <a:graphicData uri="http://schemas.openxmlformats.org/drawingml/2006/table">
            <a:tbl>
              <a:tblPr firstRow="1" bandRow="1"/>
              <a:tblGrid>
                <a:gridCol w="1197610"/>
              </a:tblGrid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9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Воспитатель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90170" indent="98425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Приглашает медицинскую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сестру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группу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CA1BE"/>
                      </a:solidFill>
                      <a:prstDash val="solid"/>
                    </a:lnL>
                    <a:lnR w="12700">
                      <a:solidFill>
                        <a:srgbClr val="2CA1BE"/>
                      </a:solidFill>
                      <a:prstDash val="solid"/>
                    </a:lnR>
                    <a:lnT w="12700">
                      <a:solidFill>
                        <a:srgbClr val="2CA1BE"/>
                      </a:solidFill>
                      <a:prstDash val="solid"/>
                    </a:lnT>
                    <a:lnB w="12700">
                      <a:solidFill>
                        <a:srgbClr val="2CA1B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0" name="object 11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185920" y="5758179"/>
            <a:ext cx="640079" cy="502919"/>
          </a:xfrm>
          <a:prstGeom prst="rect">
            <a:avLst/>
          </a:prstGeom>
        </p:spPr>
      </p:pic>
      <p:grpSp>
        <p:nvGrpSpPr>
          <p:cNvPr id="141" name="object 116"/>
          <p:cNvGrpSpPr/>
          <p:nvPr/>
        </p:nvGrpSpPr>
        <p:grpSpPr>
          <a:xfrm>
            <a:off x="5306059" y="6106159"/>
            <a:ext cx="467359" cy="307340"/>
            <a:chOff x="5306059" y="6106159"/>
            <a:chExt cx="467359" cy="307340"/>
          </a:xfrm>
        </p:grpSpPr>
        <p:pic>
          <p:nvPicPr>
            <p:cNvPr id="142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06059" y="6106159"/>
              <a:ext cx="467360" cy="307340"/>
            </a:xfrm>
            <a:prstGeom prst="rect">
              <a:avLst/>
            </a:prstGeom>
          </p:spPr>
        </p:pic>
        <p:sp>
          <p:nvSpPr>
            <p:cNvPr id="143" name="object 118"/>
            <p:cNvSpPr/>
            <p:nvPr/>
          </p:nvSpPr>
          <p:spPr>
            <a:xfrm>
              <a:off x="5387212" y="6187897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306222" y="0"/>
                  </a:moveTo>
                  <a:lnTo>
                    <a:pt x="0" y="0"/>
                  </a:lnTo>
                  <a:lnTo>
                    <a:pt x="0" y="144957"/>
                  </a:lnTo>
                  <a:lnTo>
                    <a:pt x="306222" y="144957"/>
                  </a:lnTo>
                  <a:lnTo>
                    <a:pt x="306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bject 119"/>
            <p:cNvSpPr/>
            <p:nvPr/>
          </p:nvSpPr>
          <p:spPr>
            <a:xfrm>
              <a:off x="5387212" y="6187897"/>
              <a:ext cx="306705" cy="145415"/>
            </a:xfrm>
            <a:custGeom>
              <a:avLst/>
              <a:gdLst/>
              <a:ahLst/>
              <a:cxnLst/>
              <a:rect l="l" t="t" r="r" b="b"/>
              <a:pathLst>
                <a:path w="306704" h="145414">
                  <a:moveTo>
                    <a:pt x="0" y="144957"/>
                  </a:moveTo>
                  <a:lnTo>
                    <a:pt x="306222" y="144957"/>
                  </a:lnTo>
                  <a:lnTo>
                    <a:pt x="306222" y="0"/>
                  </a:lnTo>
                  <a:lnTo>
                    <a:pt x="0" y="0"/>
                  </a:lnTo>
                  <a:lnTo>
                    <a:pt x="0" y="144957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object 120"/>
          <p:cNvGrpSpPr/>
          <p:nvPr/>
        </p:nvGrpSpPr>
        <p:grpSpPr>
          <a:xfrm>
            <a:off x="7746135" y="2558761"/>
            <a:ext cx="1305560" cy="1546860"/>
            <a:chOff x="7758697" y="2300229"/>
            <a:chExt cx="1305560" cy="1546860"/>
          </a:xfrm>
        </p:grpSpPr>
        <p:pic>
          <p:nvPicPr>
            <p:cNvPr id="146" name="object 12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58697" y="2300229"/>
              <a:ext cx="1305023" cy="1546340"/>
            </a:xfrm>
            <a:prstGeom prst="rect">
              <a:avLst/>
            </a:prstGeom>
          </p:spPr>
        </p:pic>
        <p:pic>
          <p:nvPicPr>
            <p:cNvPr id="147" name="object 12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29168" y="2320163"/>
              <a:ext cx="1164780" cy="1405001"/>
            </a:xfrm>
            <a:prstGeom prst="rect">
              <a:avLst/>
            </a:prstGeom>
          </p:spPr>
        </p:pic>
        <p:sp>
          <p:nvSpPr>
            <p:cNvPr id="148" name="object 123"/>
            <p:cNvSpPr/>
            <p:nvPr/>
          </p:nvSpPr>
          <p:spPr>
            <a:xfrm>
              <a:off x="7829168" y="3356521"/>
              <a:ext cx="1165225" cy="368935"/>
            </a:xfrm>
            <a:custGeom>
              <a:avLst/>
              <a:gdLst/>
              <a:ahLst/>
              <a:cxnLst/>
              <a:rect l="l" t="t" r="r" b="b"/>
              <a:pathLst>
                <a:path w="1165225" h="368935">
                  <a:moveTo>
                    <a:pt x="1164780" y="0"/>
                  </a:moveTo>
                  <a:lnTo>
                    <a:pt x="0" y="0"/>
                  </a:lnTo>
                  <a:lnTo>
                    <a:pt x="0" y="368642"/>
                  </a:lnTo>
                  <a:lnTo>
                    <a:pt x="1164780" y="368642"/>
                  </a:lnTo>
                  <a:lnTo>
                    <a:pt x="11647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bject 124"/>
            <p:cNvSpPr/>
            <p:nvPr/>
          </p:nvSpPr>
          <p:spPr>
            <a:xfrm>
              <a:off x="7824088" y="2581783"/>
              <a:ext cx="1175385" cy="25400"/>
            </a:xfrm>
            <a:custGeom>
              <a:avLst/>
              <a:gdLst/>
              <a:ahLst/>
              <a:cxnLst/>
              <a:rect l="l" t="t" r="r" b="b"/>
              <a:pathLst>
                <a:path w="1175384" h="25400">
                  <a:moveTo>
                    <a:pt x="0" y="25400"/>
                  </a:moveTo>
                  <a:lnTo>
                    <a:pt x="1174877" y="25400"/>
                  </a:lnTo>
                  <a:lnTo>
                    <a:pt x="1174877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bject 125"/>
            <p:cNvSpPr/>
            <p:nvPr/>
          </p:nvSpPr>
          <p:spPr>
            <a:xfrm>
              <a:off x="7824088" y="2315210"/>
              <a:ext cx="1175385" cy="1415415"/>
            </a:xfrm>
            <a:custGeom>
              <a:avLst/>
              <a:gdLst/>
              <a:ahLst/>
              <a:cxnLst/>
              <a:rect l="l" t="t" r="r" b="b"/>
              <a:pathLst>
                <a:path w="1175384" h="1415414">
                  <a:moveTo>
                    <a:pt x="0" y="1041273"/>
                  </a:moveTo>
                  <a:lnTo>
                    <a:pt x="1174877" y="1041273"/>
                  </a:lnTo>
                </a:path>
                <a:path w="1175384" h="1415414">
                  <a:moveTo>
                    <a:pt x="5079" y="0"/>
                  </a:moveTo>
                  <a:lnTo>
                    <a:pt x="5079" y="1414907"/>
                  </a:lnTo>
                </a:path>
                <a:path w="1175384" h="1415414">
                  <a:moveTo>
                    <a:pt x="1169796" y="0"/>
                  </a:moveTo>
                  <a:lnTo>
                    <a:pt x="1169796" y="1414907"/>
                  </a:lnTo>
                </a:path>
                <a:path w="1175384" h="1415414">
                  <a:moveTo>
                    <a:pt x="0" y="4952"/>
                  </a:moveTo>
                  <a:lnTo>
                    <a:pt x="1174877" y="4952"/>
                  </a:lnTo>
                </a:path>
                <a:path w="1175384" h="1415414">
                  <a:moveTo>
                    <a:pt x="0" y="1409953"/>
                  </a:moveTo>
                  <a:lnTo>
                    <a:pt x="1174877" y="1409953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object 126"/>
          <p:cNvSpPr txBox="1"/>
          <p:nvPr/>
        </p:nvSpPr>
        <p:spPr>
          <a:xfrm>
            <a:off x="7821113" y="2556866"/>
            <a:ext cx="1155065" cy="25717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6830" rIns="0" bIns="0" rtlCol="0">
            <a:spAutoFit/>
          </a:bodyPr>
          <a:lstStyle/>
          <a:p>
            <a:pPr marL="93980" fontAlgn="auto">
              <a:spcBef>
                <a:spcPts val="290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Воспитатель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2" name="object 127"/>
          <p:cNvSpPr txBox="1"/>
          <p:nvPr/>
        </p:nvSpPr>
        <p:spPr>
          <a:xfrm>
            <a:off x="7834169" y="2891383"/>
            <a:ext cx="1155065" cy="74485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 marR="190500" indent="1270" fontAlgn="auto">
              <a:spcBef>
                <a:spcPts val="225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Заводит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помещение групповой</a:t>
            </a:r>
            <a:endParaRPr sz="11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3" name="object 128"/>
          <p:cNvSpPr txBox="1"/>
          <p:nvPr/>
        </p:nvSpPr>
        <p:spPr>
          <a:xfrm>
            <a:off x="7872094" y="3716648"/>
            <a:ext cx="573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10-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25</a:t>
            </a:r>
            <a:r>
              <a:rPr sz="1200" kern="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54" name="object 12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477759" y="3307079"/>
            <a:ext cx="576579" cy="505460"/>
          </a:xfrm>
          <a:prstGeom prst="rect">
            <a:avLst/>
          </a:prstGeom>
        </p:spPr>
      </p:pic>
      <p:sp>
        <p:nvSpPr>
          <p:cNvPr id="155" name="object 130"/>
          <p:cNvSpPr txBox="1"/>
          <p:nvPr/>
        </p:nvSpPr>
        <p:spPr>
          <a:xfrm>
            <a:off x="6239573" y="1970569"/>
            <a:ext cx="13427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Ребенок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плохо</a:t>
            </a:r>
            <a:r>
              <a:rPr sz="12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моет </a:t>
            </a: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руки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6" name="object 131"/>
          <p:cNvSpPr txBox="1"/>
          <p:nvPr/>
        </p:nvSpPr>
        <p:spPr>
          <a:xfrm>
            <a:off x="7502525" y="1964780"/>
            <a:ext cx="164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Ребенок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не</a:t>
            </a:r>
            <a:r>
              <a:rPr sz="12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0" dirty="0" err="1">
                <a:solidFill>
                  <a:sysClr val="windowText" lastClr="000000"/>
                </a:solidFill>
                <a:latin typeface="Arial"/>
                <a:cs typeface="Arial"/>
              </a:rPr>
              <a:t>хочет</a:t>
            </a:r>
            <a:r>
              <a:rPr sz="12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lang="ru-RU" sz="1200" kern="0" spc="-3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мыть</a:t>
            </a:r>
            <a:r>
              <a:rPr sz="1200" kern="0" spc="-2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руки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57" name="object 132"/>
          <p:cNvGrpSpPr/>
          <p:nvPr/>
        </p:nvGrpSpPr>
        <p:grpSpPr>
          <a:xfrm>
            <a:off x="5863833" y="2087879"/>
            <a:ext cx="3135385" cy="4770120"/>
            <a:chOff x="5863833" y="2087879"/>
            <a:chExt cx="3135385" cy="4770120"/>
          </a:xfrm>
        </p:grpSpPr>
        <p:pic>
          <p:nvPicPr>
            <p:cNvPr id="158" name="object 1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35039" y="2087879"/>
              <a:ext cx="596900" cy="642620"/>
            </a:xfrm>
            <a:prstGeom prst="rect">
              <a:avLst/>
            </a:prstGeom>
          </p:spPr>
        </p:pic>
        <p:sp>
          <p:nvSpPr>
            <p:cNvPr id="159" name="object 134"/>
            <p:cNvSpPr/>
            <p:nvPr/>
          </p:nvSpPr>
          <p:spPr>
            <a:xfrm>
              <a:off x="6093459" y="2138679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69">
                  <a:moveTo>
                    <a:pt x="307975" y="0"/>
                  </a:moveTo>
                  <a:lnTo>
                    <a:pt x="229107" y="126492"/>
                  </a:lnTo>
                  <a:lnTo>
                    <a:pt x="177164" y="50037"/>
                  </a:lnTo>
                  <a:lnTo>
                    <a:pt x="155066" y="137795"/>
                  </a:lnTo>
                  <a:lnTo>
                    <a:pt x="7874" y="50037"/>
                  </a:lnTo>
                  <a:lnTo>
                    <a:pt x="98170" y="165989"/>
                  </a:lnTo>
                  <a:lnTo>
                    <a:pt x="0" y="187833"/>
                  </a:lnTo>
                  <a:lnTo>
                    <a:pt x="78993" y="256667"/>
                  </a:lnTo>
                  <a:lnTo>
                    <a:pt x="2920" y="318008"/>
                  </a:lnTo>
                  <a:lnTo>
                    <a:pt x="120141" y="303784"/>
                  </a:lnTo>
                  <a:lnTo>
                    <a:pt x="100964" y="384048"/>
                  </a:lnTo>
                  <a:lnTo>
                    <a:pt x="163575" y="340614"/>
                  </a:lnTo>
                  <a:lnTo>
                    <a:pt x="179959" y="470789"/>
                  </a:lnTo>
                  <a:lnTo>
                    <a:pt x="223392" y="325500"/>
                  </a:lnTo>
                  <a:lnTo>
                    <a:pt x="280924" y="430275"/>
                  </a:lnTo>
                  <a:lnTo>
                    <a:pt x="297306" y="315087"/>
                  </a:lnTo>
                  <a:lnTo>
                    <a:pt x="384810" y="394462"/>
                  </a:lnTo>
                  <a:lnTo>
                    <a:pt x="357124" y="282067"/>
                  </a:lnTo>
                  <a:lnTo>
                    <a:pt x="458088" y="289687"/>
                  </a:lnTo>
                  <a:lnTo>
                    <a:pt x="373379" y="228346"/>
                  </a:lnTo>
                  <a:lnTo>
                    <a:pt x="447420" y="177419"/>
                  </a:lnTo>
                  <a:lnTo>
                    <a:pt x="354202" y="159512"/>
                  </a:lnTo>
                  <a:lnTo>
                    <a:pt x="389889" y="97155"/>
                  </a:lnTo>
                  <a:lnTo>
                    <a:pt x="300227" y="116078"/>
                  </a:lnTo>
                  <a:lnTo>
                    <a:pt x="307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object 135"/>
            <p:cNvSpPr/>
            <p:nvPr/>
          </p:nvSpPr>
          <p:spPr>
            <a:xfrm>
              <a:off x="6093459" y="2138679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69">
                  <a:moveTo>
                    <a:pt x="229107" y="126492"/>
                  </a:moveTo>
                  <a:lnTo>
                    <a:pt x="307975" y="0"/>
                  </a:lnTo>
                  <a:lnTo>
                    <a:pt x="300227" y="116078"/>
                  </a:lnTo>
                  <a:lnTo>
                    <a:pt x="389889" y="97155"/>
                  </a:lnTo>
                  <a:lnTo>
                    <a:pt x="354202" y="159512"/>
                  </a:lnTo>
                  <a:lnTo>
                    <a:pt x="447420" y="177419"/>
                  </a:lnTo>
                  <a:lnTo>
                    <a:pt x="373379" y="228346"/>
                  </a:lnTo>
                  <a:lnTo>
                    <a:pt x="458088" y="289687"/>
                  </a:lnTo>
                  <a:lnTo>
                    <a:pt x="357124" y="282067"/>
                  </a:lnTo>
                  <a:lnTo>
                    <a:pt x="384810" y="394462"/>
                  </a:lnTo>
                  <a:lnTo>
                    <a:pt x="297306" y="315087"/>
                  </a:lnTo>
                  <a:lnTo>
                    <a:pt x="280924" y="430275"/>
                  </a:lnTo>
                  <a:lnTo>
                    <a:pt x="223392" y="325500"/>
                  </a:lnTo>
                  <a:lnTo>
                    <a:pt x="179959" y="470789"/>
                  </a:lnTo>
                  <a:lnTo>
                    <a:pt x="163575" y="340614"/>
                  </a:lnTo>
                  <a:lnTo>
                    <a:pt x="100964" y="384048"/>
                  </a:lnTo>
                  <a:lnTo>
                    <a:pt x="120141" y="303784"/>
                  </a:lnTo>
                  <a:lnTo>
                    <a:pt x="2920" y="318008"/>
                  </a:lnTo>
                  <a:lnTo>
                    <a:pt x="78993" y="256667"/>
                  </a:lnTo>
                  <a:lnTo>
                    <a:pt x="0" y="187833"/>
                  </a:lnTo>
                  <a:lnTo>
                    <a:pt x="98170" y="165989"/>
                  </a:lnTo>
                  <a:lnTo>
                    <a:pt x="7874" y="50037"/>
                  </a:lnTo>
                  <a:lnTo>
                    <a:pt x="155066" y="137795"/>
                  </a:lnTo>
                  <a:lnTo>
                    <a:pt x="177164" y="50037"/>
                  </a:lnTo>
                  <a:lnTo>
                    <a:pt x="229107" y="12649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1" name="object 1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65339" y="2268219"/>
              <a:ext cx="596900" cy="642620"/>
            </a:xfrm>
            <a:prstGeom prst="rect">
              <a:avLst/>
            </a:prstGeom>
          </p:spPr>
        </p:pic>
        <p:sp>
          <p:nvSpPr>
            <p:cNvPr id="162" name="object 137"/>
            <p:cNvSpPr/>
            <p:nvPr/>
          </p:nvSpPr>
          <p:spPr>
            <a:xfrm>
              <a:off x="7223505" y="232016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69">
                  <a:moveTo>
                    <a:pt x="307975" y="0"/>
                  </a:moveTo>
                  <a:lnTo>
                    <a:pt x="228980" y="126491"/>
                  </a:lnTo>
                  <a:lnTo>
                    <a:pt x="177038" y="50037"/>
                  </a:lnTo>
                  <a:lnTo>
                    <a:pt x="155067" y="137795"/>
                  </a:lnTo>
                  <a:lnTo>
                    <a:pt x="7747" y="50037"/>
                  </a:lnTo>
                  <a:lnTo>
                    <a:pt x="98044" y="166115"/>
                  </a:lnTo>
                  <a:lnTo>
                    <a:pt x="0" y="187833"/>
                  </a:lnTo>
                  <a:lnTo>
                    <a:pt x="78867" y="256666"/>
                  </a:lnTo>
                  <a:lnTo>
                    <a:pt x="2794" y="318008"/>
                  </a:lnTo>
                  <a:lnTo>
                    <a:pt x="120142" y="303911"/>
                  </a:lnTo>
                  <a:lnTo>
                    <a:pt x="100965" y="384048"/>
                  </a:lnTo>
                  <a:lnTo>
                    <a:pt x="163575" y="340740"/>
                  </a:lnTo>
                  <a:lnTo>
                    <a:pt x="179959" y="470915"/>
                  </a:lnTo>
                  <a:lnTo>
                    <a:pt x="223393" y="325627"/>
                  </a:lnTo>
                  <a:lnTo>
                    <a:pt x="280924" y="430275"/>
                  </a:lnTo>
                  <a:lnTo>
                    <a:pt x="297307" y="315213"/>
                  </a:lnTo>
                  <a:lnTo>
                    <a:pt x="384810" y="394462"/>
                  </a:lnTo>
                  <a:lnTo>
                    <a:pt x="357124" y="282194"/>
                  </a:lnTo>
                  <a:lnTo>
                    <a:pt x="458089" y="289687"/>
                  </a:lnTo>
                  <a:lnTo>
                    <a:pt x="373379" y="228346"/>
                  </a:lnTo>
                  <a:lnTo>
                    <a:pt x="447421" y="177419"/>
                  </a:lnTo>
                  <a:lnTo>
                    <a:pt x="354202" y="159512"/>
                  </a:lnTo>
                  <a:lnTo>
                    <a:pt x="389763" y="97154"/>
                  </a:lnTo>
                  <a:lnTo>
                    <a:pt x="300227" y="116077"/>
                  </a:lnTo>
                  <a:lnTo>
                    <a:pt x="307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bject 138"/>
            <p:cNvSpPr/>
            <p:nvPr/>
          </p:nvSpPr>
          <p:spPr>
            <a:xfrm>
              <a:off x="7223505" y="2320162"/>
              <a:ext cx="458470" cy="471170"/>
            </a:xfrm>
            <a:custGeom>
              <a:avLst/>
              <a:gdLst/>
              <a:ahLst/>
              <a:cxnLst/>
              <a:rect l="l" t="t" r="r" b="b"/>
              <a:pathLst>
                <a:path w="458470" h="471169">
                  <a:moveTo>
                    <a:pt x="228980" y="126491"/>
                  </a:moveTo>
                  <a:lnTo>
                    <a:pt x="307975" y="0"/>
                  </a:lnTo>
                  <a:lnTo>
                    <a:pt x="300227" y="116077"/>
                  </a:lnTo>
                  <a:lnTo>
                    <a:pt x="389763" y="97154"/>
                  </a:lnTo>
                  <a:lnTo>
                    <a:pt x="354202" y="159512"/>
                  </a:lnTo>
                  <a:lnTo>
                    <a:pt x="447421" y="177419"/>
                  </a:lnTo>
                  <a:lnTo>
                    <a:pt x="373379" y="228346"/>
                  </a:lnTo>
                  <a:lnTo>
                    <a:pt x="458089" y="289687"/>
                  </a:lnTo>
                  <a:lnTo>
                    <a:pt x="357124" y="282194"/>
                  </a:lnTo>
                  <a:lnTo>
                    <a:pt x="384810" y="394462"/>
                  </a:lnTo>
                  <a:lnTo>
                    <a:pt x="297307" y="315213"/>
                  </a:lnTo>
                  <a:lnTo>
                    <a:pt x="280924" y="430275"/>
                  </a:lnTo>
                  <a:lnTo>
                    <a:pt x="223393" y="325627"/>
                  </a:lnTo>
                  <a:lnTo>
                    <a:pt x="179959" y="470915"/>
                  </a:lnTo>
                  <a:lnTo>
                    <a:pt x="163575" y="340740"/>
                  </a:lnTo>
                  <a:lnTo>
                    <a:pt x="100965" y="384048"/>
                  </a:lnTo>
                  <a:lnTo>
                    <a:pt x="120142" y="303911"/>
                  </a:lnTo>
                  <a:lnTo>
                    <a:pt x="2794" y="318008"/>
                  </a:lnTo>
                  <a:lnTo>
                    <a:pt x="78867" y="256666"/>
                  </a:lnTo>
                  <a:lnTo>
                    <a:pt x="0" y="187833"/>
                  </a:lnTo>
                  <a:lnTo>
                    <a:pt x="98044" y="166115"/>
                  </a:lnTo>
                  <a:lnTo>
                    <a:pt x="7747" y="50037"/>
                  </a:lnTo>
                  <a:lnTo>
                    <a:pt x="155067" y="137795"/>
                  </a:lnTo>
                  <a:lnTo>
                    <a:pt x="177038" y="50037"/>
                  </a:lnTo>
                  <a:lnTo>
                    <a:pt x="228980" y="1264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4" name="object 1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48039" y="3345179"/>
              <a:ext cx="551179" cy="360679"/>
            </a:xfrm>
            <a:prstGeom prst="rect">
              <a:avLst/>
            </a:prstGeom>
          </p:spPr>
        </p:pic>
        <p:sp>
          <p:nvSpPr>
            <p:cNvPr id="165" name="object 140"/>
            <p:cNvSpPr/>
            <p:nvPr/>
          </p:nvSpPr>
          <p:spPr>
            <a:xfrm>
              <a:off x="8530081" y="342751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bject 141"/>
            <p:cNvSpPr/>
            <p:nvPr/>
          </p:nvSpPr>
          <p:spPr>
            <a:xfrm>
              <a:off x="8543003" y="3672115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7" name="object 1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63833" y="4697992"/>
              <a:ext cx="1338092" cy="2160007"/>
            </a:xfrm>
            <a:prstGeom prst="rect">
              <a:avLst/>
            </a:prstGeom>
          </p:spPr>
        </p:pic>
        <p:pic>
          <p:nvPicPr>
            <p:cNvPr id="168" name="object 1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33820" y="4716428"/>
              <a:ext cx="1197457" cy="2134616"/>
            </a:xfrm>
            <a:prstGeom prst="rect">
              <a:avLst/>
            </a:prstGeom>
          </p:spPr>
        </p:pic>
        <p:sp>
          <p:nvSpPr>
            <p:cNvPr id="169" name="object 144"/>
            <p:cNvSpPr/>
            <p:nvPr/>
          </p:nvSpPr>
          <p:spPr>
            <a:xfrm>
              <a:off x="5933820" y="6438497"/>
              <a:ext cx="1197610" cy="412750"/>
            </a:xfrm>
            <a:custGeom>
              <a:avLst/>
              <a:gdLst/>
              <a:ahLst/>
              <a:cxnLst/>
              <a:rect l="l" t="t" r="r" b="b"/>
              <a:pathLst>
                <a:path w="1197609" h="412750">
                  <a:moveTo>
                    <a:pt x="1197457" y="0"/>
                  </a:moveTo>
                  <a:lnTo>
                    <a:pt x="0" y="0"/>
                  </a:lnTo>
                  <a:lnTo>
                    <a:pt x="0" y="412546"/>
                  </a:lnTo>
                  <a:lnTo>
                    <a:pt x="1197457" y="412546"/>
                  </a:lnTo>
                  <a:lnTo>
                    <a:pt x="11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bject 145"/>
            <p:cNvSpPr/>
            <p:nvPr/>
          </p:nvSpPr>
          <p:spPr>
            <a:xfrm>
              <a:off x="5928867" y="5160898"/>
              <a:ext cx="1207770" cy="25400"/>
            </a:xfrm>
            <a:custGeom>
              <a:avLst/>
              <a:gdLst/>
              <a:ahLst/>
              <a:cxnLst/>
              <a:rect l="l" t="t" r="r" b="b"/>
              <a:pathLst>
                <a:path w="1207770" h="25400">
                  <a:moveTo>
                    <a:pt x="0" y="25400"/>
                  </a:moveTo>
                  <a:lnTo>
                    <a:pt x="1207515" y="25400"/>
                  </a:lnTo>
                  <a:lnTo>
                    <a:pt x="1207515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bject 146"/>
            <p:cNvSpPr/>
            <p:nvPr/>
          </p:nvSpPr>
          <p:spPr>
            <a:xfrm>
              <a:off x="5928867" y="6438506"/>
              <a:ext cx="1207770" cy="0"/>
            </a:xfrm>
            <a:custGeom>
              <a:avLst/>
              <a:gdLst/>
              <a:ahLst/>
              <a:cxnLst/>
              <a:rect l="l" t="t" r="r" b="b"/>
              <a:pathLst>
                <a:path w="1207770">
                  <a:moveTo>
                    <a:pt x="0" y="0"/>
                  </a:moveTo>
                  <a:lnTo>
                    <a:pt x="1207515" y="0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bject 147"/>
            <p:cNvSpPr/>
            <p:nvPr/>
          </p:nvSpPr>
          <p:spPr>
            <a:xfrm>
              <a:off x="5933820" y="4711445"/>
              <a:ext cx="1197610" cy="2145030"/>
            </a:xfrm>
            <a:custGeom>
              <a:avLst/>
              <a:gdLst/>
              <a:ahLst/>
              <a:cxnLst/>
              <a:rect l="l" t="t" r="r" b="b"/>
              <a:pathLst>
                <a:path w="1197609" h="2145029">
                  <a:moveTo>
                    <a:pt x="0" y="0"/>
                  </a:moveTo>
                  <a:lnTo>
                    <a:pt x="0" y="2144598"/>
                  </a:lnTo>
                </a:path>
                <a:path w="1197609" h="2145029">
                  <a:moveTo>
                    <a:pt x="1197482" y="0"/>
                  </a:moveTo>
                  <a:lnTo>
                    <a:pt x="1197482" y="2144598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bject 148"/>
            <p:cNvSpPr/>
            <p:nvPr/>
          </p:nvSpPr>
          <p:spPr>
            <a:xfrm>
              <a:off x="5928867" y="4716398"/>
              <a:ext cx="1207770" cy="2134870"/>
            </a:xfrm>
            <a:custGeom>
              <a:avLst/>
              <a:gdLst/>
              <a:ahLst/>
              <a:cxnLst/>
              <a:rect l="l" t="t" r="r" b="b"/>
              <a:pathLst>
                <a:path w="1207770" h="2134870">
                  <a:moveTo>
                    <a:pt x="0" y="0"/>
                  </a:moveTo>
                  <a:lnTo>
                    <a:pt x="1207515" y="0"/>
                  </a:lnTo>
                </a:path>
                <a:path w="1207770" h="2134870">
                  <a:moveTo>
                    <a:pt x="0" y="2134645"/>
                  </a:moveTo>
                  <a:lnTo>
                    <a:pt x="1207515" y="2134645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4" name="object 149"/>
          <p:cNvSpPr txBox="1"/>
          <p:nvPr/>
        </p:nvSpPr>
        <p:spPr>
          <a:xfrm>
            <a:off x="5938820" y="4721399"/>
            <a:ext cx="1188085" cy="44005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347345" marR="75565" indent="-259079" fontAlgn="auto">
              <a:spcBef>
                <a:spcPts val="295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5" name="object 150"/>
          <p:cNvSpPr txBox="1"/>
          <p:nvPr/>
        </p:nvSpPr>
        <p:spPr>
          <a:xfrm>
            <a:off x="5938820" y="5186298"/>
            <a:ext cx="1188085" cy="1247775"/>
          </a:xfrm>
          <a:prstGeom prst="rect">
            <a:avLst/>
          </a:prstGeom>
          <a:solidFill>
            <a:srgbClr val="F7C1A3"/>
          </a:solidFill>
        </p:spPr>
        <p:txBody>
          <a:bodyPr vert="horz" wrap="square" lIns="0" tIns="29845" rIns="0" bIns="0" rtlCol="0">
            <a:spAutoFit/>
          </a:bodyPr>
          <a:lstStyle/>
          <a:p>
            <a:pPr marL="158750" marR="149225" fontAlgn="auto">
              <a:spcBef>
                <a:spcPts val="235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Осматривает ребенка,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9070" marR="168275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повторно измеряет температуру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965" marR="91440" fontAlgn="auto">
              <a:spcBef>
                <a:spcPts val="0"/>
              </a:spcBef>
              <a:spcAft>
                <a:spcPts val="0"/>
              </a:spcAft>
            </a:pP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бесконтактным термометром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6" name="object 151"/>
          <p:cNvSpPr txBox="1"/>
          <p:nvPr/>
        </p:nvSpPr>
        <p:spPr>
          <a:xfrm>
            <a:off x="6014465" y="6537959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60-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320</a:t>
            </a:r>
            <a:r>
              <a:rPr sz="1200" kern="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77" name="object 1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54400" y="4150359"/>
            <a:ext cx="2722879" cy="668019"/>
          </a:xfrm>
          <a:prstGeom prst="rect">
            <a:avLst/>
          </a:prstGeom>
        </p:spPr>
      </p:pic>
      <p:pic>
        <p:nvPicPr>
          <p:cNvPr id="178" name="object 1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54040" y="5496559"/>
            <a:ext cx="579120" cy="505459"/>
          </a:xfrm>
          <a:prstGeom prst="rect">
            <a:avLst/>
          </a:prstGeom>
        </p:spPr>
      </p:pic>
      <p:grpSp>
        <p:nvGrpSpPr>
          <p:cNvPr id="179" name="object 154"/>
          <p:cNvGrpSpPr/>
          <p:nvPr/>
        </p:nvGrpSpPr>
        <p:grpSpPr>
          <a:xfrm>
            <a:off x="7330440" y="4287520"/>
            <a:ext cx="1678939" cy="2405380"/>
            <a:chOff x="7330440" y="4287520"/>
            <a:chExt cx="1678939" cy="2405380"/>
          </a:xfrm>
        </p:grpSpPr>
        <p:pic>
          <p:nvPicPr>
            <p:cNvPr id="180" name="object 1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30440" y="4287520"/>
              <a:ext cx="1678940" cy="2405380"/>
            </a:xfrm>
            <a:prstGeom prst="rect">
              <a:avLst/>
            </a:prstGeom>
          </p:spPr>
        </p:pic>
        <p:pic>
          <p:nvPicPr>
            <p:cNvPr id="181" name="object 1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08291" y="4315701"/>
              <a:ext cx="1521714" cy="2247011"/>
            </a:xfrm>
            <a:prstGeom prst="rect">
              <a:avLst/>
            </a:prstGeom>
          </p:spPr>
        </p:pic>
        <p:sp>
          <p:nvSpPr>
            <p:cNvPr id="182" name="object 157"/>
            <p:cNvSpPr/>
            <p:nvPr/>
          </p:nvSpPr>
          <p:spPr>
            <a:xfrm>
              <a:off x="7408291" y="4315714"/>
              <a:ext cx="1522095" cy="457200"/>
            </a:xfrm>
            <a:custGeom>
              <a:avLst/>
              <a:gdLst/>
              <a:ahLst/>
              <a:cxnLst/>
              <a:rect l="l" t="t" r="r" b="b"/>
              <a:pathLst>
                <a:path w="1522095" h="457200">
                  <a:moveTo>
                    <a:pt x="152171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21714" y="457200"/>
                  </a:lnTo>
                  <a:lnTo>
                    <a:pt x="1521714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bject 158"/>
            <p:cNvSpPr/>
            <p:nvPr/>
          </p:nvSpPr>
          <p:spPr>
            <a:xfrm>
              <a:off x="7408291" y="4772926"/>
              <a:ext cx="1522095" cy="1301115"/>
            </a:xfrm>
            <a:custGeom>
              <a:avLst/>
              <a:gdLst/>
              <a:ahLst/>
              <a:cxnLst/>
              <a:rect l="l" t="t" r="r" b="b"/>
              <a:pathLst>
                <a:path w="1522095" h="1301114">
                  <a:moveTo>
                    <a:pt x="1521714" y="0"/>
                  </a:moveTo>
                  <a:lnTo>
                    <a:pt x="0" y="0"/>
                  </a:lnTo>
                  <a:lnTo>
                    <a:pt x="0" y="1300733"/>
                  </a:lnTo>
                  <a:lnTo>
                    <a:pt x="1521714" y="1300733"/>
                  </a:lnTo>
                  <a:lnTo>
                    <a:pt x="1521714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bject 159"/>
            <p:cNvSpPr/>
            <p:nvPr/>
          </p:nvSpPr>
          <p:spPr>
            <a:xfrm>
              <a:off x="7408291" y="6073660"/>
              <a:ext cx="1522095" cy="489584"/>
            </a:xfrm>
            <a:custGeom>
              <a:avLst/>
              <a:gdLst/>
              <a:ahLst/>
              <a:cxnLst/>
              <a:rect l="l" t="t" r="r" b="b"/>
              <a:pathLst>
                <a:path w="1522095" h="489584">
                  <a:moveTo>
                    <a:pt x="1521714" y="0"/>
                  </a:moveTo>
                  <a:lnTo>
                    <a:pt x="0" y="0"/>
                  </a:lnTo>
                  <a:lnTo>
                    <a:pt x="0" y="489051"/>
                  </a:lnTo>
                  <a:lnTo>
                    <a:pt x="1521714" y="489051"/>
                  </a:lnTo>
                  <a:lnTo>
                    <a:pt x="15217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bject 160"/>
            <p:cNvSpPr/>
            <p:nvPr/>
          </p:nvSpPr>
          <p:spPr>
            <a:xfrm>
              <a:off x="7403338" y="4760214"/>
              <a:ext cx="1531620" cy="25400"/>
            </a:xfrm>
            <a:custGeom>
              <a:avLst/>
              <a:gdLst/>
              <a:ahLst/>
              <a:cxnLst/>
              <a:rect l="l" t="t" r="r" b="b"/>
              <a:pathLst>
                <a:path w="1531620" h="25400">
                  <a:moveTo>
                    <a:pt x="0" y="25400"/>
                  </a:moveTo>
                  <a:lnTo>
                    <a:pt x="1531619" y="25400"/>
                  </a:lnTo>
                  <a:lnTo>
                    <a:pt x="1531619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bject 161"/>
            <p:cNvSpPr/>
            <p:nvPr/>
          </p:nvSpPr>
          <p:spPr>
            <a:xfrm>
              <a:off x="7403338" y="4310634"/>
              <a:ext cx="1531620" cy="2257425"/>
            </a:xfrm>
            <a:custGeom>
              <a:avLst/>
              <a:gdLst/>
              <a:ahLst/>
              <a:cxnLst/>
              <a:rect l="l" t="t" r="r" b="b"/>
              <a:pathLst>
                <a:path w="1531620" h="2257425">
                  <a:moveTo>
                    <a:pt x="0" y="1763026"/>
                  </a:moveTo>
                  <a:lnTo>
                    <a:pt x="1531619" y="1763026"/>
                  </a:lnTo>
                </a:path>
                <a:path w="1531620" h="2257425">
                  <a:moveTo>
                    <a:pt x="4952" y="0"/>
                  </a:moveTo>
                  <a:lnTo>
                    <a:pt x="4952" y="2257082"/>
                  </a:lnTo>
                </a:path>
                <a:path w="1531620" h="2257425">
                  <a:moveTo>
                    <a:pt x="1526666" y="0"/>
                  </a:moveTo>
                  <a:lnTo>
                    <a:pt x="1526666" y="2257082"/>
                  </a:lnTo>
                </a:path>
                <a:path w="1531620" h="2257425">
                  <a:moveTo>
                    <a:pt x="0" y="5080"/>
                  </a:moveTo>
                  <a:lnTo>
                    <a:pt x="1531619" y="5080"/>
                  </a:lnTo>
                </a:path>
                <a:path w="1531620" h="2257425">
                  <a:moveTo>
                    <a:pt x="0" y="2252078"/>
                  </a:moveTo>
                  <a:lnTo>
                    <a:pt x="1531619" y="2252078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7" name="object 162"/>
          <p:cNvSpPr txBox="1"/>
          <p:nvPr/>
        </p:nvSpPr>
        <p:spPr>
          <a:xfrm>
            <a:off x="7649591" y="4345304"/>
            <a:ext cx="104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79" fontAlgn="auto">
              <a:spcBef>
                <a:spcPts val="100"/>
              </a:spcBef>
              <a:spcAft>
                <a:spcPts val="0"/>
              </a:spcAft>
            </a:pPr>
            <a:r>
              <a:rPr sz="1200" b="1" kern="0" spc="-10" dirty="0">
                <a:solidFill>
                  <a:srgbClr val="001F5F"/>
                </a:solidFill>
                <a:latin typeface="Arial"/>
                <a:cs typeface="Arial"/>
              </a:rPr>
              <a:t>Медицинская сестра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8" name="object 163"/>
          <p:cNvSpPr txBox="1"/>
          <p:nvPr/>
        </p:nvSpPr>
        <p:spPr>
          <a:xfrm>
            <a:off x="7489190" y="4802758"/>
            <a:ext cx="136398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fontAlgn="auto">
              <a:spcBef>
                <a:spcPts val="100"/>
              </a:spcBef>
              <a:spcAft>
                <a:spcPts val="0"/>
              </a:spcAft>
            </a:pP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При</a:t>
            </a:r>
            <a:r>
              <a:rPr sz="11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повышенной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температуре</a:t>
            </a:r>
            <a:r>
              <a:rPr sz="11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не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допускает</a:t>
            </a:r>
            <a:r>
              <a:rPr sz="1100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ребенка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в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группу,</a:t>
            </a:r>
            <a:r>
              <a:rPr sz="11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рекомендует родителям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обратиться</a:t>
            </a:r>
            <a:r>
              <a:rPr sz="1100" kern="0" spc="25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с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ребенком</a:t>
            </a:r>
            <a:r>
              <a:rPr sz="1100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100" kern="0" dirty="0">
                <a:solidFill>
                  <a:sysClr val="windowText" lastClr="000000"/>
                </a:solidFill>
                <a:latin typeface="Arial"/>
                <a:cs typeface="Arial"/>
              </a:rPr>
              <a:t>к </a:t>
            </a:r>
            <a:r>
              <a:rPr sz="11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врачу</a:t>
            </a:r>
            <a:endParaRPr sz="1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9" name="object 164"/>
          <p:cNvSpPr txBox="1"/>
          <p:nvPr/>
        </p:nvSpPr>
        <p:spPr>
          <a:xfrm>
            <a:off x="7489190" y="6211252"/>
            <a:ext cx="74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kern="0" spc="-20" dirty="0">
                <a:solidFill>
                  <a:srgbClr val="001F5F"/>
                </a:solidFill>
                <a:latin typeface="Arial"/>
                <a:cs typeface="Arial"/>
              </a:rPr>
              <a:t>120-</a:t>
            </a:r>
            <a:r>
              <a:rPr sz="1200" kern="0" dirty="0">
                <a:solidFill>
                  <a:srgbClr val="001F5F"/>
                </a:solidFill>
                <a:latin typeface="Arial"/>
                <a:cs typeface="Arial"/>
              </a:rPr>
              <a:t>300</a:t>
            </a:r>
            <a:r>
              <a:rPr sz="1200" kern="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kern="0" spc="-2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90" name="object 16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990080" y="5570220"/>
            <a:ext cx="723900" cy="502920"/>
          </a:xfrm>
          <a:prstGeom prst="rect">
            <a:avLst/>
          </a:prstGeom>
        </p:spPr>
      </p:pic>
      <p:grpSp>
        <p:nvGrpSpPr>
          <p:cNvPr id="191" name="object 166"/>
          <p:cNvGrpSpPr/>
          <p:nvPr/>
        </p:nvGrpSpPr>
        <p:grpSpPr>
          <a:xfrm>
            <a:off x="6672580" y="6530338"/>
            <a:ext cx="492759" cy="312420"/>
            <a:chOff x="6672580" y="6530338"/>
            <a:chExt cx="492759" cy="312420"/>
          </a:xfrm>
        </p:grpSpPr>
        <p:pic>
          <p:nvPicPr>
            <p:cNvPr id="192" name="object 1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72580" y="6530338"/>
              <a:ext cx="492759" cy="312420"/>
            </a:xfrm>
            <a:prstGeom prst="rect">
              <a:avLst/>
            </a:prstGeom>
          </p:spPr>
        </p:pic>
        <p:sp>
          <p:nvSpPr>
            <p:cNvPr id="193" name="object 168"/>
            <p:cNvSpPr/>
            <p:nvPr/>
          </p:nvSpPr>
          <p:spPr>
            <a:xfrm>
              <a:off x="6754749" y="6611471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329336" y="0"/>
                  </a:moveTo>
                  <a:lnTo>
                    <a:pt x="0" y="0"/>
                  </a:lnTo>
                  <a:lnTo>
                    <a:pt x="0" y="149605"/>
                  </a:lnTo>
                  <a:lnTo>
                    <a:pt x="329336" y="149605"/>
                  </a:lnTo>
                  <a:lnTo>
                    <a:pt x="329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bject 169"/>
            <p:cNvSpPr/>
            <p:nvPr/>
          </p:nvSpPr>
          <p:spPr>
            <a:xfrm>
              <a:off x="6754749" y="6611471"/>
              <a:ext cx="329565" cy="149860"/>
            </a:xfrm>
            <a:custGeom>
              <a:avLst/>
              <a:gdLst/>
              <a:ahLst/>
              <a:cxnLst/>
              <a:rect l="l" t="t" r="r" b="b"/>
              <a:pathLst>
                <a:path w="329565" h="149859">
                  <a:moveTo>
                    <a:pt x="0" y="149605"/>
                  </a:moveTo>
                  <a:lnTo>
                    <a:pt x="329336" y="149605"/>
                  </a:lnTo>
                  <a:lnTo>
                    <a:pt x="329336" y="0"/>
                  </a:lnTo>
                  <a:lnTo>
                    <a:pt x="0" y="0"/>
                  </a:lnTo>
                  <a:lnTo>
                    <a:pt x="0" y="14960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5" name="object 170"/>
          <p:cNvGrpSpPr/>
          <p:nvPr/>
        </p:nvGrpSpPr>
        <p:grpSpPr>
          <a:xfrm>
            <a:off x="8318500" y="6187440"/>
            <a:ext cx="551180" cy="358140"/>
            <a:chOff x="8318500" y="6187440"/>
            <a:chExt cx="551180" cy="358140"/>
          </a:xfrm>
        </p:grpSpPr>
        <p:pic>
          <p:nvPicPr>
            <p:cNvPr id="196" name="object 1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18500" y="6187440"/>
              <a:ext cx="551179" cy="358139"/>
            </a:xfrm>
            <a:prstGeom prst="rect">
              <a:avLst/>
            </a:prstGeom>
          </p:spPr>
        </p:pic>
        <p:sp>
          <p:nvSpPr>
            <p:cNvPr id="197" name="object 172"/>
            <p:cNvSpPr/>
            <p:nvPr/>
          </p:nvSpPr>
          <p:spPr>
            <a:xfrm>
              <a:off x="8399652" y="626799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388759" y="0"/>
                  </a:moveTo>
                  <a:lnTo>
                    <a:pt x="0" y="0"/>
                  </a:lnTo>
                  <a:lnTo>
                    <a:pt x="0" y="196049"/>
                  </a:lnTo>
                  <a:lnTo>
                    <a:pt x="388759" y="1960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bject 173"/>
            <p:cNvSpPr/>
            <p:nvPr/>
          </p:nvSpPr>
          <p:spPr>
            <a:xfrm>
              <a:off x="8399652" y="6267996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0" y="196049"/>
                  </a:moveTo>
                  <a:lnTo>
                    <a:pt x="388759" y="196049"/>
                  </a:lnTo>
                  <a:lnTo>
                    <a:pt x="388759" y="0"/>
                  </a:lnTo>
                  <a:lnTo>
                    <a:pt x="0" y="0"/>
                  </a:lnTo>
                  <a:lnTo>
                    <a:pt x="0" y="196049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9" name="object 3"/>
          <p:cNvSpPr txBox="1">
            <a:spLocks/>
          </p:cNvSpPr>
          <p:nvPr/>
        </p:nvSpPr>
        <p:spPr>
          <a:xfrm>
            <a:off x="547687" y="91757"/>
            <a:ext cx="78638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1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Карта</a:t>
            </a:r>
            <a:r>
              <a:rPr kumimoji="0" lang="ru-RU" sz="1600" b="0" i="0" u="none" strike="noStrike" kern="0" cap="none" spc="-4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текущего</a:t>
            </a:r>
            <a:r>
              <a:rPr kumimoji="0" lang="ru-RU" sz="16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состояния</a:t>
            </a:r>
            <a:r>
              <a:rPr kumimoji="0" lang="ru-RU" sz="1600" b="0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процесса (продолжение)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«Проведение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«утреннего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фильтра» в</a:t>
            </a:r>
            <a:r>
              <a:rPr kumimoji="0" lang="ru-RU" sz="1600" b="0" i="0" u="none" strike="noStrike" kern="0" cap="none" spc="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МБДОУ</a:t>
            </a:r>
            <a:r>
              <a:rPr kumimoji="0" lang="ru-RU" sz="1600" b="0" i="0" u="none" strike="noStrike" kern="0" cap="none" spc="1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«Детский</a:t>
            </a:r>
            <a:r>
              <a:rPr kumimoji="0" lang="ru-RU" sz="1600" b="0" i="0" u="none" strike="noStrike" kern="0" cap="none" spc="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сад №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105»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»</a:t>
            </a:r>
            <a:endParaRPr kumimoji="0" lang="ru-RU" sz="1600" b="0" i="0" u="none" strike="noStrike" kern="0" cap="none" spc="-10" normalizeH="0" baseline="0" noProof="0" dirty="0">
              <a:ln>
                <a:noFill/>
              </a:ln>
              <a:solidFill>
                <a:srgbClr val="006FC0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grpSp>
        <p:nvGrpSpPr>
          <p:cNvPr id="200" name="object 4"/>
          <p:cNvGrpSpPr/>
          <p:nvPr/>
        </p:nvGrpSpPr>
        <p:grpSpPr>
          <a:xfrm>
            <a:off x="803020" y="879850"/>
            <a:ext cx="650240" cy="993140"/>
            <a:chOff x="385070" y="880368"/>
            <a:chExt cx="650240" cy="993140"/>
          </a:xfrm>
        </p:grpSpPr>
        <p:pic>
          <p:nvPicPr>
            <p:cNvPr id="201" name="object 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5070" y="880368"/>
              <a:ext cx="649718" cy="992622"/>
            </a:xfrm>
            <a:prstGeom prst="rect">
              <a:avLst/>
            </a:prstGeom>
          </p:spPr>
        </p:pic>
        <p:pic>
          <p:nvPicPr>
            <p:cNvPr id="202" name="object 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5498" y="900175"/>
              <a:ext cx="508889" cy="853439"/>
            </a:xfrm>
            <a:prstGeom prst="rect">
              <a:avLst/>
            </a:prstGeom>
          </p:spPr>
        </p:pic>
        <p:sp>
          <p:nvSpPr>
            <p:cNvPr id="203" name="object 7"/>
            <p:cNvSpPr/>
            <p:nvPr/>
          </p:nvSpPr>
          <p:spPr>
            <a:xfrm>
              <a:off x="455498" y="900175"/>
              <a:ext cx="509270" cy="304800"/>
            </a:xfrm>
            <a:custGeom>
              <a:avLst/>
              <a:gdLst/>
              <a:ahLst/>
              <a:cxnLst/>
              <a:rect l="l" t="t" r="r" b="b"/>
              <a:pathLst>
                <a:path w="509269" h="304800">
                  <a:moveTo>
                    <a:pt x="50888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08889" y="30480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object 8"/>
            <p:cNvSpPr/>
            <p:nvPr/>
          </p:nvSpPr>
          <p:spPr>
            <a:xfrm>
              <a:off x="455498" y="120497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bject 9"/>
            <p:cNvSpPr/>
            <p:nvPr/>
          </p:nvSpPr>
          <p:spPr>
            <a:xfrm>
              <a:off x="455498" y="1479295"/>
              <a:ext cx="509270" cy="274320"/>
            </a:xfrm>
            <a:custGeom>
              <a:avLst/>
              <a:gdLst/>
              <a:ahLst/>
              <a:cxnLst/>
              <a:rect l="l" t="t" r="r" b="b"/>
              <a:pathLst>
                <a:path w="509269" h="274319">
                  <a:moveTo>
                    <a:pt x="50888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08889" y="274320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object 10"/>
            <p:cNvSpPr/>
            <p:nvPr/>
          </p:nvSpPr>
          <p:spPr>
            <a:xfrm>
              <a:off x="450494" y="1192275"/>
              <a:ext cx="519430" cy="25400"/>
            </a:xfrm>
            <a:custGeom>
              <a:avLst/>
              <a:gdLst/>
              <a:ahLst/>
              <a:cxnLst/>
              <a:rect l="l" t="t" r="r" b="b"/>
              <a:pathLst>
                <a:path w="519430" h="25400">
                  <a:moveTo>
                    <a:pt x="0" y="25400"/>
                  </a:moveTo>
                  <a:lnTo>
                    <a:pt x="518883" y="25400"/>
                  </a:lnTo>
                  <a:lnTo>
                    <a:pt x="51888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object 11"/>
            <p:cNvSpPr/>
            <p:nvPr/>
          </p:nvSpPr>
          <p:spPr>
            <a:xfrm>
              <a:off x="450494" y="895095"/>
              <a:ext cx="519430" cy="863600"/>
            </a:xfrm>
            <a:custGeom>
              <a:avLst/>
              <a:gdLst/>
              <a:ahLst/>
              <a:cxnLst/>
              <a:rect l="l" t="t" r="r" b="b"/>
              <a:pathLst>
                <a:path w="519430" h="863600">
                  <a:moveTo>
                    <a:pt x="0" y="584200"/>
                  </a:moveTo>
                  <a:lnTo>
                    <a:pt x="518883" y="584200"/>
                  </a:lnTo>
                </a:path>
                <a:path w="519430" h="863600">
                  <a:moveTo>
                    <a:pt x="5003" y="0"/>
                  </a:moveTo>
                  <a:lnTo>
                    <a:pt x="5003" y="863473"/>
                  </a:lnTo>
                </a:path>
                <a:path w="519430" h="863600">
                  <a:moveTo>
                    <a:pt x="513892" y="0"/>
                  </a:moveTo>
                  <a:lnTo>
                    <a:pt x="513892" y="863473"/>
                  </a:lnTo>
                </a:path>
                <a:path w="519430" h="863600">
                  <a:moveTo>
                    <a:pt x="0" y="5079"/>
                  </a:moveTo>
                  <a:lnTo>
                    <a:pt x="518883" y="5079"/>
                  </a:lnTo>
                </a:path>
                <a:path w="519430" h="863600">
                  <a:moveTo>
                    <a:pt x="0" y="858519"/>
                  </a:moveTo>
                  <a:lnTo>
                    <a:pt x="518883" y="858519"/>
                  </a:lnTo>
                </a:path>
              </a:pathLst>
            </a:custGeom>
            <a:ln w="9999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8" name="object 25"/>
          <p:cNvSpPr txBox="1"/>
          <p:nvPr/>
        </p:nvSpPr>
        <p:spPr>
          <a:xfrm>
            <a:off x="7303800" y="1025901"/>
            <a:ext cx="1619885" cy="44691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7945" fontAlgn="auto">
              <a:spcBef>
                <a:spcPts val="305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5 октября 2021</a:t>
            </a:r>
          </a:p>
          <a:p>
            <a:pPr marL="67945" fontAlgn="auto">
              <a:spcBef>
                <a:spcPts val="305"/>
              </a:spcBef>
              <a:spcAft>
                <a:spcPts val="0"/>
              </a:spcAft>
            </a:pPr>
            <a:r>
              <a:rPr lang="ru-RU" sz="1200" b="1" kern="0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Сро</a:t>
            </a:r>
            <a:r>
              <a:rPr sz="1200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к</a:t>
            </a:r>
            <a:r>
              <a:rPr sz="1200" b="1" kern="0" spc="33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по</a:t>
            </a:r>
            <a:r>
              <a:rPr sz="1200" b="1" kern="0" spc="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регламенту</a:t>
            </a:r>
            <a:endParaRPr sz="1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102" y="2005075"/>
            <a:ext cx="5505386" cy="4571949"/>
          </a:xfrm>
          <a:prstGeom prst="rect">
            <a:avLst/>
          </a:prstGeom>
        </p:spPr>
      </p:pic>
      <p:sp>
        <p:nvSpPr>
          <p:cNvPr id="2" name="object 3"/>
          <p:cNvSpPr txBox="1">
            <a:spLocks/>
          </p:cNvSpPr>
          <p:nvPr/>
        </p:nvSpPr>
        <p:spPr>
          <a:xfrm>
            <a:off x="827584" y="260648"/>
            <a:ext cx="3760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ВВЕДЕНИЕ</a:t>
            </a:r>
            <a:r>
              <a:rPr lang="ru-RU" sz="1800" kern="0" spc="-6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1800" kern="0" spc="-4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ПРЕДМЕТНУЮ</a:t>
            </a:r>
            <a:r>
              <a:rPr lang="ru-RU" sz="1800" kern="0" spc="-4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pc="-1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ОБЛАСТЬ</a:t>
            </a:r>
            <a:endParaRPr lang="ru-RU" sz="1800" kern="0" smtClean="0">
              <a:latin typeface="Franklin Gothic Medium"/>
              <a:cs typeface="Franklin Gothic Medium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(ОПИСАНИЕ</a:t>
            </a:r>
            <a:r>
              <a:rPr lang="ru-RU" sz="1800" kern="0" spc="-4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СИТУАЦИИ</a:t>
            </a:r>
            <a:r>
              <a:rPr lang="ru-RU" sz="1800" kern="0" spc="-2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«КАК</a:t>
            </a:r>
            <a:r>
              <a:rPr lang="ru-RU" sz="1800" kern="0" spc="-2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800" kern="0" spc="-10" smtClean="0">
                <a:solidFill>
                  <a:srgbClr val="464646"/>
                </a:solidFill>
                <a:latin typeface="Franklin Gothic Medium"/>
                <a:cs typeface="Franklin Gothic Medium"/>
              </a:rPr>
              <a:t>ЕСТЬ»)</a:t>
            </a:r>
            <a:endParaRPr lang="ru-RU" sz="1800" kern="0" dirty="0">
              <a:latin typeface="Franklin Gothic Medium"/>
              <a:cs typeface="Franklin Gothic Medium"/>
            </a:endParaRPr>
          </a:p>
        </p:txBody>
      </p:sp>
      <p:sp>
        <p:nvSpPr>
          <p:cNvPr id="3" name="object 45"/>
          <p:cNvSpPr txBox="1"/>
          <p:nvPr/>
        </p:nvSpPr>
        <p:spPr>
          <a:xfrm>
            <a:off x="320357" y="1039431"/>
            <a:ext cx="858837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fontAlgn="auto">
              <a:spcBef>
                <a:spcPts val="100"/>
              </a:spcBef>
              <a:spcAft>
                <a:spcPts val="0"/>
              </a:spcAft>
            </a:pPr>
            <a:r>
              <a:rPr b="1" kern="0" dirty="0">
                <a:solidFill>
                  <a:srgbClr val="001F5F"/>
                </a:solidFill>
                <a:latin typeface="Arial Narrow"/>
                <a:cs typeface="Arial Narrow"/>
              </a:rPr>
              <a:t>ПИРАМИДА</a:t>
            </a:r>
            <a:r>
              <a:rPr b="1" kern="0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Arial Narrow"/>
                <a:cs typeface="Arial Narrow"/>
              </a:rPr>
              <a:t>ПРОБЛЕМ</a:t>
            </a:r>
            <a:endParaRPr kern="0" dirty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marL="12700" marR="5080" indent="635" fontAlgn="auto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«ПРОВЕДЕНИЕ</a:t>
            </a:r>
            <a:r>
              <a:rPr sz="1600" kern="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«УТРЕННЕГО</a:t>
            </a:r>
            <a:r>
              <a:rPr sz="1600" kern="0" spc="-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ФИЛЬТРА»</a:t>
            </a:r>
            <a:r>
              <a:rPr sz="1600" kern="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В</a:t>
            </a:r>
            <a:r>
              <a:rPr sz="1600" kern="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М</a:t>
            </a:r>
            <a:r>
              <a:rPr lang="ru-RU"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Б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ДОУ</a:t>
            </a:r>
            <a:r>
              <a:rPr sz="1600" kern="0" spc="-5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«ДЕТСКИЙ</a:t>
            </a:r>
            <a:r>
              <a:rPr sz="1600" kern="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САД</a:t>
            </a:r>
            <a:r>
              <a:rPr sz="1600" kern="0" spc="-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№</a:t>
            </a:r>
            <a:r>
              <a:rPr lang="ru-RU" sz="1600" kern="0" spc="-2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105</a:t>
            </a:r>
            <a:r>
              <a:rPr sz="1600" kern="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»</a:t>
            </a:r>
            <a:r>
              <a:rPr sz="1600" kern="0" spc="10" dirty="0" smtClean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endParaRPr lang="ru-RU" sz="1600" kern="0" spc="10" dirty="0" smtClean="0">
              <a:solidFill>
                <a:srgbClr val="006FC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46"/>
          <p:cNvSpPr txBox="1">
            <a:spLocks/>
          </p:cNvSpPr>
          <p:nvPr/>
        </p:nvSpPr>
        <p:spPr>
          <a:xfrm>
            <a:off x="5173978" y="2112952"/>
            <a:ext cx="3707129" cy="367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Родители входят</a:t>
            </a:r>
            <a:r>
              <a:rPr kumimoji="0" lang="ru-RU" sz="1400" b="0" i="0" u="none" strike="noStrike" kern="0" cap="none" spc="-1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не через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отдельный</a:t>
            </a:r>
            <a:r>
              <a:rPr kumimoji="0" lang="ru-RU" sz="14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вход</a:t>
            </a:r>
          </a:p>
          <a:p>
            <a:pPr marL="210820" marR="0" lvl="0" indent="-198120" algn="l" defTabSz="91440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Родители</a:t>
            </a:r>
            <a:r>
              <a:rPr kumimoji="0" lang="ru-RU" sz="1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приходят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масок</a:t>
            </a:r>
            <a:r>
              <a:rPr kumimoji="0" lang="ru-RU" sz="1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бахил</a:t>
            </a:r>
          </a:p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lang="ru-RU" sz="1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lang="ru-RU" sz="1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всех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входах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размещены</a:t>
            </a:r>
            <a:r>
              <a:rPr kumimoji="0" lang="ru-RU" sz="1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дозаторы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антисептиком</a:t>
            </a:r>
          </a:p>
          <a:p>
            <a:pPr marL="12700" marR="30226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Родители</a:t>
            </a:r>
            <a:r>
              <a:rPr kumimoji="0" lang="ru-RU" sz="1400" b="0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отказываются</a:t>
            </a:r>
            <a:r>
              <a:rPr kumimoji="0" lang="ru-RU" sz="1400" b="0" i="0" u="none" strike="noStrike" kern="0" cap="none" spc="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обрабатывать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руки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антисептиком,</a:t>
            </a:r>
            <a:r>
              <a:rPr kumimoji="0" lang="ru-RU" sz="1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надевать</a:t>
            </a:r>
            <a:r>
              <a:rPr kumimoji="0" lang="ru-RU" sz="1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маску</a:t>
            </a:r>
            <a:r>
              <a:rPr kumimoji="0" lang="ru-RU" sz="1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бахилы</a:t>
            </a:r>
          </a:p>
          <a:p>
            <a:pPr marL="210820" marR="0" lvl="0" indent="-19812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Термометров</a:t>
            </a:r>
            <a:r>
              <a:rPr kumimoji="0" lang="ru-RU" sz="1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хватает</a:t>
            </a:r>
            <a:r>
              <a:rPr kumimoji="0" lang="ru-RU" sz="1400" b="0" i="0" u="none" strike="noStrike" kern="0" cap="none" spc="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всех</a:t>
            </a:r>
          </a:p>
          <a:p>
            <a:pPr marL="210185" marR="0" lvl="0" indent="-1981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Длительный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процесс</a:t>
            </a:r>
            <a:r>
              <a:rPr kumimoji="0" lang="ru-RU" sz="1400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измерения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температуры</a:t>
            </a:r>
          </a:p>
          <a:p>
            <a:pPr marL="12700" marR="22987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Родители</a:t>
            </a:r>
            <a:r>
              <a:rPr kumimoji="0" lang="ru-RU" sz="1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отказываются</a:t>
            </a:r>
            <a:r>
              <a:rPr kumimoji="0" lang="ru-RU" sz="1400" b="0" i="0" u="none" strike="noStrike" kern="0" cap="none" spc="-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измерять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свою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температуру</a:t>
            </a:r>
          </a:p>
          <a:p>
            <a:pPr marL="210185" marR="0" lvl="0" indent="-1981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Риск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повреждения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ртутного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термометра</a:t>
            </a:r>
          </a:p>
          <a:p>
            <a:pPr marL="210185" marR="0" lvl="0" indent="-19812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210820" algn="l"/>
              </a:tabLst>
              <a:defRPr/>
            </a:pP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Воспитатель</a:t>
            </a:r>
            <a:r>
              <a:rPr kumimoji="0" lang="ru-RU" sz="1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lang="ru-RU" sz="1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может</a:t>
            </a:r>
            <a:r>
              <a:rPr kumimoji="0" lang="ru-RU" sz="1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найти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журнал</a:t>
            </a:r>
          </a:p>
          <a:p>
            <a:pPr marL="12700" marR="110109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307340" algn="l"/>
              </a:tabLst>
              <a:defRPr/>
            </a:pP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Ребенок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плохо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моет</a:t>
            </a:r>
            <a:r>
              <a:rPr kumimoji="0" lang="ru-RU" sz="1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руки </a:t>
            </a:r>
          </a:p>
          <a:p>
            <a:pPr marL="12700" marR="110109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07340" algn="l"/>
              </a:tabLst>
              <a:defRPr/>
            </a:pPr>
            <a:r>
              <a:rPr lang="ru-RU" kern="0" spc="-20" dirty="0">
                <a:solidFill>
                  <a:sysClr val="windowText" lastClr="000000"/>
                </a:solidFill>
              </a:rPr>
              <a:t>1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</a:t>
            </a:r>
            <a:r>
              <a:rPr kumimoji="0" lang="ru-RU" sz="1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Ребенок</a:t>
            </a:r>
            <a:r>
              <a:rPr kumimoji="0" lang="ru-RU" sz="1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lang="ru-RU" sz="1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хочет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мыть</a:t>
            </a:r>
            <a:r>
              <a:rPr kumimoji="0" lang="ru-RU" sz="1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руки</a:t>
            </a:r>
            <a:endParaRPr kumimoji="0" lang="ru-RU" sz="14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1748154" y="5280977"/>
            <a:ext cx="2440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10" dirty="0">
                <a:solidFill>
                  <a:srgbClr val="001F5F"/>
                </a:solidFill>
                <a:latin typeface="Arial"/>
                <a:cs typeface="Arial"/>
              </a:rPr>
              <a:t>Уровень</a:t>
            </a:r>
            <a:r>
              <a:rPr kern="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kern="0" spc="-10" dirty="0">
                <a:solidFill>
                  <a:srgbClr val="001F5F"/>
                </a:solidFill>
                <a:latin typeface="Arial"/>
                <a:cs typeface="Arial"/>
              </a:rPr>
              <a:t>детского</a:t>
            </a:r>
            <a:r>
              <a:rPr kern="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kern="0" spc="-20" dirty="0">
                <a:solidFill>
                  <a:srgbClr val="001F5F"/>
                </a:solidFill>
                <a:latin typeface="Arial"/>
                <a:cs typeface="Arial"/>
              </a:rPr>
              <a:t>сада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8" name="object 10"/>
          <p:cNvGrpSpPr/>
          <p:nvPr/>
        </p:nvGrpSpPr>
        <p:grpSpPr>
          <a:xfrm>
            <a:off x="1023619" y="1894839"/>
            <a:ext cx="3848100" cy="3337560"/>
            <a:chOff x="1023619" y="1894839"/>
            <a:chExt cx="3848100" cy="3337560"/>
          </a:xfrm>
        </p:grpSpPr>
        <p:pic>
          <p:nvPicPr>
            <p:cNvPr id="9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2919" y="1894839"/>
              <a:ext cx="2306320" cy="2026919"/>
            </a:xfrm>
            <a:prstGeom prst="rect">
              <a:avLst/>
            </a:prstGeom>
          </p:spPr>
        </p:pic>
        <p:sp>
          <p:nvSpPr>
            <p:cNvPr id="10" name="object 12"/>
            <p:cNvSpPr/>
            <p:nvPr/>
          </p:nvSpPr>
          <p:spPr>
            <a:xfrm>
              <a:off x="1857375" y="1928875"/>
              <a:ext cx="2138680" cy="1857375"/>
            </a:xfrm>
            <a:custGeom>
              <a:avLst/>
              <a:gdLst/>
              <a:ahLst/>
              <a:cxnLst/>
              <a:rect l="l" t="t" r="r" b="b"/>
              <a:pathLst>
                <a:path w="2138679" h="1857375">
                  <a:moveTo>
                    <a:pt x="1069213" y="0"/>
                  </a:moveTo>
                  <a:lnTo>
                    <a:pt x="0" y="1857375"/>
                  </a:lnTo>
                  <a:lnTo>
                    <a:pt x="2138553" y="1857375"/>
                  </a:lnTo>
                  <a:lnTo>
                    <a:pt x="106921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3"/>
            <p:cNvSpPr/>
            <p:nvPr/>
          </p:nvSpPr>
          <p:spPr>
            <a:xfrm>
              <a:off x="1857375" y="1928875"/>
              <a:ext cx="2138680" cy="1857375"/>
            </a:xfrm>
            <a:custGeom>
              <a:avLst/>
              <a:gdLst/>
              <a:ahLst/>
              <a:cxnLst/>
              <a:rect l="l" t="t" r="r" b="b"/>
              <a:pathLst>
                <a:path w="2138679" h="1857375">
                  <a:moveTo>
                    <a:pt x="0" y="1857375"/>
                  </a:moveTo>
                  <a:lnTo>
                    <a:pt x="1069213" y="0"/>
                  </a:lnTo>
                  <a:lnTo>
                    <a:pt x="2138553" y="1857375"/>
                  </a:lnTo>
                  <a:lnTo>
                    <a:pt x="0" y="1857375"/>
                  </a:lnTo>
                  <a:close/>
                </a:path>
              </a:pathLst>
            </a:custGeom>
            <a:ln w="9999">
              <a:solidFill>
                <a:srgbClr val="7C3B4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619" y="3754119"/>
              <a:ext cx="3848100" cy="1465580"/>
            </a:xfrm>
            <a:prstGeom prst="rect">
              <a:avLst/>
            </a:prstGeom>
          </p:spPr>
        </p:pic>
        <p:pic>
          <p:nvPicPr>
            <p:cNvPr id="1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119" y="4015739"/>
              <a:ext cx="2791460" cy="1216660"/>
            </a:xfrm>
            <a:prstGeom prst="rect">
              <a:avLst/>
            </a:prstGeom>
          </p:spPr>
        </p:pic>
        <p:pic>
          <p:nvPicPr>
            <p:cNvPr id="14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265" y="3786250"/>
              <a:ext cx="3679761" cy="1299464"/>
            </a:xfrm>
            <a:prstGeom prst="rect">
              <a:avLst/>
            </a:prstGeom>
          </p:spPr>
        </p:pic>
        <p:sp>
          <p:nvSpPr>
            <p:cNvPr id="15" name="object 17"/>
            <p:cNvSpPr/>
            <p:nvPr/>
          </p:nvSpPr>
          <p:spPr>
            <a:xfrm>
              <a:off x="1108265" y="3786250"/>
              <a:ext cx="3679825" cy="1299845"/>
            </a:xfrm>
            <a:custGeom>
              <a:avLst/>
              <a:gdLst/>
              <a:ahLst/>
              <a:cxnLst/>
              <a:rect l="l" t="t" r="r" b="b"/>
              <a:pathLst>
                <a:path w="3679825" h="1299845">
                  <a:moveTo>
                    <a:pt x="0" y="1299464"/>
                  </a:moveTo>
                  <a:lnTo>
                    <a:pt x="765746" y="0"/>
                  </a:lnTo>
                  <a:lnTo>
                    <a:pt x="2913951" y="0"/>
                  </a:lnTo>
                  <a:lnTo>
                    <a:pt x="3679761" y="1299464"/>
                  </a:lnTo>
                  <a:lnTo>
                    <a:pt x="0" y="1299464"/>
                  </a:lnTo>
                  <a:close/>
                </a:path>
              </a:pathLst>
            </a:custGeom>
            <a:ln w="9999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80" y="4041139"/>
              <a:ext cx="2113280" cy="515619"/>
            </a:xfrm>
            <a:prstGeom prst="rect">
              <a:avLst/>
            </a:prstGeom>
          </p:spPr>
        </p:pic>
        <p:pic>
          <p:nvPicPr>
            <p:cNvPr id="17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1319" y="4315460"/>
              <a:ext cx="2639060" cy="515619"/>
            </a:xfrm>
            <a:prstGeom prst="rect">
              <a:avLst/>
            </a:prstGeom>
          </p:spPr>
        </p:pic>
        <p:pic>
          <p:nvPicPr>
            <p:cNvPr id="18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5339" y="4589779"/>
              <a:ext cx="1750060" cy="515619"/>
            </a:xfrm>
            <a:prstGeom prst="rect">
              <a:avLst/>
            </a:prstGeom>
          </p:spPr>
        </p:pic>
      </p:grpSp>
      <p:sp>
        <p:nvSpPr>
          <p:cNvPr id="19" name="object 21"/>
          <p:cNvSpPr txBox="1"/>
          <p:nvPr/>
        </p:nvSpPr>
        <p:spPr>
          <a:xfrm>
            <a:off x="1802510" y="4098353"/>
            <a:ext cx="22929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kern="0" spc="-10" dirty="0">
                <a:solidFill>
                  <a:srgbClr val="001F5F"/>
                </a:solidFill>
                <a:latin typeface="Arial"/>
                <a:cs typeface="Arial"/>
              </a:rPr>
              <a:t>Муниципальный </a:t>
            </a:r>
            <a:r>
              <a:rPr kern="0" dirty="0">
                <a:solidFill>
                  <a:srgbClr val="001F5F"/>
                </a:solidFill>
                <a:latin typeface="Arial"/>
                <a:cs typeface="Arial"/>
              </a:rPr>
              <a:t>(уровень</a:t>
            </a:r>
            <a:r>
              <a:rPr kern="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kern="0" spc="-20" dirty="0">
                <a:solidFill>
                  <a:srgbClr val="001F5F"/>
                </a:solidFill>
                <a:latin typeface="Arial"/>
                <a:cs typeface="Arial"/>
              </a:rPr>
              <a:t>Управления </a:t>
            </a:r>
            <a:r>
              <a:rPr kern="0" spc="-10" dirty="0">
                <a:solidFill>
                  <a:srgbClr val="001F5F"/>
                </a:solidFill>
                <a:latin typeface="Arial"/>
                <a:cs typeface="Arial"/>
              </a:rPr>
              <a:t>образования)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779144" y="598995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1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519" y="5603240"/>
            <a:ext cx="927100" cy="782320"/>
          </a:xfrm>
          <a:prstGeom prst="rect">
            <a:avLst/>
          </a:prstGeom>
        </p:spPr>
      </p:pic>
      <p:sp>
        <p:nvSpPr>
          <p:cNvPr id="22" name="object 29"/>
          <p:cNvSpPr txBox="1"/>
          <p:nvPr/>
        </p:nvSpPr>
        <p:spPr>
          <a:xfrm>
            <a:off x="1238250" y="57715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3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2180" y="5016500"/>
            <a:ext cx="850900" cy="784860"/>
          </a:xfrm>
          <a:prstGeom prst="rect">
            <a:avLst/>
          </a:prstGeom>
        </p:spPr>
      </p:pic>
      <p:sp>
        <p:nvSpPr>
          <p:cNvPr id="24" name="object 31"/>
          <p:cNvSpPr txBox="1"/>
          <p:nvPr/>
        </p:nvSpPr>
        <p:spPr>
          <a:xfrm>
            <a:off x="1275714" y="518477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5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9219" y="5405120"/>
            <a:ext cx="929640" cy="782320"/>
          </a:xfrm>
          <a:prstGeom prst="rect">
            <a:avLst/>
          </a:prstGeom>
        </p:spPr>
      </p:pic>
      <p:sp>
        <p:nvSpPr>
          <p:cNvPr id="26" name="object 33"/>
          <p:cNvSpPr txBox="1"/>
          <p:nvPr/>
        </p:nvSpPr>
        <p:spPr>
          <a:xfrm>
            <a:off x="1760220" y="5572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7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43479" y="5438140"/>
            <a:ext cx="924559" cy="858519"/>
          </a:xfrm>
          <a:prstGeom prst="rect">
            <a:avLst/>
          </a:prstGeom>
        </p:spPr>
      </p:pic>
      <p:sp>
        <p:nvSpPr>
          <p:cNvPr id="28" name="object 35"/>
          <p:cNvSpPr txBox="1"/>
          <p:nvPr/>
        </p:nvSpPr>
        <p:spPr>
          <a:xfrm>
            <a:off x="2821685" y="564102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9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20239" y="5821679"/>
            <a:ext cx="922019" cy="855980"/>
          </a:xfrm>
          <a:prstGeom prst="rect">
            <a:avLst/>
          </a:prstGeom>
        </p:spPr>
      </p:pic>
      <p:sp>
        <p:nvSpPr>
          <p:cNvPr id="30" name="object 37"/>
          <p:cNvSpPr txBox="1"/>
          <p:nvPr/>
        </p:nvSpPr>
        <p:spPr>
          <a:xfrm>
            <a:off x="2297810" y="60236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1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56279" y="5506720"/>
            <a:ext cx="922020" cy="858519"/>
          </a:xfrm>
          <a:prstGeom prst="rect">
            <a:avLst/>
          </a:prstGeom>
        </p:spPr>
      </p:pic>
      <p:sp>
        <p:nvSpPr>
          <p:cNvPr id="32" name="object 39"/>
          <p:cNvSpPr txBox="1"/>
          <p:nvPr/>
        </p:nvSpPr>
        <p:spPr>
          <a:xfrm>
            <a:off x="3634359" y="5710554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3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43860" y="5842000"/>
            <a:ext cx="924560" cy="855980"/>
          </a:xfrm>
          <a:prstGeom prst="rect">
            <a:avLst/>
          </a:prstGeom>
        </p:spPr>
      </p:pic>
      <p:sp>
        <p:nvSpPr>
          <p:cNvPr id="34" name="object 41"/>
          <p:cNvSpPr txBox="1"/>
          <p:nvPr/>
        </p:nvSpPr>
        <p:spPr>
          <a:xfrm>
            <a:off x="3322701" y="604424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5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98240" y="5842000"/>
            <a:ext cx="922019" cy="855980"/>
          </a:xfrm>
          <a:prstGeom prst="rect">
            <a:avLst/>
          </a:prstGeom>
        </p:spPr>
      </p:pic>
      <p:sp>
        <p:nvSpPr>
          <p:cNvPr id="36" name="object 48"/>
          <p:cNvSpPr txBox="1"/>
          <p:nvPr/>
        </p:nvSpPr>
        <p:spPr>
          <a:xfrm>
            <a:off x="4039615" y="6074727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7" name="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85259" y="5166359"/>
            <a:ext cx="922019" cy="855979"/>
          </a:xfrm>
          <a:prstGeom prst="rect">
            <a:avLst/>
          </a:prstGeom>
        </p:spPr>
      </p:pic>
      <p:sp>
        <p:nvSpPr>
          <p:cNvPr id="38" name="object 50"/>
          <p:cNvSpPr txBox="1"/>
          <p:nvPr/>
        </p:nvSpPr>
        <p:spPr>
          <a:xfrm>
            <a:off x="4362703" y="536860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kern="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39" name="object 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76420" y="5760720"/>
            <a:ext cx="922020" cy="855980"/>
          </a:xfrm>
          <a:prstGeom prst="rect">
            <a:avLst/>
          </a:prstGeom>
        </p:spPr>
      </p:pic>
      <p:sp>
        <p:nvSpPr>
          <p:cNvPr id="40" name="object 52"/>
          <p:cNvSpPr txBox="1"/>
          <p:nvPr/>
        </p:nvSpPr>
        <p:spPr>
          <a:xfrm>
            <a:off x="4726304" y="5993129"/>
            <a:ext cx="198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400" kern="0" spc="-8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42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8692" y="5887415"/>
            <a:ext cx="927100" cy="782320"/>
          </a:xfrm>
          <a:prstGeom prst="rect">
            <a:avLst/>
          </a:prstGeom>
        </p:spPr>
      </p:pic>
      <p:sp>
        <p:nvSpPr>
          <p:cNvPr id="43" name="object 37"/>
          <p:cNvSpPr txBox="1"/>
          <p:nvPr/>
        </p:nvSpPr>
        <p:spPr>
          <a:xfrm>
            <a:off x="813602" y="605873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kern="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4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99592" y="437814"/>
            <a:ext cx="4185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ВВЕДЕНИЕ</a:t>
            </a:r>
            <a:r>
              <a:rPr lang="ru-RU" sz="2000" kern="0" spc="-8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2000" kern="0" spc="-4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ПРЕДМЕТНУЮ</a:t>
            </a:r>
            <a:r>
              <a:rPr lang="ru-RU" sz="2000" kern="0" spc="-8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ОБЛАСТЬ (ОПИСАНИЕ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СИТУАЦИИ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«КАК</a:t>
            </a:r>
            <a:r>
              <a:rPr lang="ru-RU" sz="2000" kern="0" spc="-5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ЕСТЬ»)</a:t>
            </a:r>
            <a:endParaRPr lang="ru-RU" sz="2000" kern="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2240" y="1052736"/>
            <a:ext cx="2118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2000" kern="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АНАЛИЗ</a:t>
            </a:r>
            <a:r>
              <a:rPr sz="2000" kern="0" spc="25" dirty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sz="2000" kern="0" spc="-1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ПРОБЛЕМ</a:t>
            </a:r>
            <a:endParaRPr sz="20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77933"/>
              </p:ext>
            </p:extLst>
          </p:nvPr>
        </p:nvGraphicFramePr>
        <p:xfrm>
          <a:off x="251520" y="1412776"/>
          <a:ext cx="8660763" cy="5297805"/>
        </p:xfrm>
        <a:graphic>
          <a:graphicData uri="http://schemas.openxmlformats.org/drawingml/2006/table">
            <a:tbl>
              <a:tblPr firstRow="1" bandRow="1"/>
              <a:tblGrid>
                <a:gridCol w="2395220"/>
                <a:gridCol w="2088514"/>
                <a:gridCol w="3168650"/>
                <a:gridCol w="1008379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4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Проблема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39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Первопричина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Решение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220" marR="95885" indent="457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Вклад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достиже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ние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4622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входят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выделенный отдельный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вход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не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2000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информированы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необходимости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входа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выделенный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вход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0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Воспитателям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группы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 marR="6686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еженедельно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публиковать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сообщение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мессенджере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выделенный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повесить объявление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группе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до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180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с.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87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приходят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без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масок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бахил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38493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забыли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взять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маску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бахилы.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входе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контейнер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защитными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масками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бахилами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с.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  <a:tr h="944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363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всех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входах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размещены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дозаторы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с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антисептиком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85090" indent="4826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87693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Дозаторы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отсутствуют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необходимом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количестве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8265" indent="48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Осуществить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дополнительную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закупку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дозаторов,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антисептика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рук,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каждый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вход</a:t>
                      </a:r>
                      <a:r>
                        <a:rPr sz="14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десткийсад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12001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отказываются обрабатывать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руки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антисептиком,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надевать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маску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бахилы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3054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Разместить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входах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каждой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группе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плакаты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(листовки)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способах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распространения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коронавируса,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положительных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эффектах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использовании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защитной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маски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антисептика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3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99592" y="437814"/>
            <a:ext cx="4185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ВВЕДЕНИЕ</a:t>
            </a:r>
            <a:r>
              <a:rPr lang="ru-RU" sz="2000" kern="0" spc="-8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2000" kern="0" spc="-4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ПРЕДМЕТНУЮ</a:t>
            </a:r>
            <a:r>
              <a:rPr lang="ru-RU" sz="2000" kern="0" spc="-8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ОБЛАСТЬ (ОПИСАНИЕ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СИТУАЦИИ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«КАК</a:t>
            </a:r>
            <a:r>
              <a:rPr lang="ru-RU" sz="2000" kern="0" spc="-5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ЕСТЬ»)</a:t>
            </a:r>
            <a:endParaRPr lang="ru-RU" sz="2000" kern="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2240" y="1052736"/>
            <a:ext cx="2118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2000" kern="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АНАЛИЗ</a:t>
            </a:r>
            <a:r>
              <a:rPr sz="2000" kern="0" spc="25" dirty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sz="2000" kern="0" spc="-1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ПРОБЛЕМ</a:t>
            </a:r>
            <a:endParaRPr sz="20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47882"/>
              </p:ext>
            </p:extLst>
          </p:nvPr>
        </p:nvGraphicFramePr>
        <p:xfrm>
          <a:off x="251520" y="1484784"/>
          <a:ext cx="8659494" cy="5092699"/>
        </p:xfrm>
        <a:graphic>
          <a:graphicData uri="http://schemas.openxmlformats.org/drawingml/2006/table">
            <a:tbl>
              <a:tblPr firstRow="1" bandRow="1"/>
              <a:tblGrid>
                <a:gridCol w="2395220"/>
                <a:gridCol w="2520314"/>
                <a:gridCol w="2736215"/>
                <a:gridCol w="1007745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4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Проблема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29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Первопричина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705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Решение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9220" marR="95885" indent="457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Вклад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достиже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ние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</a:tr>
              <a:tr h="264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655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Термометров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не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55"/>
                        </a:lnSpc>
                        <a:spcBef>
                          <a:spcPts val="325"/>
                        </a:spcBef>
                        <a:tabLst>
                          <a:tab pos="175323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Используются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ртутные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хватает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всех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580"/>
                        </a:lnSpc>
                        <a:tabLst>
                          <a:tab pos="1356995" algn="l"/>
                          <a:tab pos="22313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термометры,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которые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не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580"/>
                        </a:lnSpc>
                        <a:tabLst>
                          <a:tab pos="112839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могут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использоваться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58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повторно</a:t>
                      </a:r>
                      <a:r>
                        <a:rPr sz="14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без</a:t>
                      </a:r>
                      <a:r>
                        <a:rPr sz="14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специальной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5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1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обработки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64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655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Длительный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процесс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55"/>
                        </a:lnSpc>
                        <a:spcBef>
                          <a:spcPts val="3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Используются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ртутные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414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60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измерения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температуры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термометры,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измерение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156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температуры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которыми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Осуществить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закупку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требуется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мин.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ts val="1735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бесконтактных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060">
                        <a:lnSpc>
                          <a:spcPts val="1605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630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до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106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>
                        <a:lnSpc>
                          <a:spcPts val="177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термометров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каждую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группу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9560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950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478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12001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Родители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отказываются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измерять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свою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685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Торопятся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работу,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процесс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измерения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FE8"/>
                    </a:solidFill>
                  </a:tcPr>
                </a:tc>
              </a:tr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58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температуру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58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температуры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ртутным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термометром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52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некомфортный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265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655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Риск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повреждения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55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Ртутные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термометры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очень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758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>
                        <a:lnSpc>
                          <a:spcPts val="160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ртутного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термометра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хрупкие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99592" y="437814"/>
            <a:ext cx="4185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fontAlgn="auto">
              <a:spcBef>
                <a:spcPts val="100"/>
              </a:spcBef>
              <a:spcAft>
                <a:spcPts val="0"/>
              </a:spcAft>
            </a:pP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ВВЕДЕНИЕ</a:t>
            </a:r>
            <a:r>
              <a:rPr lang="ru-RU" sz="2000" kern="0" spc="-8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2000" kern="0" spc="-4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ПРЕДМЕТНУЮ</a:t>
            </a:r>
            <a:r>
              <a:rPr lang="ru-RU" sz="2000" kern="0" spc="-85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ОБЛАСТЬ (ОПИСАНИЕ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СИТУАЦИИ</a:t>
            </a:r>
            <a:r>
              <a:rPr lang="ru-RU" sz="2000" kern="0" spc="-6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«КАК</a:t>
            </a:r>
            <a:r>
              <a:rPr lang="ru-RU" sz="2000" kern="0" spc="-5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kern="0" spc="-1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ЕСТЬ»)</a:t>
            </a:r>
            <a:endParaRPr lang="ru-RU" sz="2000" kern="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2240" y="1052736"/>
            <a:ext cx="2118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2000" kern="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АНАЛИЗ</a:t>
            </a:r>
            <a:r>
              <a:rPr sz="2000" kern="0" spc="25" dirty="0">
                <a:solidFill>
                  <a:srgbClr val="464646"/>
                </a:solidFill>
                <a:latin typeface="Franklin Gothic Medium"/>
                <a:cs typeface="Franklin Gothic Medium"/>
              </a:rPr>
              <a:t> </a:t>
            </a:r>
            <a:r>
              <a:rPr sz="2000" kern="0" spc="-10" dirty="0">
                <a:solidFill>
                  <a:srgbClr val="464646"/>
                </a:solidFill>
                <a:latin typeface="Franklin Gothic Medium"/>
                <a:cs typeface="Franklin Gothic Medium"/>
              </a:rPr>
              <a:t>ПРОБЛЕМ</a:t>
            </a:r>
            <a:endParaRPr sz="2000" kern="0" dirty="0">
              <a:solidFill>
                <a:sysClr val="windowText" lastClr="0000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98156"/>
              </p:ext>
            </p:extLst>
          </p:nvPr>
        </p:nvGraphicFramePr>
        <p:xfrm>
          <a:off x="323528" y="1484784"/>
          <a:ext cx="8660128" cy="5151120"/>
        </p:xfrm>
        <a:graphic>
          <a:graphicData uri="http://schemas.openxmlformats.org/drawingml/2006/table">
            <a:tbl>
              <a:tblPr firstRow="1" bandRow="1"/>
              <a:tblGrid>
                <a:gridCol w="2106930"/>
                <a:gridCol w="2520315"/>
                <a:gridCol w="2808604"/>
                <a:gridCol w="1224279"/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2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Проблема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305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Первопричина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614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Решение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0" marR="128905" indent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Вклад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достижени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1BE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302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Воспитатель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может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найти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журнал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96520" indent="5841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определено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место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хранения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журнала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учета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измерения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температуры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каждой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 marR="327025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группе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единое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место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хранения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журнала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учета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измерения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температуры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5 до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с.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  <a:tr h="179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2794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Ребенок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плохо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моет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руки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308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Ребенок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недостаточно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владеет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навыками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 marR="1638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мытья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рук,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числе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учетом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распространения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новой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коронавирусной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инфекции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Разместить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над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 marR="3765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умывальником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алгоритм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мытья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рук.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 marR="1409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Установить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песочные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часы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над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умывальником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контроля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времени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мытья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рук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FF4"/>
                    </a:solidFill>
                  </a:tcPr>
                </a:tc>
              </a:tr>
              <a:tr h="155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0805" marR="485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11.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Ребенок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хочет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мыть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руки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844550" indent="5841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Ребенок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заинтересован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выполнении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гигиенических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процедур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819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Внедрить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деятельность воспитателя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группы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«Экран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чистоты»,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целью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стимулирования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детей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выполнению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гигиенических процедур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с.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12445</TotalTime>
  <Words>1805</Words>
  <Application>Microsoft Office PowerPoint</Application>
  <PresentationFormat>Экран (4:3)</PresentationFormat>
  <Paragraphs>495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Franklin Gothic</vt:lpstr>
      <vt:lpstr>Franklin Gothic Medium</vt:lpstr>
      <vt:lpstr>Futura PT Book</vt:lpstr>
      <vt:lpstr>Futura PT Medium</vt:lpstr>
      <vt:lpstr>Times New Roman</vt:lpstr>
      <vt:lpstr>Оформление по умолчанию</vt:lpstr>
      <vt:lpstr>«ОПТИМИЗАЦИЯ ПРОЦЕССА ПРОВЕДЕНИЯ «УТРЕННЕГО ФИЛЬТРА» В ДОШКОЛЬНОМ УЧРЕЖДЕНИИ»  </vt:lpstr>
      <vt:lpstr>Паспорт проекта   «ОПТИМИЗАЦИЯ ПРОЦЕССА ПРОВЕДЕНИЯ  «УТРЕННЕГО ФИЛЬТРА»  В ДОШКОЛЬНОМ УЧРЕЖДЕНИИ»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устранению проблем</vt:lpstr>
      <vt:lpstr>План мероприятий по устранению проблем</vt:lpstr>
      <vt:lpstr>Достигнутые результаты</vt:lpstr>
      <vt:lpstr>Результаты проекта.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 Windows</cp:lastModifiedBy>
  <cp:revision>621</cp:revision>
  <cp:lastPrinted>2019-02-18T01:46:55Z</cp:lastPrinted>
  <dcterms:created xsi:type="dcterms:W3CDTF">2007-01-29T08:57:19Z</dcterms:created>
  <dcterms:modified xsi:type="dcterms:W3CDTF">2022-01-28T07:02:30Z</dcterms:modified>
</cp:coreProperties>
</file>