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72" r:id="rId9"/>
    <p:sldId id="262" r:id="rId10"/>
    <p:sldId id="270" r:id="rId11"/>
    <p:sldId id="273" r:id="rId12"/>
    <p:sldId id="275" r:id="rId13"/>
    <p:sldId id="274" r:id="rId14"/>
    <p:sldId id="276" r:id="rId15"/>
  </p:sldIdLst>
  <p:sldSz cx="9144000" cy="6858000" type="screen4x3"/>
  <p:notesSz cx="6797675" cy="99266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7FBE"/>
    <a:srgbClr val="000066"/>
    <a:srgbClr val="003366"/>
    <a:srgbClr val="C7CDD7"/>
    <a:srgbClr val="E5F6FB"/>
    <a:srgbClr val="AFF7FF"/>
    <a:srgbClr val="D1FBFF"/>
    <a:srgbClr val="0091FE"/>
    <a:srgbClr val="5D9FD5"/>
    <a:srgbClr val="383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29" autoAdjust="0"/>
    <p:restoredTop sz="99645" autoAdjust="0"/>
  </p:normalViewPr>
  <p:slideViewPr>
    <p:cSldViewPr>
      <p:cViewPr varScale="1">
        <p:scale>
          <a:sx n="73" d="100"/>
          <a:sy n="73" d="100"/>
        </p:scale>
        <p:origin x="13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3306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52865868127158E-4"/>
          <c:y val="0.18345039556804807"/>
          <c:w val="0.93830175696457008"/>
          <c:h val="0.63111765359404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0.20341841304326955"/>
                  <c:y val="0.230611645576328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205 минут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1DB-4AB5-88BF-39FA7DB32FD5}"/>
                </c:ext>
              </c:extLst>
            </c:dLbl>
            <c:dLbl>
              <c:idx val="1"/>
              <c:layout>
                <c:manualLayout>
                  <c:x val="8.5884423563969997E-2"/>
                  <c:y val="-0.22661356290091672"/>
                </c:manualLayout>
              </c:layout>
              <c:tx>
                <c:rich>
                  <a:bodyPr rot="0" vert="horz"/>
                  <a:lstStyle/>
                  <a:p>
                    <a:pPr>
                      <a:defRPr sz="1400"/>
                    </a:pPr>
                    <a:r>
                      <a:rPr lang="ru-RU" sz="1400" dirty="0" smtClean="0"/>
                      <a:t>На 32 %</a:t>
                    </a:r>
                    <a:endParaRPr lang="ru-RU" sz="14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96895269524236"/>
                      <c:h val="0.20073968906562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1DB-4AB5-88BF-39FA7DB32F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205</c:v>
                </c:pt>
                <c:pt idx="1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B-4AB5-88BF-39FA7DB32F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266632"/>
        <c:axId val="231034232"/>
      </c:barChart>
      <c:catAx>
        <c:axId val="22266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231034232"/>
        <c:crosses val="autoZero"/>
        <c:auto val="1"/>
        <c:lblAlgn val="ctr"/>
        <c:lblOffset val="100"/>
        <c:noMultiLvlLbl val="0"/>
      </c:catAx>
      <c:valAx>
        <c:axId val="23103423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2266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0.42933</cdr:x>
      <cdr:y>0.2601</cdr:y>
    </cdr:from>
    <cdr:to>
      <cdr:x>0.73145</cdr:x>
      <cdr:y>0.2601</cdr:y>
    </cdr:to>
    <cdr:cxnSp macro="">
      <cdr:nvCxnSpPr>
        <cdr:cNvPr id="3" name="Прямая соединительная линия 2"/>
        <cdr:cNvCxnSpPr/>
      </cdr:nvCxnSpPr>
      <cdr:spPr bwMode="auto">
        <a:xfrm xmlns:a="http://schemas.openxmlformats.org/drawingml/2006/main" flipH="1">
          <a:off x="1944216" y="720080"/>
          <a:ext cx="1368148" cy="0"/>
        </a:xfrm>
        <a:prstGeom xmlns:a="http://schemas.openxmlformats.org/drawingml/2006/main" prst="line">
          <a:avLst/>
        </a:prstGeom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0.69965</cdr:x>
      <cdr:y>0.28611</cdr:y>
    </cdr:from>
    <cdr:to>
      <cdr:x>0.72955</cdr:x>
      <cdr:y>0.59458</cdr:y>
    </cdr:to>
    <cdr:sp macro="" textlink="">
      <cdr:nvSpPr>
        <cdr:cNvPr id="11" name="Стрелка вниз 10"/>
        <cdr:cNvSpPr/>
      </cdr:nvSpPr>
      <cdr:spPr bwMode="auto">
        <a:xfrm xmlns:a="http://schemas.openxmlformats.org/drawingml/2006/main">
          <a:off x="3168352" y="792088"/>
          <a:ext cx="135401" cy="854006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31564FD-EDA2-4CF7-B7C8-B139DEF369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761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789B97-B078-4C19-A9CB-8DDBE29C8B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097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8328047" cy="5144830"/>
          </a:xfrm>
          <a:prstGeom prst="rect">
            <a:avLst/>
          </a:prstGeom>
        </p:spPr>
      </p:pic>
      <p:pic>
        <p:nvPicPr>
          <p:cNvPr id="11" name="Picture 2" descr="D:\Work\Bachti\!!!ВНУТРЕННИЕ\декабрь\презентация\gerb_ob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9" y="121714"/>
            <a:ext cx="868070" cy="9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0007" y="1484784"/>
            <a:ext cx="7174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ru-RU" sz="6000" kern="1200" baseline="0" dirty="0">
                <a:solidFill>
                  <a:srgbClr val="3B4555"/>
                </a:solidFill>
                <a:latin typeface="Futura PT Medium" pitchFamily="34" charset="-52"/>
                <a:ea typeface="+mn-ea"/>
                <a:cs typeface="+mn-cs"/>
              </a:defRPr>
            </a:lvl1pPr>
          </a:lstStyle>
          <a:p>
            <a:pPr lvl="0" defTabSz="396000"/>
            <a:r>
              <a:rPr lang="ru-RU" dirty="0" smtClean="0"/>
              <a:t>Название проекта</a:t>
            </a:r>
            <a:endParaRPr lang="ru-RU" dirty="0"/>
          </a:p>
        </p:txBody>
      </p:sp>
      <p:sp>
        <p:nvSpPr>
          <p:cNvPr id="16" name="Текст 2"/>
          <p:cNvSpPr>
            <a:spLocks noGrp="1"/>
          </p:cNvSpPr>
          <p:nvPr>
            <p:ph idx="1" hasCustomPrompt="1"/>
          </p:nvPr>
        </p:nvSpPr>
        <p:spPr>
          <a:xfrm>
            <a:off x="891105" y="3594393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ru-RU" sz="2400" dirty="0" smtClean="0">
                <a:solidFill>
                  <a:srgbClr val="3B4555"/>
                </a:solidFill>
                <a:latin typeface="Futura PT Book" pitchFamily="34" charset="-52"/>
              </a:defRPr>
            </a:lvl1pPr>
            <a:lvl2pPr>
              <a:defRPr lang="ru-RU" dirty="0" smtClean="0">
                <a:latin typeface="Arial" charset="0"/>
              </a:defRPr>
            </a:lvl2pPr>
            <a:lvl3pPr>
              <a:defRPr lang="ru-RU" dirty="0" smtClean="0">
                <a:latin typeface="Arial" charset="0"/>
              </a:defRPr>
            </a:lvl3pPr>
            <a:lvl4pPr>
              <a:defRPr lang="ru-RU" dirty="0" smtClean="0">
                <a:latin typeface="Arial" charset="0"/>
              </a:defRPr>
            </a:lvl4pPr>
            <a:lvl5pPr>
              <a:defRPr lang="ru-RU" dirty="0">
                <a:latin typeface="Arial" charset="0"/>
              </a:defRPr>
            </a:lvl5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Автор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051720" y="121714"/>
            <a:ext cx="1008112" cy="10418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Логотип ведомства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788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5" name="Picture 2" descr="D:\Work\Bachti\!!!ВНУТРЕННИЕ\декабрь\презентация\фотозона размер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649" y="121714"/>
            <a:ext cx="1176868" cy="9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72981" y="760348"/>
            <a:ext cx="3629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ru-RU" sz="3200" kern="1200" dirty="0">
                <a:solidFill>
                  <a:srgbClr val="3B4555"/>
                </a:solidFill>
                <a:latin typeface="Futura PT Medium" pitchFamily="34" charset="-52"/>
                <a:ea typeface="+mn-ea"/>
                <a:cs typeface="+mn-cs"/>
              </a:defRPr>
            </a:lvl1pPr>
          </a:lstStyle>
          <a:p>
            <a:r>
              <a:rPr lang="ru-RU" sz="3200" dirty="0" smtClean="0">
                <a:solidFill>
                  <a:srgbClr val="3B4555"/>
                </a:solidFill>
                <a:latin typeface="Futura PT Medium" pitchFamily="34" charset="-52"/>
              </a:rPr>
              <a:t>Заголовок слайда</a:t>
            </a:r>
            <a:endParaRPr lang="ru-RU" sz="3200" dirty="0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idx="1" hasCustomPrompt="1"/>
          </p:nvPr>
        </p:nvSpPr>
        <p:spPr>
          <a:xfrm>
            <a:off x="899592" y="1556792"/>
            <a:ext cx="780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ru-RU" sz="2400" dirty="0" smtClean="0">
                <a:solidFill>
                  <a:srgbClr val="3B4555"/>
                </a:solidFill>
                <a:latin typeface="Futura PT Book" pitchFamily="34" charset="-52"/>
              </a:defRPr>
            </a:lvl1pPr>
            <a:lvl2pPr>
              <a:defRPr lang="ru-RU" dirty="0" smtClean="0">
                <a:latin typeface="Arial" charset="0"/>
              </a:defRPr>
            </a:lvl2pPr>
            <a:lvl3pPr>
              <a:defRPr lang="ru-RU" dirty="0" smtClean="0">
                <a:latin typeface="Arial" charset="0"/>
              </a:defRPr>
            </a:lvl3pPr>
            <a:lvl4pPr>
              <a:defRPr lang="ru-RU" dirty="0" smtClean="0">
                <a:latin typeface="Arial" charset="0"/>
              </a:defRPr>
            </a:lvl4pPr>
            <a:lvl5pPr>
              <a:defRPr lang="ru-RU" dirty="0">
                <a:latin typeface="Arial" charset="0"/>
              </a:defRPr>
            </a:lvl5pPr>
          </a:lstStyle>
          <a:p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Текст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 smtClean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 smtClean="0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endParaRPr lang="ru-RU" sz="2400" dirty="0" smtClean="0">
              <a:solidFill>
                <a:srgbClr val="3B4555"/>
              </a:solidFill>
              <a:latin typeface="Futura PT Book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0654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068" y="1628800"/>
            <a:ext cx="7174361" cy="2779222"/>
          </a:xfrm>
        </p:spPr>
        <p:txBody>
          <a:bodyPr/>
          <a:lstStyle/>
          <a:p>
            <a:pPr marL="74295" indent="1753870" algn="l">
              <a:lnSpc>
                <a:spcPct val="97000"/>
              </a:lnSpc>
              <a:spcAft>
                <a:spcPts val="0"/>
              </a:spcAft>
            </a:pP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«</a:t>
            </a:r>
            <a:r>
              <a:rPr lang="ru-RU" sz="4000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Оптимизация</a:t>
            </a:r>
            <a:r>
              <a:rPr lang="ru-RU" sz="4000" spc="5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ru-RU" sz="4000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про</a:t>
            </a:r>
            <a:r>
              <a:rPr lang="ru-RU" sz="4000" spc="-35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ц</a:t>
            </a:r>
            <a:r>
              <a:rPr lang="ru-RU" sz="4000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е</a:t>
            </a:r>
            <a:r>
              <a:rPr lang="ru-RU" sz="4000" spc="-15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с</a:t>
            </a:r>
            <a:r>
              <a:rPr lang="ru-RU" sz="4000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са </a:t>
            </a: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разме</a:t>
            </a:r>
            <a:r>
              <a:rPr lang="ru-RU" sz="4000" spc="-35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щ</a:t>
            </a: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ения</a:t>
            </a:r>
            <a:b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</a:b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новос</a:t>
            </a:r>
            <a:r>
              <a:rPr lang="ru-RU" sz="4000" spc="-15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т</a:t>
            </a: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ей</a:t>
            </a:r>
            <a:r>
              <a:rPr lang="ru-RU" sz="4000" spc="-15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на сай</a:t>
            </a:r>
            <a:r>
              <a:rPr lang="ru-RU" sz="4000" spc="-25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т</a:t>
            </a: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е</a:t>
            </a:r>
            <a:r>
              <a:rPr lang="ru-RU" sz="4000" spc="-15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МБ</a:t>
            </a:r>
            <a:r>
              <a:rPr lang="ru-RU" sz="4000" spc="-6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Д</a:t>
            </a:r>
            <a:r>
              <a:rPr lang="ru-RU" sz="4000" spc="-65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О</a:t>
            </a: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У «</a:t>
            </a:r>
            <a:r>
              <a:rPr lang="ru-RU" sz="4000" spc="-3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Д</a:t>
            </a: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е</a:t>
            </a:r>
            <a:r>
              <a:rPr lang="ru-RU" sz="4000" spc="-45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т</a:t>
            </a:r>
            <a: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  <a:t>ский сад №105»</a:t>
            </a:r>
            <a:br>
              <a:rPr lang="ru-RU" sz="4000" dirty="0">
                <a:solidFill>
                  <a:srgbClr val="003366"/>
                </a:solidFill>
                <a:latin typeface="+mn-lt"/>
                <a:ea typeface="Calibri" panose="020F0502020204030204" pitchFamily="34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52837"/>
          <a:stretch/>
        </p:blipFill>
        <p:spPr>
          <a:xfrm>
            <a:off x="891105" y="26288"/>
            <a:ext cx="1049343" cy="1357298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9552" y="4653236"/>
            <a:ext cx="458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Автор: Макарова Светлана Николаевна, </a:t>
            </a:r>
          </a:p>
          <a:p>
            <a:pPr algn="l"/>
            <a:r>
              <a:rPr lang="ru-RU" dirty="0" smtClean="0">
                <a:solidFill>
                  <a:srgbClr val="003366"/>
                </a:solidFill>
              </a:rPr>
              <a:t>заведующий</a:t>
            </a:r>
            <a:endParaRPr lang="ru-RU" dirty="0">
              <a:solidFill>
                <a:srgbClr val="003366"/>
              </a:solidFill>
            </a:endParaRPr>
          </a:p>
        </p:txBody>
      </p:sp>
      <p:pic>
        <p:nvPicPr>
          <p:cNvPr id="7" name="Рисунок 6" descr="C:\Users\Admin\Downloads\ДС 105 Антошка значки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4876"/>
            <a:ext cx="1152128" cy="11038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635896" y="250519"/>
            <a:ext cx="5112568" cy="167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</a:t>
            </a:r>
            <a:r>
              <a:rPr lang="ru-RU" sz="1200" b="1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№ 105«Антошка</a:t>
            </a: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00336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ru-RU" sz="1200" b="1" u="sng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b="1" u="sng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u="sng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(</a:t>
            </a:r>
            <a:r>
              <a:rPr lang="ru-RU" sz="1200" b="1" u="sng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МБДОУ «Детский сад </a:t>
            </a:r>
            <a:r>
              <a:rPr lang="ru-RU" sz="1200" b="1" u="sng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№ 105</a:t>
            </a:r>
            <a:r>
              <a:rPr lang="ru-RU" sz="1200" b="1" u="sng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»)	</a:t>
            </a:r>
            <a:endParaRPr lang="ru-RU" sz="1200" dirty="0">
              <a:solidFill>
                <a:srgbClr val="00336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653052, Кемеровская область – Кузбасс, </a:t>
            </a:r>
            <a:r>
              <a:rPr lang="ru-RU" sz="1200" b="1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8(3846)691913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err="1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г.Прокопьевск</a:t>
            </a: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ул.Есенина</a:t>
            </a: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64   	</a:t>
            </a:r>
            <a:r>
              <a:rPr lang="en-US" sz="1200" b="1" dirty="0" smtClean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detsad</a:t>
            </a: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_105@</a:t>
            </a:r>
            <a:r>
              <a:rPr lang="en-US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200" b="1" dirty="0" err="1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                            </a:t>
            </a:r>
            <a:endParaRPr lang="ru-RU" sz="1200" dirty="0">
              <a:solidFill>
                <a:srgbClr val="00336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33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						           </a:t>
            </a:r>
            <a:endParaRPr lang="ru-RU" sz="1200" dirty="0">
              <a:solidFill>
                <a:srgbClr val="003366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3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04664"/>
            <a:ext cx="4070473" cy="1077218"/>
          </a:xfrm>
        </p:spPr>
        <p:txBody>
          <a:bodyPr/>
          <a:lstStyle/>
          <a:p>
            <a:r>
              <a:rPr lang="ru-RU" dirty="0"/>
              <a:t>Результаты проекта.</a:t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340768"/>
            <a:ext cx="4572000" cy="190821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0066"/>
            </a:solidFill>
          </a:ln>
        </p:spPr>
        <p:txBody>
          <a:bodyPr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Методические</a:t>
            </a:r>
            <a:r>
              <a:rPr lang="en-US" dirty="0" smtClean="0"/>
              <a:t> </a:t>
            </a:r>
            <a:r>
              <a:rPr lang="ru-RU" dirty="0" smtClean="0"/>
              <a:t>рекомендации</a:t>
            </a:r>
            <a:r>
              <a:rPr lang="en-US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по</a:t>
            </a:r>
            <a:r>
              <a:rPr lang="en-US" dirty="0" smtClean="0"/>
              <a:t> </a:t>
            </a:r>
            <a:r>
              <a:rPr lang="ru-RU" dirty="0" smtClean="0"/>
              <a:t>работе</a:t>
            </a:r>
            <a:r>
              <a:rPr lang="en-US" dirty="0" smtClean="0"/>
              <a:t> </a:t>
            </a:r>
            <a:r>
              <a:rPr lang="ru-RU" dirty="0" smtClean="0"/>
              <a:t>с</a:t>
            </a:r>
            <a:r>
              <a:rPr lang="en-US" dirty="0" smtClean="0"/>
              <a:t> </a:t>
            </a:r>
            <a:r>
              <a:rPr lang="ru-RU" dirty="0" smtClean="0"/>
              <a:t>сайтом</a:t>
            </a:r>
            <a:r>
              <a:rPr lang="en-US" dirty="0" smtClean="0"/>
              <a:t> </a:t>
            </a:r>
            <a:r>
              <a:rPr lang="ru-RU" dirty="0" smtClean="0"/>
              <a:t>ДОУ</a:t>
            </a:r>
          </a:p>
          <a:p>
            <a:pPr>
              <a:spcAft>
                <a:spcPts val="600"/>
              </a:spcAft>
            </a:pPr>
            <a:r>
              <a:rPr lang="ru-RU" kern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kern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Сайт ДОУ - звено единого информационного пространства</a:t>
            </a:r>
            <a:r>
              <a:rPr lang="ru-RU" kern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dirty="0" smtClean="0">
              <a:latin typeface="+mn-lt"/>
            </a:endParaRPr>
          </a:p>
          <a:p>
            <a:endParaRPr lang="ru-RU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97444" y="4653136"/>
            <a:ext cx="4569577" cy="175432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Презентация «Значение</a:t>
            </a:r>
            <a:r>
              <a:rPr lang="en-US" dirty="0" smtClean="0"/>
              <a:t> </a:t>
            </a:r>
            <a:r>
              <a:rPr lang="ru-RU" dirty="0" smtClean="0"/>
              <a:t>сайта</a:t>
            </a:r>
            <a:r>
              <a:rPr lang="en-US" dirty="0" smtClean="0"/>
              <a:t>/</a:t>
            </a:r>
            <a:r>
              <a:rPr lang="ru-RU" dirty="0" smtClean="0"/>
              <a:t>блога</a:t>
            </a:r>
            <a:r>
              <a:rPr lang="en-US" dirty="0" smtClean="0"/>
              <a:t> </a:t>
            </a:r>
            <a:r>
              <a:rPr lang="ru-RU" dirty="0" smtClean="0"/>
              <a:t>для</a:t>
            </a:r>
            <a:r>
              <a:rPr lang="en-US" dirty="0" smtClean="0"/>
              <a:t> </a:t>
            </a:r>
            <a:r>
              <a:rPr lang="ru-RU" dirty="0" smtClean="0"/>
              <a:t>совершенствования взаимодействия участников образовательного процесса и социального окружения ДОУ».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3766393"/>
            <a:ext cx="5619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http://antoshka105.ru/</a:t>
            </a:r>
            <a:r>
              <a:rPr lang="ru-RU" dirty="0"/>
              <a:t>бережливые-технологии/</a:t>
            </a: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2121905" y="3334345"/>
            <a:ext cx="484632" cy="43204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 rot="10800000">
            <a:off x="6732240" y="4149002"/>
            <a:ext cx="484632" cy="43204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0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2342436" cy="1569660"/>
          </a:xfrm>
        </p:spPr>
        <p:txBody>
          <a:bodyPr/>
          <a:lstStyle/>
          <a:p>
            <a:r>
              <a:rPr lang="ru-RU" dirty="0" smtClean="0"/>
              <a:t>Результаты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проекта.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-34176"/>
            <a:ext cx="4752528" cy="6720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48" r="26058"/>
          <a:stretch/>
        </p:blipFill>
        <p:spPr>
          <a:xfrm>
            <a:off x="311683" y="3126452"/>
            <a:ext cx="260925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4070473" cy="1077218"/>
          </a:xfrm>
        </p:spPr>
        <p:txBody>
          <a:bodyPr/>
          <a:lstStyle/>
          <a:p>
            <a:r>
              <a:rPr lang="ru-RU" dirty="0"/>
              <a:t>Результаты проекта.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s://eternalhost.net/wp-content/uploads/2019/03/CHeklist-proverki-sajta-na-kvarta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r="11069"/>
          <a:stretch/>
        </p:blipFill>
        <p:spPr bwMode="auto">
          <a:xfrm>
            <a:off x="1619672" y="1196752"/>
            <a:ext cx="5761028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327FBE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67702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2199" y="314112"/>
            <a:ext cx="4070473" cy="1077218"/>
          </a:xfrm>
        </p:spPr>
        <p:txBody>
          <a:bodyPr/>
          <a:lstStyle/>
          <a:p>
            <a:r>
              <a:rPr lang="ru-RU" dirty="0"/>
              <a:t>Результаты проекта.</a:t>
            </a:r>
            <a:br>
              <a:rPr lang="ru-RU" dirty="0"/>
            </a:br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19672" y="1050704"/>
            <a:ext cx="6375528" cy="30153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01511" rIns="91440" bIns="268203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209CC6"/>
                </a:solidFill>
                <a:effectLst/>
                <a:latin typeface="+mn-lt"/>
              </a:rPr>
              <a:t>Пять вопросов для проверки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209CC6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636467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636467"/>
                </a:solidFill>
                <a:effectLst/>
                <a:latin typeface="+mn-lt"/>
              </a:rPr>
              <a:t>Контрольные вопросы для проверки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636467"/>
                </a:solidFill>
                <a:effectLst/>
                <a:latin typeface="+mn-lt"/>
              </a:rPr>
              <a:t>новостей на качество: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636467"/>
                </a:solidFill>
                <a:effectLst/>
                <a:latin typeface="Lato"/>
              </a:rPr>
              <a:t>  </a:t>
            </a:r>
            <a:endParaRPr kumimoji="0" lang="ru-RU" altLang="ru-RU" sz="11000" b="0" i="0" u="none" strike="noStrike" cap="none" normalizeH="0" baseline="0" dirty="0" smtClean="0">
              <a:ln>
                <a:noFill/>
              </a:ln>
              <a:solidFill>
                <a:srgbClr val="636467"/>
              </a:solidFill>
              <a:effectLst/>
              <a:latin typeface="Lato"/>
            </a:endParaRPr>
          </a:p>
        </p:txBody>
      </p:sp>
      <p:pic>
        <p:nvPicPr>
          <p:cNvPr id="4098" name="Picture 2" descr="5 vopros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3861048"/>
            <a:ext cx="8856984" cy="270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низ 3"/>
          <p:cNvSpPr/>
          <p:nvPr/>
        </p:nvSpPr>
        <p:spPr bwMode="auto">
          <a:xfrm>
            <a:off x="4519004" y="2002400"/>
            <a:ext cx="484632" cy="5760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88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1556792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i="1" dirty="0" smtClean="0">
                <a:solidFill>
                  <a:schemeClr val="accent5">
                    <a:lumMod val="25000"/>
                  </a:schemeClr>
                </a:solidFill>
              </a:rPr>
              <a:t>Спасибо за внимание!</a:t>
            </a:r>
            <a:endParaRPr lang="ru-RU" sz="7200" i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9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171" y="116632"/>
            <a:ext cx="7247177" cy="1446550"/>
          </a:xfrm>
        </p:spPr>
        <p:txBody>
          <a:bodyPr/>
          <a:lstStyle/>
          <a:p>
            <a:r>
              <a:rPr lang="ru-RU" dirty="0" smtClean="0"/>
              <a:t>Паспорт </a:t>
            </a:r>
            <a:r>
              <a:rPr lang="ru-RU" dirty="0"/>
              <a:t>проекта </a:t>
            </a:r>
            <a:br>
              <a:rPr lang="ru-RU" dirty="0"/>
            </a:br>
            <a:r>
              <a:rPr lang="ru-RU" dirty="0"/>
              <a:t> </a:t>
            </a:r>
            <a:r>
              <a:rPr lang="ru-RU" sz="2400" dirty="0" smtClean="0"/>
              <a:t>«Оптимизация процесса размещения </a:t>
            </a:r>
            <a:br>
              <a:rPr lang="ru-RU" sz="2400" dirty="0" smtClean="0"/>
            </a:br>
            <a:r>
              <a:rPr lang="ru-RU" sz="2400" dirty="0" smtClean="0"/>
              <a:t>новостей на сайте МБДОУ «Детский сад №105»»</a:t>
            </a:r>
            <a:endParaRPr lang="ru-RU" sz="24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38554" y="4752280"/>
            <a:ext cx="40531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002060"/>
              </a:solidFill>
            </a:endParaRPr>
          </a:p>
          <a:p>
            <a:endParaRPr lang="ru-RU" sz="800" dirty="0">
              <a:ea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effectLst/>
              </a:rPr>
              <a:t> </a:t>
            </a:r>
            <a:endParaRPr lang="ru-RU" sz="800" dirty="0">
              <a:ea typeface="Calibri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399" r="17650"/>
          <a:stretch/>
        </p:blipFill>
        <p:spPr>
          <a:xfrm rot="5400000">
            <a:off x="1915462" y="-235647"/>
            <a:ext cx="5241067" cy="88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2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548680"/>
            <a:ext cx="3467616" cy="584775"/>
          </a:xfrm>
        </p:spPr>
        <p:txBody>
          <a:bodyPr/>
          <a:lstStyle/>
          <a:p>
            <a:r>
              <a:rPr lang="ru-RU" dirty="0"/>
              <a:t>Команда проекта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739813"/>
              </p:ext>
            </p:extLst>
          </p:nvPr>
        </p:nvGraphicFramePr>
        <p:xfrm>
          <a:off x="467544" y="1844824"/>
          <a:ext cx="8208912" cy="4014915"/>
        </p:xfrm>
        <a:graphic>
          <a:graphicData uri="http://schemas.openxmlformats.org/drawingml/2006/table">
            <a:tbl>
              <a:tblPr/>
              <a:tblGrid>
                <a:gridCol w="403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1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913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120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1238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№</a:t>
                      </a:r>
                      <a:endParaRPr lang="ru-RU" sz="1800" dirty="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120"/>
                        </a:spcAft>
                      </a:pP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9359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Ф</a:t>
                      </a:r>
                      <a:r>
                        <a:rPr lang="ru-RU" sz="1800" spc="1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И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</a:t>
                      </a:r>
                      <a:endParaRPr lang="ru-RU" sz="180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3370" marR="248285" algn="ctr">
                        <a:lnSpc>
                          <a:spcPct val="105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ru-RU" sz="1800" spc="1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Д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олж</a:t>
                      </a: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н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</a:t>
                      </a: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с</a:t>
                      </a:r>
                      <a:r>
                        <a:rPr lang="ru-RU" sz="1800" spc="-1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т</a:t>
                      </a: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ь</a:t>
                      </a:r>
                      <a:r>
                        <a:rPr lang="ru-RU" sz="1800" spc="-3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и</a:t>
                      </a:r>
                      <a:r>
                        <a:rPr lang="ru-RU" sz="1800" spc="-1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сновное</a:t>
                      </a:r>
                      <a:r>
                        <a:rPr lang="ru-RU" sz="1800" spc="-3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 spc="1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м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ес</a:t>
                      </a:r>
                      <a:r>
                        <a:rPr lang="ru-RU" sz="1800" spc="-2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т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 р</a:t>
                      </a: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а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б</a:t>
                      </a:r>
                      <a:r>
                        <a:rPr lang="ru-RU" sz="1800" spc="-1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ты</a:t>
                      </a:r>
                      <a:endParaRPr lang="ru-RU" sz="180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120"/>
                        </a:spcAft>
                      </a:pP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3727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В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ыпо</a:t>
                      </a: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лн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яе</a:t>
                      </a:r>
                      <a:r>
                        <a:rPr lang="ru-RU" sz="1800" spc="-1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м</a:t>
                      </a: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ые</a:t>
                      </a:r>
                      <a:r>
                        <a:rPr lang="ru-RU" sz="1800" spc="-3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в</a:t>
                      </a:r>
                      <a:r>
                        <a:rPr lang="ru-RU" sz="1800" spc="-1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п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роек</a:t>
                      </a:r>
                      <a:r>
                        <a:rPr lang="ru-RU" sz="1800" spc="-2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т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е</a:t>
                      </a:r>
                      <a:r>
                        <a:rPr lang="ru-RU" sz="1800" spc="-3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р</a:t>
                      </a: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а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б</a:t>
                      </a:r>
                      <a:r>
                        <a:rPr lang="ru-RU" sz="1800" spc="-2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</a:t>
                      </a:r>
                      <a:r>
                        <a:rPr lang="ru-RU" sz="1800" spc="-1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т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ы</a:t>
                      </a:r>
                      <a:endParaRPr lang="ru-RU" sz="180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94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85"/>
                        </a:spcAft>
                      </a:pP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139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1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.</a:t>
                      </a:r>
                      <a:endParaRPr lang="ru-RU" sz="180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95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914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Макарова С.Н.</a:t>
                      </a:r>
                      <a:endParaRPr lang="ru-RU" sz="1800" dirty="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58420">
                        <a:lnSpc>
                          <a:spcPct val="9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  <a:tabLst>
                          <a:tab pos="1043940" algn="l"/>
                          <a:tab pos="1806575" algn="l"/>
                          <a:tab pos="2534920" algn="l"/>
                        </a:tabLst>
                      </a:pP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Зав</a:t>
                      </a:r>
                      <a:r>
                        <a:rPr lang="ru-RU" sz="1800" spc="-1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</a:t>
                      </a: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ю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щий </a:t>
                      </a: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МБ</a:t>
                      </a:r>
                      <a:r>
                        <a:rPr lang="ru-RU" sz="1800" spc="-1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 spc="-2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</a:t>
                      </a: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«</a:t>
                      </a:r>
                      <a:r>
                        <a:rPr lang="ru-RU" sz="1800" spc="-1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800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ий</a:t>
                      </a:r>
                      <a:r>
                        <a:rPr lang="ru-RU" sz="1800" spc="2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сад</a:t>
                      </a:r>
                      <a:r>
                        <a:rPr lang="ru-RU" sz="1800" spc="2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№105»	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ru-RU" sz="1800" spc="-2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К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ур</a:t>
                      </a:r>
                      <a:r>
                        <a:rPr lang="ru-RU" sz="1800" spc="-3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а</a:t>
                      </a:r>
                      <a:r>
                        <a:rPr lang="ru-RU" sz="1800" spc="-2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т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р</a:t>
                      </a:r>
                      <a:r>
                        <a:rPr lang="ru-RU" sz="1800" spc="-3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п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р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е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кта</a:t>
                      </a:r>
                      <a:r>
                        <a:rPr lang="ru-RU" sz="1800" spc="-2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Ру</a:t>
                      </a:r>
                      <a:r>
                        <a:rPr lang="ru-RU" sz="1800" spc="-1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к</a:t>
                      </a:r>
                      <a:r>
                        <a:rPr lang="ru-RU" sz="18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ово</a:t>
                      </a:r>
                      <a:r>
                        <a:rPr lang="ru-RU" sz="1800" spc="-5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д</a:t>
                      </a:r>
                      <a:r>
                        <a:rPr lang="ru-RU" sz="18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и</a:t>
                      </a:r>
                      <a:r>
                        <a:rPr lang="ru-RU" sz="1800" spc="-3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т</a:t>
                      </a:r>
                      <a:r>
                        <a:rPr lang="ru-RU" sz="18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е</a:t>
                      </a:r>
                      <a:r>
                        <a:rPr lang="ru-RU" sz="1800" spc="-5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л</a:t>
                      </a:r>
                      <a:r>
                        <a:rPr lang="ru-RU" sz="18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ь</a:t>
                      </a:r>
                      <a:r>
                        <a:rPr lang="ru-RU" sz="1800" spc="-25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п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р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е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кта</a:t>
                      </a:r>
                      <a:endParaRPr lang="ru-RU" sz="1800" dirty="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24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415"/>
                        </a:spcAft>
                      </a:pP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139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3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.</a:t>
                      </a:r>
                      <a:endParaRPr lang="ru-RU" sz="180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00"/>
                        </a:lnSpc>
                        <a:spcAft>
                          <a:spcPts val="5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91440" marR="907415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120" dirty="0" err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Рудякова</a:t>
                      </a:r>
                      <a:r>
                        <a:rPr lang="ru-RU" sz="1800" b="1" spc="-12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b="1" spc="-12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Е.В</a:t>
                      </a:r>
                      <a:r>
                        <a:rPr lang="ru-RU" sz="1800" b="1" spc="-12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.</a:t>
                      </a:r>
                      <a:endParaRPr lang="ru-RU" sz="1800" dirty="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00"/>
                        </a:lnSpc>
                        <a:spcAft>
                          <a:spcPts val="5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91440" marR="204470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Ста</a:t>
                      </a:r>
                      <a:r>
                        <a:rPr lang="ru-RU" sz="1800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ший воспита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800" spc="-2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ль </a:t>
                      </a:r>
                      <a:r>
                        <a:rPr lang="ru-RU" sz="1800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МБ</a:t>
                      </a:r>
                      <a:r>
                        <a:rPr lang="ru-RU" sz="1800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 spc="-2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 «</a:t>
                      </a:r>
                      <a:r>
                        <a:rPr lang="ru-RU" sz="1800" spc="-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тс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кий сад</a:t>
                      </a:r>
                      <a:r>
                        <a:rPr lang="ru-RU" sz="1800" spc="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№ 105»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Админи</a:t>
                      </a:r>
                      <a:r>
                        <a:rPr lang="ru-RU" sz="1800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с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т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р</a:t>
                      </a:r>
                      <a:r>
                        <a:rPr lang="ru-RU" sz="1800" spc="-2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ат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ор</a:t>
                      </a:r>
                      <a:r>
                        <a:rPr lang="ru-RU" sz="1800" spc="-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п</a:t>
                      </a:r>
                      <a:r>
                        <a:rPr lang="ru-RU" sz="1800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р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о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е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кта</a:t>
                      </a:r>
                      <a:endParaRPr lang="ru-RU" sz="1800" dirty="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3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135"/>
                        </a:spcAft>
                      </a:pP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139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4</a:t>
                      </a: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.</a:t>
                      </a:r>
                      <a:endParaRPr lang="ru-RU" sz="180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1033780">
                        <a:lnSpc>
                          <a:spcPct val="9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Гамова</a:t>
                      </a:r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Н.С.</a:t>
                      </a:r>
                      <a:endParaRPr lang="ru-RU" sz="1800" dirty="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283845">
                        <a:lnSpc>
                          <a:spcPct val="9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800" spc="-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 spc="-2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лоп</a:t>
                      </a:r>
                      <a:r>
                        <a:rPr lang="ru-RU" sz="1800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оизв</a:t>
                      </a:r>
                      <a:r>
                        <a:rPr lang="ru-RU" sz="1800" spc="-3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ди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800" spc="-2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ль</a:t>
                      </a:r>
                      <a:r>
                        <a:rPr lang="ru-RU" sz="1800" spc="2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МБ</a:t>
                      </a:r>
                      <a:r>
                        <a:rPr lang="ru-RU" sz="1800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 spc="-3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</a:t>
                      </a:r>
                      <a:r>
                        <a:rPr lang="ru-RU" sz="1800" spc="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«</a:t>
                      </a:r>
                      <a:r>
                        <a:rPr lang="ru-RU" sz="1800" spc="-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тс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кий сад</a:t>
                      </a:r>
                      <a:r>
                        <a:rPr lang="ru-RU" sz="1800" spc="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№ 105»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15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920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Член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рабочей</a:t>
                      </a:r>
                      <a:r>
                        <a:rPr lang="ru-RU" sz="1800" spc="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г</a:t>
                      </a:r>
                      <a:r>
                        <a:rPr lang="ru-RU" sz="1800" spc="-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уппы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13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125"/>
                        </a:spcAft>
                      </a:pP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139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5</a:t>
                      </a:r>
                      <a:r>
                        <a:rPr lang="ru-RU" sz="1800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Franklin Gothic Medium" panose="020B0603020102020204" pitchFamily="34" charset="0"/>
                          <a:cs typeface="Franklin Gothic Medium" panose="020B0603020102020204" pitchFamily="34" charset="0"/>
                        </a:rPr>
                        <a:t>.</a:t>
                      </a:r>
                      <a:endParaRPr lang="ru-RU" sz="180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1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Сафронова Е.В.</a:t>
                      </a:r>
                      <a:endParaRPr lang="ru-RU" sz="1800">
                        <a:solidFill>
                          <a:srgbClr val="003366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  <a:spcAft>
                          <a:spcPts val="15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91440" marR="59055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П</a:t>
                      </a:r>
                      <a:r>
                        <a:rPr lang="ru-RU" sz="1800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даго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г</a:t>
                      </a:r>
                      <a:r>
                        <a:rPr lang="ru-RU" sz="1800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пси</a:t>
                      </a:r>
                      <a:r>
                        <a:rPr lang="ru-RU" sz="1800" spc="-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х</a:t>
                      </a:r>
                      <a:r>
                        <a:rPr lang="ru-RU" sz="1800" spc="-2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лог</a:t>
                      </a:r>
                      <a:r>
                        <a:rPr lang="ru-RU" sz="1800" spc="38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МБ</a:t>
                      </a:r>
                      <a:r>
                        <a:rPr lang="ru-RU" sz="1800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 spc="-3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</a:t>
                      </a:r>
                      <a:r>
                        <a:rPr lang="ru-RU" sz="1800" spc="38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«</a:t>
                      </a:r>
                      <a:r>
                        <a:rPr lang="ru-RU" sz="1800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ский</a:t>
                      </a:r>
                      <a:r>
                        <a:rPr lang="ru-RU" sz="1800" spc="37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800" spc="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 № 105»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7000"/>
                        </a:lnSpc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Член</a:t>
                      </a:r>
                      <a:r>
                        <a:rPr lang="ru-RU" sz="1800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р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або</a:t>
                      </a:r>
                      <a:r>
                        <a:rPr lang="ru-RU" sz="1800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ей</a:t>
                      </a:r>
                      <a:r>
                        <a:rPr lang="ru-RU" sz="1800" spc="2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г</a:t>
                      </a:r>
                      <a:r>
                        <a:rPr lang="ru-RU" sz="1800" spc="-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8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уппы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2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4" y="1165449"/>
            <a:ext cx="8784446" cy="5688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37964"/>
            <a:ext cx="7079310" cy="584775"/>
          </a:xfrm>
        </p:spPr>
        <p:txBody>
          <a:bodyPr/>
          <a:lstStyle/>
          <a:p>
            <a:r>
              <a:rPr lang="ru-RU" dirty="0" smtClean="0"/>
              <a:t>Карта текущего состояния процесса</a:t>
            </a:r>
            <a:endParaRPr lang="ru-RU" dirty="0"/>
          </a:p>
        </p:txBody>
      </p:sp>
      <p:sp>
        <p:nvSpPr>
          <p:cNvPr id="432" name="drawingObject4"/>
          <p:cNvSpPr/>
          <p:nvPr/>
        </p:nvSpPr>
        <p:spPr>
          <a:xfrm>
            <a:off x="6110680" y="6033552"/>
            <a:ext cx="2807970" cy="0"/>
          </a:xfrm>
          <a:custGeom>
            <a:avLst/>
            <a:gdLst/>
            <a:ahLst/>
            <a:cxnLst/>
            <a:rect l="0" t="0" r="0" b="0"/>
            <a:pathLst>
              <a:path w="2808351">
                <a:moveTo>
                  <a:pt x="0" y="0"/>
                </a:moveTo>
                <a:lnTo>
                  <a:pt x="2808351" y="0"/>
                </a:lnTo>
              </a:path>
            </a:pathLst>
          </a:custGeom>
          <a:noFill/>
          <a:ln w="12700" cap="flat">
            <a:solidFill>
              <a:srgbClr val="4F81BC"/>
            </a:solidFill>
            <a:prstDash val="solid"/>
            <a:round/>
          </a:ln>
        </p:spPr>
        <p:txBody>
          <a:bodyPr vert="horz" lIns="91440" tIns="45720" rIns="91440" bIns="45720" anchor="t"/>
          <a:lstStyle/>
          <a:p>
            <a:endParaRPr lang="ru-RU"/>
          </a:p>
        </p:txBody>
      </p:sp>
      <p:sp>
        <p:nvSpPr>
          <p:cNvPr id="433" name="drawingObject5"/>
          <p:cNvSpPr/>
          <p:nvPr/>
        </p:nvSpPr>
        <p:spPr>
          <a:xfrm>
            <a:off x="6110680" y="7694712"/>
            <a:ext cx="2807970" cy="0"/>
          </a:xfrm>
          <a:custGeom>
            <a:avLst/>
            <a:gdLst/>
            <a:ahLst/>
            <a:cxnLst/>
            <a:rect l="0" t="0" r="0" b="0"/>
            <a:pathLst>
              <a:path w="2808351">
                <a:moveTo>
                  <a:pt x="0" y="0"/>
                </a:moveTo>
                <a:lnTo>
                  <a:pt x="2808351" y="0"/>
                </a:lnTo>
              </a:path>
            </a:pathLst>
          </a:custGeom>
          <a:noFill/>
          <a:ln w="12700" cap="flat">
            <a:solidFill>
              <a:srgbClr val="4F81BC"/>
            </a:solidFill>
            <a:prstDash val="solid"/>
            <a:round/>
          </a:ln>
        </p:spPr>
        <p:txBody>
          <a:bodyPr vert="horz" lIns="91440" tIns="45720" rIns="91440" bIns="45720" anchor="t"/>
          <a:lstStyle/>
          <a:p>
            <a:endParaRPr lang="ru-RU"/>
          </a:p>
        </p:txBody>
      </p:sp>
      <p:sp>
        <p:nvSpPr>
          <p:cNvPr id="434" name="Rectangle 161"/>
          <p:cNvSpPr>
            <a:spLocks noChangeArrowheads="1"/>
          </p:cNvSpPr>
          <p:nvPr/>
        </p:nvSpPr>
        <p:spPr bwMode="auto">
          <a:xfrm>
            <a:off x="2199048" y="503182"/>
            <a:ext cx="43363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ВВЕДЕНИЕ В ПРЕДМЕТНУЮ ОБЛАСТЬ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(ОПИСАНИЕ ситуации КАК ЕСТЬ)   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5" name="Rectangle 162"/>
          <p:cNvSpPr>
            <a:spLocks noChangeArrowheads="1"/>
          </p:cNvSpPr>
          <p:nvPr/>
        </p:nvSpPr>
        <p:spPr bwMode="auto">
          <a:xfrm>
            <a:off x="2555776" y="980783"/>
            <a:ext cx="32284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Время протекания процесса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24" y="4909935"/>
            <a:ext cx="480974" cy="507694"/>
          </a:xfrm>
          <a:prstGeom prst="rect">
            <a:avLst/>
          </a:prstGeom>
        </p:spPr>
      </p:pic>
      <p:sp>
        <p:nvSpPr>
          <p:cNvPr id="5" name="AutoShape 2" descr="data:image/png;base64,iVBORw0KGgoAAAANSUhEUgAAAJAAAABsCAYAAACFFjvaAAAgAElEQVR4Xu19B3hc1bX1mt41qqNmq7v3bowNBmx6IIFgCMTU0ElC+v8SygukEQg8SAJJCMmjPSAJECBgwIAr4G7LlqusYvU+0mh6/b917ow0I81II9kiBR1//iTN3Hvuvvuss9vZ+xxZKBQKYbyNc2CUHJCNA2iUnBu/TXBgHEDjQDgpDowD6KTYN37zOIDGMXBSHBgH0Emxb/zmcQCNY+CkODAOoJNi3/jN4wAax8BJcWAcQCfFvvGbxwE0joGT4sA4gE6KfeM3jwNoHAMnxYFxAJ0U+8Zv/o8AUNDtRsuf/4y822//XI6o9YMPoMrOhnHWrGHf39PYiJ6PP4ZlzZphr03mgn8rADU//TTaXnoJ0199Faq0NFTecQcm/uAHqLzpJnR9+CHO/A/OTAl6PNgxeTIm/e53yLjgAlg/+giOPXuQuno1ds+diwnf/S5KH364b8yP33UXgoEAyh57DCG/H1V3343ihx7CJ5mZ4ppTxSsBoLrmLlQ1tCcEnFGvwaIZRckAckTXrLzjaah1poT3LCxJwc/uvLDv+4633sLBSy4Rf5tPOw09n34qflfI5QgEg+L39PPPx6x160ZMh0prTHjPV88qwXVfWDKiPpO9uKKqBfc+txv2XlvCWwIeB9Y9dh226bRAMAh9QQGcdXVxr1909Cj0kyfjxAMPoPb++8U1+unT4Tx0SPwuAxBJACv68Y9ReN99yZIa9zoBoKv/6xnUtzuhUGniXuRxdONvj9yCfEvqST1s4M3nfudl6M1ZCfuclQM8eMs5/QB6803U3nMPHAcOIEOhQJZMBvj9IFVkv8QiIPXMMzF7wwbI+H0SjXToUqSZGa+tWZSKay5cmERPI7/k0/JqPPpmJbxBRcKbPfYuvPb/VqHx/vvQ9NvfiuuyNRpM8HjgIkAANABoIUBUKsz+4APBo9r77oO/q0tca/F44AbAt+wGcDj8tPzbb0fZk0+OnPDwHQJA19/7LNoDaVBpDXE76jhRgf/7yVoU5KaP+kHxbhwpgI5cfTVaX3oJeQDKwrMJZjPQ0yO6bwJQSSl03nmY9e67SdP67wCgV26eh31TJot3IpTFSGk0gNEIdHaC8ndL+I0XHjyIivPPh7u+XvApP8KJnByghTADKuVyNAWDKLznHhQ9+GDSvBp4YR+AOoNpMJhSJAEXAjRqJTxeP9y+IMYaQEq5DBqVAsFgCBq1HD5/CPxXmhaIkUDdmzej/MwzxTvQXCScQytXAhs3wgvggEoFh88nvl9SVwftxIlJMSYCoGg65HLyQAG3N4iLZxs/EwmkVSlAoUm5qVIp4HL7EQyF4LB14o0HL8WRCy9A94YNyA5PIEVKCmQzZ8L7ySew8/3Db5txySXIvPxyHL3uOqgBzARAQyF00UUIvv02/AC2RXFmhccDuZpXjrz1AcirzcZ5S8oglwE+fxDHm3phNqqw82gHWmoOjKkEKs014bRpFjjdPnj9IRw8YUW6SQOvvTMGQJW3346m3/2u7y1zNBq0eDzIBdAc/jTnxhuRdu65yLzsMshVqqQ4EgFQWZgOh9sPq8OLTpsbHNQis3/MAeQLKrByTi4sZi2UChkO1/eIZ9d3OHC8ph5/vXMJ9hQXwTRzJnorKqCQyZBGdRS2/yKp7TPfeguaiRNx9NprYT9wAAg7FvlKJRr9flgAtIW5UvKrX0FXUoLML34xKT7Fu+ifqsJWf/sl6M0R22OwvTIrV4b7bjxrEN0NjzyM+ocfhr+7B3KdFkGXG5lfuBid772H1BUrMPOd5IxoOUJQKhUgHcPZQFdfsGDUTB7qxm37a/Hom8eGtIG8Ditef/CLQisEvT5s0WkhU2sQ8nog12gR9Lgx6cmnUHnH7TituQVqS79defjKq9Dx9tsIupxQGE0I2Hsx8XvfR/3Dv0TRjx9A4T0/EuTRXkzWZox+H9mR1r+Etu6tgc3hRllJAbbtnQqlimbZ2DZ/MAhdyI5ZhZIXVt3mwcbDgz0R+RCGMN1TmUIeJpSyPzmjOfJm8yZl476vzMRf3t8dsahwrNWNHVWOmJcnDXKK5rFoISA3TYMzp/Tz3OPxYGOlF+02KmYxuqB6HX0LIeR2Q6bRIBQIQKZU9r1vpM/5pRbcc/XwcaSBNMie3nJBKK8gXUi6tuYevPLaNVDp43skGpUcSoUcFPEn2yhypxZk4JGb5ouuth5sxSOvVpxstyO6f25pFv77mtkx97yzsx6/f+foiPo52YvnlVli6Dh+/Dj+sLkXR+s7T7brpO+fW2LBj9fG8iKZm2VPfnRuqDh/OnwhJxpbavHmuhuhTgAg2irFOUZwRmaYNPAFQnB6/FAr5dCqFX3ACgRDcHn82HqwDb6AFJ8Z2GgwTy/KxC+un5sUgDgD+Qz7MODVaxRQKeRQKeWwu+gEBBLyYU6pBT++JnbWDQeg5OlQQqWQJJfbG4DHF0AwQQXeXNLx1f7Bq6ysxB+22HFsAIASPZsTW6tWoscRlljJjPyAa+aUWPDAaAD0+42XhFbOuBWBkBdbDj+Dd95fC40hcWyGYFEoZHB5+gfGpFPB6w8KJkUCVdEBq3jvQ2BNysvAQzdKANpxtB2vbK5J+Op5GXrkpuugUytBhhGAeo0SDo8fSrkc/kBQ0EAtRkarVQo0djpxqI5Rj/gtP9OMb39pSsyXH+xtxKtbTyS8Z0KmHvmZBgFmjVIhvCQC1urwIMOoEbzpdvgEH2gM+wMhwZe9VZ3w+AZPJnqbllRTzOARQC/v8qCpI1al89nkA/nN4Cnv5bNJA8dDqNlQCPQg6cvx70AgJHhj0quFc1Td0ovjTYNNheKcVHz/iukjhp7s9xsuCS2fdh2CoQB2HHsFi3MfwqSiUx91HkjZJ4fa8P7eVvw8LIGGA1D0/WQggUJJ2OvygRIv0ggqMjYa4Im4kpdhxncuiwXQpgPNWL+HEaXhm1FLWwJioKjWo+nQaRQiHOLyJpaAvJeqXKbQ4Cdr+yUhAfRmhR9WmzMhEXw2nzlQqEUspUSfi2fG6TU7LQVfv2TS8C894ArZb95fHUpN14mPe6xu2FofQEZmvlhH6e5qRUpqJpSq0cUIhqKmscMGu9uLR25KToW57VYEfR5oU7IgVySO2o6EAzMKLfjpdUOrML/XBb/HCa0pY8iuQ8EAAn4vlGqJlyNpM4st+Om1sSrsd5vsON4o2UAeuxVypTphoHckz0p07cwi8mIUNtCv3z0/lJudJ2Zta1sLutvuR0ZGPmzdHTi48yMEAj709nRBLpdDoZSApFAo4XHahTVvNKUi3TIBFTs/QmpGDtwuOzRaAxRKJZy93TCZMxDw++HzuZGRPRGLVkoxh6ZOGxxuL371teEBxKWU1sod8Dp7pLiGTC4GSqnWwsPPIIPPZYPWmCHoDfq9CAYD4KCmWIqQN31FXL5NK7Dg59cPDaCeliq0HtsunhfweeD3OmFIy4PL1ga1PhVaUzrsnQ2CJld3G/SpFvFsocI0egT9PnGfQq2FUq2H12WDXK5A9uQlMGZKgc6Bg0cJ9NQmO6oaOxEKBtF0aDN62+ug1OhEf1xyIh38XWNIg1pvhs/dC5/bDoVSAz+fp+yPgcnkCsE7jTFd8M/r6hV9TFp+ZR9fRg2g//nH6tCKWV9FMBTEJwdfQnfHA8jM6At+hyVTG2TUqUol9AazABNbMLyA6XbaoFRqoNZKs4+f85r25hMwmFKhN5oHDSAB5PR48ejNwwOIN5ORbJzlBIhCpRVxC7lSBb/HhYDfA41BWqvjtbIwjUPNzqkTLfjFDckZ0V6nTUgBSiSlSisGM7qRroDXLVxuuUIlwM1G2uQKpaCTE4EDPPDeGUUW/Cxq9hNAT260o7qp3wtz93aJCUxQCqnk6O57X75rwOdFwOeWwOVxius4gQSfaC+FecKfBBNBF80jSuOfXT8KCfTEPy4MLZt5lQDIxwdfRlfbvUICRVp9VQWO7N0sBsvp6EFqZq6QLFLkMySkC1WcWqvHhOIZaKw5JKSPMSUDJyrLYU63QK3RYdFZl0Oj7Y91NHdJAHrslrk4UGvFCxtqcbS+a0hpTKY17P9QGkiPCx5HF9S6FDFoMpkcPlcvUnJK4bQ2Q5+agwmzzx6yv8kTLPjljRKANle0oKLOjqIsTUI3vrupEvXl64UaDQUkScBB8ns5cGqk5U+Fra1WSBwCjt/rzFlwdDVBa8pEzpSl0KdyISK2TS+kJJyNVzbVwBeUYckEH367wY6a5k4BFL4z2e3saoJKb4JCoRIag4CidOHzeIHakCqkX8DrQijoFzRwfTPg9wkJqlDr4XfZhA3ELAhDeh4sZYsEkCiNf3HDbPzunWOYaDHiooVccRy+yR5+bWUoJV0rAGSzulFTdy/MaVwciG1+nxdetwMqtVaISJ1Rmu38jOIyot7iPTKeRLD2OoURXN9uhc8fEICkh5ds87kd4sUJJEoe/k6RHgz4B83wRH2W5VtwrKFNSEvSwDavNB0VtdaEZFASRJ7H94pIgujZHJEGan1K38wXgFJr4/KJg3e4vqOPhktna3G4yygAFN2ELaRSi2Ag+2Yb+M6kiYCi1KNKI6Co5mg3Ro/DwDGZWpCFI/WdfTT86Ko5OH06Fz6GbrKH/nZmDIAOHP0eDCmDZ8lwHY30e9o/OrUKFSfCeUgh4AdfWTXSbk7qepvdiWfXb4fTHRCzUiGXIUWnEO73Z9mmFliwtaJRSBm1SoaQvQVzZ89BbctnF0icOjELHx9qFiEBvUYuQiSv/ehMKEXUOnGT/eyVM0OlhTPhD3pQ11CJdN2fkJMz2I0PBAJw9HZDZzBBFccrc7sc8Hk9MJmTS/moamrF8cZW1DRzaU8mJNDtlyYGEJ/vcUlSR6ePTf7id/QYdToj9EZpZibTrL0OvLJBSkqT1sCB4kwVGqxDR9o5exsOfAivyy7sMap3fhaxdXwuO0KMM4RCyC5biNT82FDBQNqmTMhGxQkuB0s0LLT0oFtVihNhAEUMaYe1WRjgQrrQzlHrEAoFhZ1DOmigU6VTrfFzuUItJA+lH/sIBrwwpOcLGyh32gph8EfalAkWVJwQGUXio6uWpuPqc+cMD6A/vXtLqHjiLGhUBmzY878wa/4cF0CdbQ0o37EeWblF6GpvhE5vglwmR37xdGHztNRVCjvIae9Ba1M10jJyMLF4BvKLpsYdy5rmVlQ3t+KhtaVCZby4oRJnLR68cBq5uaWhClVHdguA8BkRQ30Cn69Q4cTx/cLW8rqdAoxkcmHpzITPZ7/ddgfWhBMNGTXfur8OFy+fig/KmRwx+hahLZkeOON7XW7cv6YYf9lSi+a2LnxpUSZ+v8WLE62xEojqk8YvvT6VxgBd30K09CTaYsKgpk0WpS4jao42WbRBHU3f5HwL7ruyGE+/VwlV0IVbLl0IDfONhmmyp95aG1ow9UIEgl58sOuPOFL7I+hNw+u+eP0m6/3wXrfXC51Wg9/fKXlhVU3deP/A0OJyqHcZyaBF+vH4vLj74n6JSUnWbHXjUFPiWI7b5YTL2Yu0jFOj5hkl/mD3ITz6NckDIg3V1dV44kM76gYAqKelGh215cJIFjZfwC9sKto5NNLphdH+8Tl7oNKZhLPBzyiRfE4bZAqluK5o4UWDWDkp34JHomhQJBlrk93/7Omh1DQjQgiit8eFfN19SE1NvJQxHCKT/Z5if/H0CZiQ0x+gs9lsaGtrC3t4yfY0uuv4fIvFgpSUWJXX0OHAgfrEAGpprEHloV1Cbfl8XqHWjSlpQn06HTYxsFk5Bejt7kRPdzu0OiNyJ5Rg8oxFcQklgD7aewiP3RwbSHx6iwdt1t4hX85l64TWyKwghqHkQqUSLCqNTqgsr4gL0VOTw+dxQWsYHE6JPCA/KxU/vXbaiJkpu+9Py0KlhTOEF1Zdfwi3nPcycnNi40Aj7vXf+AYCaM+JxADyuJ1CSkiBVVWfPUgJaLdZRZCVdsdAOy0RSwigTeWH8PgAAO1uzUWaKX5ajWTztSE1LUuYD6ei0Su+anniwoJEz5A9+Oyq0FkLrxFrYZt2v4Cbzn3hcw+gHTWJAdTRWo+u9iZ0tNRJklImw4SiqeFgqQx1VQcEsLo7msHQhzkjG5NnLoU5Lb5UJ4C27j+EJ26JlUDbmnORZowPIHtvN45V7ECPtQ10Xij9GBdiLIzPVKk1khTs6RTfM/irVKkwc/4Z4rt4zWp3Yu0ZowDQ7/5+c2j53CvgD3jxzie/xfWrnv7cA+jjyrFPqIsMIgH06cGD+M2tsQD6pDEXqUMASKy6K1XCZ4pIO0pBqlFhi8pk0OgMcT3meADqtjtx3cpRAOjRl78SUmn90GtT0dLagBvO/XwAqHfXLigzMqArLo7hZ1OXE2/sjJ/DdCpUxcA+6IXZHHb81+X9wVsuZWyuy0kIIHqjYpkoJR1dbY3QGaSBL548X0gaeskt9VVISbegqfYITKmZSE23YPq8MxK+AgF00zmJa/QSqrDv/XpRyGiWxJqj14u7L3vtP0YCBVwuVFx4IUqfeEKU/bKk19vQAMOcOdg5bRoK7rkHxXFKWmjMd3R0nDJjnlWlR2+6CQU//CEM06ejd88eQYd+1iwcWL0a07/5Tcz5n//pGyMCaENtLsyGz04S9jicuGX1KCTQ/Y9fFWJVp7ScAFy48j6kpcamLhh0apROGDvPrLapU+RkJ2o5GSmwpI98djDkvzlsZKaddhq6d+4UZb6RJlOrEfJ6saS2FtrCQtS3dMHay1K9+M2SZkJOZvKBykgvVCmbw25x6pIlsJWXg/X8fXSoVAj5fFhcVSWqJLZ8ugu7ukqgCWc/jIXkG9inz+/DNy+SPLqRNJnNZgvd/MALqGnqFguCItg0IDmd606vP3rbqJg3HDF2pwerb3s8Ya4LYx1mvRJv//rO4boa9H3A6UTDo4+i9t57xXdpWi0K3W44ZDIYQiGwOJjLt4Zp01D23PO44IkPE9PBle2QD5ue+c6I6SBYGh57DDU//KG4N1WrRVEUHfUAGDI0TJ2K0mefw3mPvYtQKBA384sxHyUCePHnN46YjoRqSCZDVlbWoJBGMg/4p5b1kMDuXicu/PpTsJRIAcWBjYExpaNOAHikzVFRgV3hHStYlCME9OzZAGM/W7eKAruPw53O2r4DF/1mI7LLpCT/gS0Y8MHbXol3n/z6SMmA88gRoTLZ2LuQpVF0cBl3a7jXmZ9uw8VPbUZ2aQI6/D74Oiux7rcjp2PEhCdxQ8LKVK1GCWaB9zh9aB+j0uZoAOWUzhV5zMxnpnusVMrh94dgsztGDSD2c/jKK9H+17+CqVtc4Yus93PQGKYrDzMp+9bbcIOzBLmT5gs6OP0jyfnMaybQRwsg0nFk7Vq0vfgiJoTpiORUkg4unOwL02G58Ubc6J+K3LJYOlgN4/UF0etw/WsCaGBlam2rHSl6FXYc60BT1f4xqUyNBtCkmYtw9tw8ZKZoRFUsq1T9oRB2HGoaNYBcNTXYUVIitoLxWa0wyOUwsVRYpYLd5+szksueeALq6TNwybO7MXn2EkEH89M5aOXVnWBhCUtsRgsgd10dthcWQmk2w9/TA71cDjO9L5UKLr+/LzGv7De/gWryFFz6wl5MnhVLR12bXVSabNzX8K8JoMjmCl6PE1MLcwWxn0XTa1R4+51/IG/K4pjHMc9oWnGeGMTPolHirvvHW8ibtjSWDo8T04vzRKrHZ9FYffreun8gd8rg7WRu/8IcvLuzdkR5UydDc1aqDresyh/SNhIq7Mrv/xEtNr9Iw2SY3JBRMIhhzA+htzawNMVsUInPWPs0muYPhtB+7FOkWApibvf7/TBmFg45cCzvYXkLa9MSNY57qlEtSm1YCpSoCToqtyElK3ZDhkR0jCU/Oiq3w5RFZRfbzli6ADuPtohEvOhGTWF3+WLqzpJ970T8YGSbkveJa4tRVsY9PuI3AaDyow04WCWVsuw61opjVhb49898krtwciYMGqXYcIEvwOJ+RbgmSWxCoFYi1aBGW7cbRp1S1CIZtEo0d7mQm64Xg/zp4TZ02DwxlLBW6ZwSH3IssdWwu4+14KhVN6QEKrQYsWJmNpxuv6gJYzPpSR8EqEWdmkzagOqjfU3CnkvUSMeqsgCyM2PzmfZWtuBwVywdyfKDUisiucgP0sI6rRS9WtSzJeRHaQA5WYPzqqpsBuw40hwzqQie2cVpMGhUUCllQjqplArBb44hCzxFVFoljSd/p5DgrivcvCEypd7d1RhTBEq7jYWjSQEomqnPvrMXb+yxwqyPv7MFs/W4FctIypsT1SrxuQTUdy7MxcrFM2LG9rl1e/H3XVZQwiXT+AyjjkyUw+b0ioI+MoggSuZIRtLxrfNzcPZSbobS3158bx/+tqNTTI54bSz4cff5uThnaSw/+OwHXjqIg7VtIlswukWKOPl5pMAyWZ6RN/GKQAmgth7PyAH0v2/vQbtLha+dL21mNNbtW7/fgetXpA8G0Dt70NirxG0XDZ3Nd6ro+87TO3HNUjPOOS22SuPFd/eixirDnV8YearDaGj7/jO7cOViM1adFgtk9vXgywcxbYIe58xNLuF9NM+P3MMllrUPb8Hja4swaVLigsOYTTaJuufW7cPOE34smNS/NtNjbRc5L0xVOJnGYkX2lZKW2dfX+7uqcevZGXEl0LZqHxZMkpjFNAqXoxepSSRy+ZiZx9qxERREfrC3GjefmT5YAr27F1sqfVg4OXbQuOrt9/ug1cXf1S0en5J5hw3lNbhhRVpcAP33iwdFeXJJrhQxFsWfna2CnyN513i0sQ6QGZ2R9yEWXvv4yPASqNPmDvU4vcKO+N4zuzDFooRXbuwDEBOj9nzynigN8Xpcgmkuuw2pmdnCDbZZO5FfNFmkkPq9HjD1lSmmrBFjjrTIn5bJwtlzrN5QYcHpF4iXZnt/dzWuXmLCrOllqGm24ZHXDuFPd5+O97cfxadVPswvkwauvvoQyretF/2JkhaFEt2dbWKhkFHb1PRskTjV08UUB7tIcbB2NCMlzSLyc5jGQPpZhsTKEgIxO78YhZOkVfCPyqtx5SIT5swoQ32bHb/4awX++M1l2LCrEpuPeTE/DOQI82uO7MXhvVtE3RtTJrhc4ei1IiuvSCSTkcaCkpmioJI88bpdwv4gbzxuB6bOW4Eps08bNJab9tfgywuMmDezDM0dDvzklQO4fvVUrFkxEfe9cBB+fxDFORKAOOgs6GQekpTYli7ekXnTLLAsnjIXzfVVoopG5J1H0ehx2cMVNnQuAujt7sCCFReLe9g4tn//9Ah++uV8pGZPhNfrx7ee3oUrzijDDav6F6BlF9z7fijinFAXskxlWlkR5pX1S6BIuihnNhlhSOlfMxmYSiqKDUMhkeRuMKVBE1VsSMKYs6xUa2Dv6RSDv6G8Di1NddCkZPdt76NXK7B6phHljSyz6Z/5ZJJK1V/A2N3ZIgDCFil25O8uh00A2u20i2fwO85+a3sTciaW9eVTR4/exvJqtDTVQ51i6aNDp1bg/FkmbK8NYEZB/DRfvq/b2SvVxkUVG44mxZb07DzWgNbmeqhNEh0R++RLpxehoZ1SL4iiMIAi9HNMCFQ+3+W0Q29IkRL8owpAyZNo3kXTF49WAujNbUfQ29koEvFpK9EM588LFk7ANy+VVLoAkMPlFYij3tOE3JhSWgSzrwU1R/cKMckkKpYta3R6MZM5+4l6v9crPqNVz8bvlEqVuLby4HbodCYEgn6R1kkJxtbZ1gitTi8SsE5bvQa7am0CQEG1VGdGVzvFqMWZk7Wotmowp0QCEGf33o/f6ZMiEFUHSgEWrd4kJByTt1RqnUjmoiSoO75fFDOK/BiFUswy0sZmNKdj7mnni1nItvlANVqb6hFQS2mf0XRsq/FDozo59T1I1CT4wOPzo7ujCQFVmI5QCCkGLRaUpCIo1wsAFWbHTuCdG18Xk8Pt6oWO9WIymSh6IKCoMVi1q9WZwAnHDEZOLEKT48VCCKqtucsugM7Qv1BMPLy944hI4JcbssWkIz6MOg1mFJjxq1ukOJXs+ff2h+pae+DwhLC3zg0TbEjPLsCcUonRA2f9cIygWGW1Bl+CIBFFe5RcHrcQ9/zeaJIK3dg27KtBvqodmZZsNHf7UdXuw9oVFqHr11c4MdHSz6xI0r7L0QMlNxuImvEDE/oZiKRKlSkUca912q0wpPRnHbDAsFDXiYysbLT2+FHZ5sNXlmWKWbevSYkLlwz2ikg/k+ydjl6kZ56aJPvn1+9AWrAJGVkWtPcGcLTFi5n5avzy1jPxgz9XiGyBTPNgu4vv6vO6+go+442TvbtdvHMkR5qqTatnlUssL3gvAVRe3YQV+T0I6XPExqfba9wozlTit9/or56RBYNBcXQ8/2/de1zsHbOrDphdIgGIaZH7Pl4n7UWj0gjJQ0Gm1lDy0C7ygAPKXTxE8MnnQ2pWHhy2LpHgTQngtHejdPpikdxE43Ppqi/3lTlvLK/BbWel4czFM+D2eLGjogZnLJiCF94rx7oDDmSnxU/jcNlZZ05bK3kjdijwN7R347az0nH2khnweL3Yvr8GZyycgpfW78eeBgXOWxR/75yWhhocO7RbqBufz9eXZM8ZS2lMw7+gdBramuuhUquhVmsEr6bMjJ9k/9KHO3H1EoNw471eL7aF6eBE/PYf96Or14lU4+CUW9oxLlsXdGJynry0JB4qG9rx2DUFwgvju31cXo2VC6fEmAtxvbBPq/2YXRxb3hxPZxIY0ZsqJBqgoeyBTfurcfs5/V6Y2C9HJgPjQAea1Vi1YLD7zP6OHNiO1qZaoU4pklkhYTCZhdhm3RhVEweQRiWLIdnv5OkLkWGJ7wL/3wfbcd3ppj4vLEIH40C76xVYtSCxBPL5JGdhYJI900uFQev3JV1w+ZcNO7B2makvDhShg7z9/p8Pis2oZpUMjlLbbd2oraoQJlR472sAABdLSURBVAIlItNcafex0SaiQ8OsRKqttuY6BAJ+pGfmYPaiswSoBzY+94nXPorxwqJpiVw/6KwMBhI/qfJjVpEEIA7Wvo/fFknkZJDfLxXykzgasLT8iX5re6P4Xng6gjhuEdMuJE104ndB2WyUzexfb9pSEQugCGEEUHmjGmfPGzr+wgRzbjEToZXPppTjc6MN6+FU7ysbt+P6KABFrieAdtYpsHLeYABxUPbv/EioY/7Odyf4mUCfVzAZSpVG2JGkxWHvQUtjFdIzcjGxdIZIxI/XXt+8A9dGASj6mu8+cxBZqSbMLBoMoMh1nEh8/+g86YhnRkM/WZ4QLE++GQugePTGBdDHVX7MKJBUWKTZrG0wmiWPhgSRYTS6qKro6UQaRTZVGr/T6IzSfjTcoElvChvAvhhj7eNDNbgjSgJFA2hPgxpnzB0MIBrt9OYkY3FwGibtNjJgJEnlr2/ajhuW90ugaAB9cMiLyRNHX+o0Eo+s/HgNbl6ZFjcS/e0/HkSG2YRpcQBEnlDyJiot97hdIryRqDokngR65h+jBNAr2zrCFdLDzduT/57bwyVaythdr8bpswcDiGU1tZX7REyFarRvM+3iaaKEhcG1zvZ6Yaw3njgqNrkyp2cPmVT+5tbtuDEOgPYfPIanNrkHLWCe/JvH70GlVOLm5QrMmDZ4JeDupyUATSkYLIEo5eurK4QN5rTbhE3Gd86ZUCZUWJ34zioCrC57j5h8Q/GEE/DZdaME0MFWDc6ZH1/EnurS3hfWb8NNZ5gHRaKfX7cX7xxwITtt5Hm6oxnc+rZ23LUqHWctiV1C6O3tRXt74pOMRvOs4e5heqnJNNh5uPOpA3C63TDzfIw4bbjS8uG+j+0yhGP1jcNHooULFtVoAx1o0WDl3PgAYmnv8XBpb1dHs4gA0wbiDKAhSX2fbslHe0ud8NpotNHrSFTa+/JH2/C1OABiZcSrWyp5utFn0rity3mLS0aVF/yZEMjjHNqseGd79Wf1OOSnqbFsduHw+UADAbS/WYMz5sQHkChes/eIyGu018E4D+0iBq7M4WWKZN70rxu24WtnDpZAydwbfU3Q50PVN76B0scfH/bgkBM/+Qks11wzqCZspM8cvx4QRvSm3cew7yhPnAIO11mhy5yK5bPiA4hAqT6yW+jZ1mZu45KLicXThWHMuE97cy3sti60NdWioHSG8OJmLliZkNevbd6Om0cAoPbXXsOhyy/H/N27YZo/H4evuAKWG25A5yuvoPm553B6dzcUJhPctbXYUVqKGW+8gcxLLkHDQw+JiLQqJwdHb7wRM15/HRmXXjqq8yHGgdPPgb6MxDa7tKsoXcBJU+ZgelFyRyUNZOZIPA7e+0nFYdxxzuB0jkSDFMkv5vf60lI4q6rEpdzLhmdMRNoKrxdbwkcYaXNz4W6OnOcT2/MKlwtyrRaHm95AWmZ/ZmMwEISvZxIKc+JXi4yDSOJAX1VGmy9FrBc5ra3Izi9ByO+BTK4Ukc2xaHK/FxqHDYHMHNx1lh6zpktehzgGc4jjJ3lN3ol9uOG1X4Kljjy5UB8IgGlnHP79XDoJG06muXPRu2+fKOfhddmBgLiGiygnZDK0hc2/+Xv34m3Hn6HKaupbSPW4fJgY/CqWz/3yWLz+f0yffQBqsMnQfHir2MaWC5PGjIngUYtZpQtg72rEY9/6IvJGceSl8513oJk/H4qcHHFijGfPHmhOOw0tCxYIVzJvz56YojbpCKihqmBDSC//EN9+42HM5CLpgKHgwQYs1THMng3H/v1QyWRYxOMIBlzHpd1Pwp8t6+rCXw/cj9rm/dAZlcieaIDfF0CJ4vpxAA0D9TEvLNzERdNgENlXXAF1SQnqH3oImoICeHhorEyG9NWrUXD//TAvWyZIHR5AQHr5B7j+9YdQKpdjQjDYJ1V4AkS9RoPOKFXGPnNlMkxitkE4JYFr0T0yGarCEogHz25c1oYX//Qu1BoFrrhrqsirLlGNA2g4UTkIQNzJqig/SyRmn4pmbD2B1ff1qwEW93UqVSjw+1CvUMIW8CPlS5dh0v33wThnTh+A4h3/yCMoXV4fzPs+wh2VbwsJo1Wp4A6FkBoMojususwrViDvzjtx+CtfQdbll6P9b38TgUA1TzCUyeCOAtj8PXugLS7Gi9v/C6++9AEUShkuurYUGq0CJepxAA2HAQEg1sZXHG8Se+rJFCqYcycPWU5DNSc8miFWwrkBt9fWju8/vhZcG86VyTE5FBvUYRYRj3rjdgaWq6/GtBdfFAAymLMGHf/I/BxWYeyr7oLP2Y1vFivQ8/CDcG/bgowvfQk9GzdCkTMBytJJ8FUdQ95mqebU39SA1i+fB1/lEXH8NTdUcOzbh4xHnkLnd29HUXt/OdL6w1+AziCtZFOFlVICzf/XsIH2798Ph8OBkpIScP9ClhvRaeAWffyb2/Ha7XaYzWYR+KyoqMCUKVOg0+mEp6nVasX1dDa4ss57uCwl0m18PqjVahgTBCiHApEAkMvjRXd4V4pXNxzCuxX2IctpuNljY8UGsVMoQcdIJM+qIGi49Sw/Y8oHQbbIUogbXrxHnGtaGjZgIwRF14RnXXYZpr/6alIqLM/ox/fWrhbd1GcrYbz1bui/uEb8rZkfW6AYeVbreUvhP1GN7PU74d2/G/qLLovhC73HZ98+CyXTU2GzepCSpsYkzQ3/MgB69dVXsXPnTrGvI4FAMPF/BByMBzP9Y/ny5di9e3cfqAicboY2woDJyMjAsWPHUFxcjM7OTpEMyHdfunQpLrsslifDSZ8+Lyz6Qkai397XjYyU4bd45X0EidvRI7LedMZ0scOHtKO9hPyrvrG8r3vmu7F8sFmugC4UQis3qgwGgKXLkJGVgZlvvomHnpVWtz+pji2Ui6ZRIQshK5InxO1aaGcNd9wlsybFGVHxK12LMrV4/y+XYur8DAGgs75YgMnGm3DGGEsgt8eHI8cbkJFmRHZWmiDR4/FDq1EhEGDBpk+YEwQICzt1WnVk6U+wRKqZ9wtJEuAWPcwMVSrEdj2U2jy/jPX0qSnGcOaoDDX1rcjPSYdm4KHEImdbOmOMdGjUw5dUDVqNZ1lPs0OJ61dJ1YhEaEtLM7KyLELMJdN4T3tbGzKzsiDnuaYaDSozB6/faGbOhqdiP0K/eAwrf3B3TNdXPbQJLnfiQsBk6BjJNVPzTNj+jyugVMmRlqXF6jVFmGr+2pgDyNpjR3VdK9o6e3Civk0k5ZkMOlG0yQOBTQY9autb4XC5MTEvC263B15fALmWNNQ2tImfKUY96ps7kGY2orGlU4AsN1s6mYd951rSkWLUobq+FWVFObDZnNBoVGjr6BFJfDzenYBNNUunUXZabcixpOHScweXVw/kadx0jh21/WU9NmsHDuz8SJTjuOy90OqNYn3L7/eKbDsepjKxZDraGmvQ0lAtkrd4DZc5NBq92AhSrdFC4XEj1d4L88u/xrSH/4L8761B7St78Om2A7jqwjKsXCV5YZGWCEAsnqPrzsrOU9lmFWfDoPk6sidIGY60gaYav4YzFo6tDUT1wWJASgnmXXP2250uZKSlCNUSkQTJ5vEky5P2LpsAVTJSZqg+YwBkc3jw+qZDIIDmR1VlsAOWy3BPPhprzC1hnjNrxQZmKkYeFl0RwN95ncLrRurrz8D6lf69bdbvqcZtUXVhvU6vOJ4xHoAInJWzc1GYbUBDhxOsmmDpcORoR/5kpag4BoplxEGe6RoQZ5eqlfTg/Nh2pB3tPYN3Q5tRlA2j+i5Y8vsBNN1885gDiBLo452HhapyhHdpS03Rix3bqLbMRj18Pj8uOW8J1J9RYn+yIBQ20METXaFWqxusDfvDumMoSpNBpjbHlPWMpMORXsuCvnOnqVBcVIRjjT14Y1s9Hr5pIdbva4EuXM8d3Wekxjt6kwcCaeDRkixxJriS3fRBrdKhqW0tsvKlfQkpgaabb8HKxWMrgUbKr3+160VZD8+oovUlTgBzWTG5tAilGWrs/WQdOluZDK4VKRmUQpQ63MWDZTH1xyuQnpUXXoX3gukdaZm5tKzFmhoLznRGZi1aRTkJ72PBHwvrWFay6rKb8dE+ltPUQWWSMiBZOqJVsc5dDRqYbEMdlTSQoTxqKXIQ3UiYXZadguM7v4rSGamYPDdDAGhm2jiAhuOhABCNqEhakMznwOSSIswpkXKiWYWh5hlhAb84LZDZfVRHUlorS3XS+vJsCbBIIV/kwVy9ZyolB1ZnlJLeIyqNPzeUV6O1uQ5yXf9uFDqNCka9BKDISTUuW7s4G4unAUpxKD/0abniMDdjViGCPrc4wSbAU2wYn2LkWRw9yR3PpPPIRGWoSovMojlorNiIgnnn9R07WWIxYcdbl2PSnDQsOjsXfl8QczIJICk8MFbN7w/gWE0TTAYtzCYDtBo1POHNr5QKBRwuD1IMOsiEepY8SI+Xm2NJhw7TSKLnRF7ptZLnbHe4hAHOychFYa1WLXYo4X3sL9WkFx4a++Rn9Nr4LKp8mgGsQtXrksuflm071BRq6rCL89hf2tIAi9YFbUpuX1VG04mj2L/tPXEOKqWOKNsNSQCSQQ69yQyX0yYkDhPsPS7mKkOkUkqJ+EoYzRk4caz/9MLFZ/efXsiqjGWFfhRMnIjaNgfWl7fjZ9fOwc//drhPAg0cPOn4S5YQ8ehL6QQaNsah7J1N0HABWJzY03/0JI9gUnFH9wTHYU6ekA2d/DZk5UVUWBDzMm/FyqVjC6CeXif2H66FPxCAz+sHY3IEEbFBcNU2tCPPkobG1i7hcdE7a2mzIivDLLwoek9Ggw7mFL3wzox6jXD/mXzG+1moOGtKAVrbuwU/O7t7wU2sKDQIsNQUgwAoTwlin/aw7XXxqkXITB9+R9oYI7rH7sbfNx/GxiNulORKRXdUNyxaowHNhDEWr+nDpxUKlRMeTJbX0vsarg1M9yivbsZdqzP7UlpJg9moxZpfbIInrMKG65OgaD68BQ5riwAOAWXKKhQH2ybbyiZkw954LSwT9MjMZVpLEPMst+LsMQbQQPo4gIz3mBOckyFJGLeQFHpdcrG6yDMIIEocgo4/6f6fbIvrxr+1zwazXir5Hdh4JpXP44BumGOwkyWMZzR841zLoJzoNT/fJF5ytG1k+b9ArlGJw5vXIiVdgzMukXKhFuTePuYAirjx9DAZEKQqITicLi47SHE3qiSTUQrMSpNWUjX8yfsJiMjuawSJRqMUf0tmSezuTJRKBN6pCgvEBdAhJtUvSJATLSoxpeOOOtubxblZkZxolhuz7j3Dki+K10Tt9TCVmM+/Hz+p/v/9+bAoyvusmjLoxvsvnS8k0IqLJwrxvij/jjEHULQb39zaJRZ8dTq1OAaLasig14Z3rVWgqaUTcoVcxG6opqjSHE438nMz0NrWDfbFmJJKrYTD7hIApCfKz1JMOrR32kR/F5+zMCn1lAzv4wLoYIsGZ81LXJURrxKTxjKL+kTIfQSVmP/3YXwA/WmDPeFZEcnss5PMy0dfw7MijhxchcwcGvkysYnB4gl34OxlY2sDJUsnwcFI81CN0oUSSKVSCAk23PXJPnuo6+IC6ACT6uNUZURXYjKYSBefbjtzn5kTzSqM6qN7RTyAh61JC3gK8X2iSsy/sCojTk700x/YRRAtXmtrqkFrYzU6WuvERg5ut0PUgLGQUWztIpcjI7sAdlsnbNZ2YZtZ8kpQNj1+PTqf0WN34viRVcjIkerOBYAKbseqZVedCj4n7MPl9uB4bQuys1KRmWYSkoXSjyCmBhLeUnifR37mcnuFRyU8rGAIarVSeFqUTPzcx/2Pwsc7eLnKrlIJm4rf0QA/1S0ugMqbNVg+O74ESoaAkeRFv7pxW9yk+qfetyc8bIQlRNxZgqXDrH+P7M7F57KwThwHoFDG7GM0HN08bGT93+bD6wli8apcyBUyLC26Y8wB1NFlw7qNe4TDYMk0o66xXUwAShGjXivUVVc3j+8OCrVDT4nXcr0qxaRH1YkW4YZzIXZKaT627jgkVJrX60NtfRuWzJsiPCxKpnPPmHvKVFeEn3EB9OFhLwqyR3du6nADNfD7IyfqcdfqwVvcHalthcLHHMPYxpQFpjUwz4XpDCz8oz3GNIXCwkKx4Ltv3z643e6+NIbMzEzMnTsX6enxT5Sm2v31yw9ix+YPhfe1+soi6E0qLCu+E6uWj60EirxdMioqHm95dDlBdrJrWiMdt4QAOnz0OJ7e6pf2+PkMmlatwtrFfkyZHLuRI4+enJCZeOuWoaTcSCQgX5EAuvfJ29Hdu1OoDiaVMTd6eeldYw6giBdG+4XBP5FxIpPD1uuQyo9NemEEU7Xx+IeAPygCfjptfM8r4p3x+j5Pi9v3iG0BFULtMVuCgOPEIwC5xsYV/NF4ZoMkELPaPquDbzl4fIl4pbx7j3cmnZN0KnD+pzcfgFwTSbOXbKDlk76Bc8dYAnVae7Fl+0G0ddlg0Glgd7pF4DCIEBqaO0V02uXi9jGSmmIQkavoAz0vnu/R63CjpCAbDS2dcLu9IgLNSDyDhbnZaWhq7UKXtRculxfp6SakpRgESNs6unHJuUuQlUTgcCCvBwHoVAzGv1sflECPP3cXmjoPx5B+7uI7sGr5v/Zi6j/D84pm0jiAwtywWq3CbopuqampwtYay8Zg6fHaZkzIzRT5QAqlXESa6TUxHuTzBuALBMRaWSRY6HR7hJqjyiOAqJ6YXUhvSywkh9fNqPqcTo+QRPTOOFEYqOQz6Z1RqnF9jddFvhupp5YQQNu3bweZSpXGxG3q6pycHKhUKmRnc0dVLrp5BYOpU/k5r6UeZeI2B4NE8W8atmKTxmBQ/E5dzHt5DzdRiHzGgeLv/I7XsA/23dDQgBkzZoik70OHDvUllJM+Gs5UgZGcXz470sfGjRvR09MDAoHbtPEn6SHtTErntXr9yYfzTwZgHMzN2w+CQUSny4vCiRahZqhOqIqYTci1R7HTrNcnvKmJeZk40dAmHsvUVaqr/JwMkaqal50uYkALZpWKbETmEjEezeizOGohGJLW2OpbRZ+RjEZmK86bUYxFcxJvKh7vPeMCiAP9hz/8AY2NjSgqKhJJZAQDB3zPnj1i6xFm8jNZmwNhMBgwa9YsUQ3AQeX1HEQOLBO4eS+TwZubm5GWliYGlaCcPXu2qB5wuVyiaoD3dXV1ie/4n33zP9v1118vnrd3715xbQSs9Lgi1xDgCxYsEP0y8fz555+H0+kUgOf/AwcOiHvpvfFZBN+aNWsEsP7dWiTqzEgzF1+j18UIEGlPaskRSmZ9bbTvPyIV1tLSIsDT2tqK/Px8AaiBlnt1dbX4jrObbTiPiANMo51AZWOlAEEW3W99fb0AQLI52QOZMRwNo2XeqbiPtFGKUGXVNbWLlIyMdO7pKK1iMWBItcPVev6UAOESXhRV0z+7jQhA/2xi/xOfTy/sg63lIvmuw0p1rsLk4jycaGxDr90lgomL5k7Cpm0VYvXcnGIQwKJHddkFp53ywOBIeTwOoJFy7BRfT7vmVKVWnGLSkupuHEBJsWn8okQcGAfQPxkb9Kq6unuF7cOUC9o+rNWivcNUVZ5jQk9KpVIKL4quvJR+KkWnaTsxQh3xyKJzhqQ6SilviOtlvF5EqFlzppCLZ9H+Eum/3NVWzW2cA6JChJHpbpsD6WajCBeMA+ifDJREj6c3tW3vMbGiTlWWlmrE8ZpmKVksFIQlw4zGFuYJ8TC5gHAuGImm19Xd6xD2UGa6uQ9kkZwh5kszbZUgYoSb19Q1tgkgErT52emYMaVAlBTxuYwF5WSlwqjXgQu8gRAT1dQ4a9msISPU4xLoXxRY0WQlu2CaaEGWUoUAYebiqW7jADrVHP2c9TcOoM/ZgJ/q1x0H0Knm6Oesv3EAfc4G/FS/7jiATjVHP2f9jQPoczbgp/p1xwF0qjn6Oevv/wOmqINSKu6zY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ятно 1 11"/>
          <p:cNvSpPr/>
          <p:nvPr/>
        </p:nvSpPr>
        <p:spPr bwMode="auto">
          <a:xfrm>
            <a:off x="5831174" y="5228321"/>
            <a:ext cx="437715" cy="591468"/>
          </a:xfrm>
          <a:prstGeom prst="irregularSeal1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380" y="5660367"/>
            <a:ext cx="456090" cy="477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380" y="6001408"/>
            <a:ext cx="456090" cy="477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0554" y="6371594"/>
            <a:ext cx="458953" cy="4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2203" y="332656"/>
            <a:ext cx="3899594" cy="584775"/>
          </a:xfrm>
        </p:spPr>
        <p:txBody>
          <a:bodyPr/>
          <a:lstStyle/>
          <a:p>
            <a:r>
              <a:rPr lang="ru-RU" dirty="0"/>
              <a:t>Пирамида проблем</a:t>
            </a:r>
          </a:p>
        </p:txBody>
      </p:sp>
      <p:grpSp>
        <p:nvGrpSpPr>
          <p:cNvPr id="6" name="drawingObject169"/>
          <p:cNvGrpSpPr/>
          <p:nvPr/>
        </p:nvGrpSpPr>
        <p:grpSpPr>
          <a:xfrm>
            <a:off x="142693" y="1190244"/>
            <a:ext cx="4699048" cy="5022872"/>
            <a:chOff x="0" y="0"/>
            <a:chExt cx="4176458" cy="4248493"/>
          </a:xfrm>
          <a:noFill/>
        </p:grpSpPr>
        <p:sp>
          <p:nvSpPr>
            <p:cNvPr id="7" name="Shape 170"/>
            <p:cNvSpPr/>
            <p:nvPr/>
          </p:nvSpPr>
          <p:spPr>
            <a:xfrm>
              <a:off x="0" y="0"/>
              <a:ext cx="4176458" cy="4248493"/>
            </a:xfrm>
            <a:custGeom>
              <a:avLst/>
              <a:gdLst/>
              <a:ahLst/>
              <a:cxnLst/>
              <a:rect l="0" t="0" r="0" b="0"/>
              <a:pathLst>
                <a:path w="4176458" h="4248493">
                  <a:moveTo>
                    <a:pt x="2088197" y="0"/>
                  </a:moveTo>
                  <a:lnTo>
                    <a:pt x="0" y="4248493"/>
                  </a:lnTo>
                  <a:lnTo>
                    <a:pt x="4176458" y="4248493"/>
                  </a:lnTo>
                  <a:lnTo>
                    <a:pt x="2088197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Shape 171"/>
            <p:cNvSpPr/>
            <p:nvPr/>
          </p:nvSpPr>
          <p:spPr>
            <a:xfrm>
              <a:off x="0" y="0"/>
              <a:ext cx="4176458" cy="4248493"/>
            </a:xfrm>
            <a:custGeom>
              <a:avLst/>
              <a:gdLst/>
              <a:ahLst/>
              <a:cxnLst/>
              <a:rect l="0" t="0" r="0" b="0"/>
              <a:pathLst>
                <a:path w="4176458" h="4248493">
                  <a:moveTo>
                    <a:pt x="0" y="4248493"/>
                  </a:moveTo>
                  <a:lnTo>
                    <a:pt x="2088197" y="0"/>
                  </a:lnTo>
                  <a:lnTo>
                    <a:pt x="4176458" y="4248493"/>
                  </a:lnTo>
                  <a:lnTo>
                    <a:pt x="0" y="4248493"/>
                  </a:lnTo>
                  <a:close/>
                </a:path>
              </a:pathLst>
            </a:custGeom>
            <a:noFill/>
            <a:ln w="76200" cap="flat">
              <a:solidFill>
                <a:srgbClr val="385D89"/>
              </a:solidFill>
              <a:prstDash val="solid"/>
              <a:round/>
            </a:ln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hape 172"/>
            <p:cNvSpPr/>
            <p:nvPr/>
          </p:nvSpPr>
          <p:spPr>
            <a:xfrm>
              <a:off x="288023" y="3384422"/>
              <a:ext cx="741362" cy="614337"/>
            </a:xfrm>
            <a:custGeom>
              <a:avLst/>
              <a:gdLst/>
              <a:ahLst/>
              <a:cxnLst/>
              <a:rect l="0" t="0" r="0" b="0"/>
              <a:pathLst>
                <a:path w="741362" h="614337">
                  <a:moveTo>
                    <a:pt x="498436" y="0"/>
                  </a:moveTo>
                  <a:lnTo>
                    <a:pt x="370687" y="164934"/>
                  </a:lnTo>
                  <a:lnTo>
                    <a:pt x="286664" y="65277"/>
                  </a:lnTo>
                  <a:lnTo>
                    <a:pt x="250964" y="179730"/>
                  </a:lnTo>
                  <a:lnTo>
                    <a:pt x="12700" y="65277"/>
                  </a:lnTo>
                  <a:lnTo>
                    <a:pt x="158813" y="216623"/>
                  </a:lnTo>
                  <a:lnTo>
                    <a:pt x="0" y="245008"/>
                  </a:lnTo>
                  <a:lnTo>
                    <a:pt x="127749" y="334887"/>
                  </a:lnTo>
                  <a:lnTo>
                    <a:pt x="4635" y="414870"/>
                  </a:lnTo>
                  <a:lnTo>
                    <a:pt x="194513" y="396379"/>
                  </a:lnTo>
                  <a:lnTo>
                    <a:pt x="163447" y="501041"/>
                  </a:lnTo>
                  <a:lnTo>
                    <a:pt x="264807" y="444449"/>
                  </a:lnTo>
                  <a:lnTo>
                    <a:pt x="291236" y="614337"/>
                  </a:lnTo>
                  <a:lnTo>
                    <a:pt x="361492" y="424764"/>
                  </a:lnTo>
                  <a:lnTo>
                    <a:pt x="454672" y="561340"/>
                  </a:lnTo>
                  <a:lnTo>
                    <a:pt x="481203" y="411162"/>
                  </a:lnTo>
                  <a:lnTo>
                    <a:pt x="622782" y="514642"/>
                  </a:lnTo>
                  <a:lnTo>
                    <a:pt x="577888" y="368071"/>
                  </a:lnTo>
                  <a:lnTo>
                    <a:pt x="741362" y="377977"/>
                  </a:lnTo>
                  <a:lnTo>
                    <a:pt x="604316" y="297903"/>
                  </a:lnTo>
                  <a:lnTo>
                    <a:pt x="724103" y="231406"/>
                  </a:lnTo>
                  <a:lnTo>
                    <a:pt x="573252" y="208025"/>
                  </a:lnTo>
                  <a:lnTo>
                    <a:pt x="630847" y="126747"/>
                  </a:lnTo>
                  <a:lnTo>
                    <a:pt x="485838" y="151422"/>
                  </a:lnTo>
                  <a:lnTo>
                    <a:pt x="49843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Shape 173"/>
            <p:cNvSpPr/>
            <p:nvPr/>
          </p:nvSpPr>
          <p:spPr>
            <a:xfrm>
              <a:off x="288023" y="3384422"/>
              <a:ext cx="741362" cy="614337"/>
            </a:xfrm>
            <a:custGeom>
              <a:avLst/>
              <a:gdLst/>
              <a:ahLst/>
              <a:cxnLst/>
              <a:rect l="0" t="0" r="0" b="0"/>
              <a:pathLst>
                <a:path w="741362" h="614337">
                  <a:moveTo>
                    <a:pt x="370687" y="164934"/>
                  </a:moveTo>
                  <a:lnTo>
                    <a:pt x="498436" y="0"/>
                  </a:lnTo>
                  <a:lnTo>
                    <a:pt x="485838" y="151422"/>
                  </a:lnTo>
                  <a:lnTo>
                    <a:pt x="630847" y="126746"/>
                  </a:lnTo>
                  <a:lnTo>
                    <a:pt x="573252" y="208025"/>
                  </a:lnTo>
                  <a:lnTo>
                    <a:pt x="724103" y="231406"/>
                  </a:lnTo>
                  <a:lnTo>
                    <a:pt x="604316" y="297903"/>
                  </a:lnTo>
                  <a:lnTo>
                    <a:pt x="741362" y="377977"/>
                  </a:lnTo>
                  <a:lnTo>
                    <a:pt x="577888" y="368071"/>
                  </a:lnTo>
                  <a:lnTo>
                    <a:pt x="622782" y="514642"/>
                  </a:lnTo>
                  <a:lnTo>
                    <a:pt x="481203" y="411162"/>
                  </a:lnTo>
                  <a:lnTo>
                    <a:pt x="454672" y="561340"/>
                  </a:lnTo>
                  <a:lnTo>
                    <a:pt x="361492" y="424764"/>
                  </a:lnTo>
                  <a:lnTo>
                    <a:pt x="291236" y="614337"/>
                  </a:lnTo>
                  <a:lnTo>
                    <a:pt x="264807" y="444449"/>
                  </a:lnTo>
                  <a:lnTo>
                    <a:pt x="163448" y="501040"/>
                  </a:lnTo>
                  <a:lnTo>
                    <a:pt x="194513" y="396379"/>
                  </a:lnTo>
                  <a:lnTo>
                    <a:pt x="4635" y="414870"/>
                  </a:lnTo>
                  <a:lnTo>
                    <a:pt x="127749" y="334886"/>
                  </a:lnTo>
                  <a:lnTo>
                    <a:pt x="0" y="245008"/>
                  </a:lnTo>
                  <a:lnTo>
                    <a:pt x="158813" y="216623"/>
                  </a:lnTo>
                  <a:lnTo>
                    <a:pt x="12700" y="65277"/>
                  </a:lnTo>
                  <a:lnTo>
                    <a:pt x="250964" y="179730"/>
                  </a:lnTo>
                  <a:lnTo>
                    <a:pt x="286664" y="65277"/>
                  </a:lnTo>
                  <a:lnTo>
                    <a:pt x="370687" y="164934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</a:ln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Shape 174"/>
            <p:cNvSpPr/>
            <p:nvPr/>
          </p:nvSpPr>
          <p:spPr>
            <a:xfrm>
              <a:off x="1152080" y="3528415"/>
              <a:ext cx="741425" cy="614362"/>
            </a:xfrm>
            <a:custGeom>
              <a:avLst/>
              <a:gdLst/>
              <a:ahLst/>
              <a:cxnLst/>
              <a:rect l="0" t="0" r="0" b="0"/>
              <a:pathLst>
                <a:path w="741425" h="614362">
                  <a:moveTo>
                    <a:pt x="498475" y="0"/>
                  </a:moveTo>
                  <a:lnTo>
                    <a:pt x="370711" y="164961"/>
                  </a:lnTo>
                  <a:lnTo>
                    <a:pt x="286766" y="65265"/>
                  </a:lnTo>
                  <a:lnTo>
                    <a:pt x="250952" y="179755"/>
                  </a:lnTo>
                  <a:lnTo>
                    <a:pt x="12700" y="65265"/>
                  </a:lnTo>
                  <a:lnTo>
                    <a:pt x="158877" y="216636"/>
                  </a:lnTo>
                  <a:lnTo>
                    <a:pt x="0" y="245033"/>
                  </a:lnTo>
                  <a:lnTo>
                    <a:pt x="127762" y="334911"/>
                  </a:lnTo>
                  <a:lnTo>
                    <a:pt x="4699" y="414883"/>
                  </a:lnTo>
                  <a:lnTo>
                    <a:pt x="194563" y="396405"/>
                  </a:lnTo>
                  <a:lnTo>
                    <a:pt x="163449" y="501065"/>
                  </a:lnTo>
                  <a:lnTo>
                    <a:pt x="264794" y="444474"/>
                  </a:lnTo>
                  <a:lnTo>
                    <a:pt x="291211" y="614362"/>
                  </a:lnTo>
                  <a:lnTo>
                    <a:pt x="361569" y="424789"/>
                  </a:lnTo>
                  <a:lnTo>
                    <a:pt x="454659" y="561365"/>
                  </a:lnTo>
                  <a:lnTo>
                    <a:pt x="481203" y="411187"/>
                  </a:lnTo>
                  <a:lnTo>
                    <a:pt x="622808" y="514667"/>
                  </a:lnTo>
                  <a:lnTo>
                    <a:pt x="577977" y="368096"/>
                  </a:lnTo>
                  <a:lnTo>
                    <a:pt x="741425" y="378002"/>
                  </a:lnTo>
                  <a:lnTo>
                    <a:pt x="604393" y="297929"/>
                  </a:lnTo>
                  <a:lnTo>
                    <a:pt x="724153" y="231432"/>
                  </a:lnTo>
                  <a:lnTo>
                    <a:pt x="573278" y="208051"/>
                  </a:lnTo>
                  <a:lnTo>
                    <a:pt x="630936" y="126758"/>
                  </a:lnTo>
                  <a:lnTo>
                    <a:pt x="485902" y="151447"/>
                  </a:lnTo>
                  <a:lnTo>
                    <a:pt x="49847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 175"/>
            <p:cNvSpPr/>
            <p:nvPr/>
          </p:nvSpPr>
          <p:spPr>
            <a:xfrm>
              <a:off x="1152080" y="3528415"/>
              <a:ext cx="741425" cy="614362"/>
            </a:xfrm>
            <a:custGeom>
              <a:avLst/>
              <a:gdLst/>
              <a:ahLst/>
              <a:cxnLst/>
              <a:rect l="0" t="0" r="0" b="0"/>
              <a:pathLst>
                <a:path w="741425" h="614362">
                  <a:moveTo>
                    <a:pt x="370712" y="164960"/>
                  </a:moveTo>
                  <a:lnTo>
                    <a:pt x="498475" y="0"/>
                  </a:lnTo>
                  <a:lnTo>
                    <a:pt x="485902" y="151447"/>
                  </a:lnTo>
                  <a:lnTo>
                    <a:pt x="630936" y="126758"/>
                  </a:lnTo>
                  <a:lnTo>
                    <a:pt x="573278" y="208051"/>
                  </a:lnTo>
                  <a:lnTo>
                    <a:pt x="724153" y="231432"/>
                  </a:lnTo>
                  <a:lnTo>
                    <a:pt x="604393" y="297929"/>
                  </a:lnTo>
                  <a:lnTo>
                    <a:pt x="741425" y="378002"/>
                  </a:lnTo>
                  <a:lnTo>
                    <a:pt x="577977" y="368096"/>
                  </a:lnTo>
                  <a:lnTo>
                    <a:pt x="622808" y="514667"/>
                  </a:lnTo>
                  <a:lnTo>
                    <a:pt x="481203" y="411187"/>
                  </a:lnTo>
                  <a:lnTo>
                    <a:pt x="454659" y="561365"/>
                  </a:lnTo>
                  <a:lnTo>
                    <a:pt x="361569" y="424789"/>
                  </a:lnTo>
                  <a:lnTo>
                    <a:pt x="291211" y="614362"/>
                  </a:lnTo>
                  <a:lnTo>
                    <a:pt x="264794" y="444474"/>
                  </a:lnTo>
                  <a:lnTo>
                    <a:pt x="163449" y="501065"/>
                  </a:lnTo>
                  <a:lnTo>
                    <a:pt x="194563" y="396405"/>
                  </a:lnTo>
                  <a:lnTo>
                    <a:pt x="4699" y="414883"/>
                  </a:lnTo>
                  <a:lnTo>
                    <a:pt x="127762" y="334911"/>
                  </a:lnTo>
                  <a:lnTo>
                    <a:pt x="0" y="245033"/>
                  </a:lnTo>
                  <a:lnTo>
                    <a:pt x="158877" y="216636"/>
                  </a:lnTo>
                  <a:lnTo>
                    <a:pt x="12700" y="65265"/>
                  </a:lnTo>
                  <a:lnTo>
                    <a:pt x="250952" y="179755"/>
                  </a:lnTo>
                  <a:lnTo>
                    <a:pt x="286766" y="65265"/>
                  </a:lnTo>
                  <a:lnTo>
                    <a:pt x="370712" y="16496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</a:ln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 176"/>
            <p:cNvSpPr/>
            <p:nvPr/>
          </p:nvSpPr>
          <p:spPr>
            <a:xfrm>
              <a:off x="2016188" y="3528415"/>
              <a:ext cx="741426" cy="614362"/>
            </a:xfrm>
            <a:custGeom>
              <a:avLst/>
              <a:gdLst/>
              <a:ahLst/>
              <a:cxnLst/>
              <a:rect l="0" t="0" r="0" b="0"/>
              <a:pathLst>
                <a:path w="741426" h="614362">
                  <a:moveTo>
                    <a:pt x="498475" y="0"/>
                  </a:moveTo>
                  <a:lnTo>
                    <a:pt x="370713" y="164961"/>
                  </a:lnTo>
                  <a:lnTo>
                    <a:pt x="286639" y="65265"/>
                  </a:lnTo>
                  <a:lnTo>
                    <a:pt x="250951" y="179755"/>
                  </a:lnTo>
                  <a:lnTo>
                    <a:pt x="12700" y="65265"/>
                  </a:lnTo>
                  <a:lnTo>
                    <a:pt x="158876" y="216636"/>
                  </a:lnTo>
                  <a:lnTo>
                    <a:pt x="0" y="245033"/>
                  </a:lnTo>
                  <a:lnTo>
                    <a:pt x="127761" y="334911"/>
                  </a:lnTo>
                  <a:lnTo>
                    <a:pt x="4698" y="414883"/>
                  </a:lnTo>
                  <a:lnTo>
                    <a:pt x="194564" y="396405"/>
                  </a:lnTo>
                  <a:lnTo>
                    <a:pt x="163448" y="501065"/>
                  </a:lnTo>
                  <a:lnTo>
                    <a:pt x="264795" y="444474"/>
                  </a:lnTo>
                  <a:lnTo>
                    <a:pt x="291211" y="614362"/>
                  </a:lnTo>
                  <a:lnTo>
                    <a:pt x="361569" y="424789"/>
                  </a:lnTo>
                  <a:lnTo>
                    <a:pt x="454660" y="561365"/>
                  </a:lnTo>
                  <a:lnTo>
                    <a:pt x="481202" y="411187"/>
                  </a:lnTo>
                  <a:lnTo>
                    <a:pt x="622807" y="514667"/>
                  </a:lnTo>
                  <a:lnTo>
                    <a:pt x="577976" y="368096"/>
                  </a:lnTo>
                  <a:lnTo>
                    <a:pt x="741426" y="378002"/>
                  </a:lnTo>
                  <a:lnTo>
                    <a:pt x="604392" y="297929"/>
                  </a:lnTo>
                  <a:lnTo>
                    <a:pt x="724154" y="231432"/>
                  </a:lnTo>
                  <a:lnTo>
                    <a:pt x="573277" y="208051"/>
                  </a:lnTo>
                  <a:lnTo>
                    <a:pt x="630936" y="126758"/>
                  </a:lnTo>
                  <a:lnTo>
                    <a:pt x="485901" y="151447"/>
                  </a:lnTo>
                  <a:lnTo>
                    <a:pt x="49847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Shape 177"/>
            <p:cNvSpPr/>
            <p:nvPr/>
          </p:nvSpPr>
          <p:spPr>
            <a:xfrm>
              <a:off x="2016188" y="3528415"/>
              <a:ext cx="741426" cy="614362"/>
            </a:xfrm>
            <a:custGeom>
              <a:avLst/>
              <a:gdLst/>
              <a:ahLst/>
              <a:cxnLst/>
              <a:rect l="0" t="0" r="0" b="0"/>
              <a:pathLst>
                <a:path w="741426" h="614362">
                  <a:moveTo>
                    <a:pt x="370713" y="164960"/>
                  </a:moveTo>
                  <a:lnTo>
                    <a:pt x="498475" y="0"/>
                  </a:lnTo>
                  <a:lnTo>
                    <a:pt x="485901" y="151447"/>
                  </a:lnTo>
                  <a:lnTo>
                    <a:pt x="630936" y="126758"/>
                  </a:lnTo>
                  <a:lnTo>
                    <a:pt x="573277" y="208051"/>
                  </a:lnTo>
                  <a:lnTo>
                    <a:pt x="724154" y="231432"/>
                  </a:lnTo>
                  <a:lnTo>
                    <a:pt x="604392" y="297929"/>
                  </a:lnTo>
                  <a:lnTo>
                    <a:pt x="741426" y="378002"/>
                  </a:lnTo>
                  <a:lnTo>
                    <a:pt x="577976" y="368096"/>
                  </a:lnTo>
                  <a:lnTo>
                    <a:pt x="622807" y="514667"/>
                  </a:lnTo>
                  <a:lnTo>
                    <a:pt x="481202" y="411187"/>
                  </a:lnTo>
                  <a:lnTo>
                    <a:pt x="454660" y="561365"/>
                  </a:lnTo>
                  <a:lnTo>
                    <a:pt x="361569" y="424789"/>
                  </a:lnTo>
                  <a:lnTo>
                    <a:pt x="291211" y="614362"/>
                  </a:lnTo>
                  <a:lnTo>
                    <a:pt x="264795" y="444474"/>
                  </a:lnTo>
                  <a:lnTo>
                    <a:pt x="163448" y="501065"/>
                  </a:lnTo>
                  <a:lnTo>
                    <a:pt x="194564" y="396405"/>
                  </a:lnTo>
                  <a:lnTo>
                    <a:pt x="4698" y="414883"/>
                  </a:lnTo>
                  <a:lnTo>
                    <a:pt x="127761" y="334911"/>
                  </a:lnTo>
                  <a:lnTo>
                    <a:pt x="0" y="245033"/>
                  </a:lnTo>
                  <a:lnTo>
                    <a:pt x="158876" y="216636"/>
                  </a:lnTo>
                  <a:lnTo>
                    <a:pt x="12700" y="65265"/>
                  </a:lnTo>
                  <a:lnTo>
                    <a:pt x="250951" y="179755"/>
                  </a:lnTo>
                  <a:lnTo>
                    <a:pt x="286639" y="65265"/>
                  </a:lnTo>
                  <a:lnTo>
                    <a:pt x="370713" y="16496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</a:ln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Shape 178"/>
            <p:cNvSpPr/>
            <p:nvPr/>
          </p:nvSpPr>
          <p:spPr>
            <a:xfrm>
              <a:off x="864095" y="2592323"/>
              <a:ext cx="2520263" cy="0"/>
            </a:xfrm>
            <a:custGeom>
              <a:avLst/>
              <a:gdLst/>
              <a:ahLst/>
              <a:cxnLst/>
              <a:rect l="0" t="0" r="0" b="0"/>
              <a:pathLst>
                <a:path w="2520263">
                  <a:moveTo>
                    <a:pt x="0" y="0"/>
                  </a:moveTo>
                  <a:lnTo>
                    <a:pt x="2520263" y="0"/>
                  </a:lnTo>
                </a:path>
              </a:pathLst>
            </a:custGeom>
            <a:noFill/>
            <a:ln w="76200" cap="flat">
              <a:solidFill>
                <a:srgbClr val="497DBA"/>
              </a:solidFill>
              <a:prstDash val="solid"/>
              <a:round/>
            </a:ln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Shape 179"/>
            <p:cNvSpPr/>
            <p:nvPr/>
          </p:nvSpPr>
          <p:spPr>
            <a:xfrm>
              <a:off x="1296098" y="1512188"/>
              <a:ext cx="1512188" cy="0"/>
            </a:xfrm>
            <a:custGeom>
              <a:avLst/>
              <a:gdLst/>
              <a:ahLst/>
              <a:cxnLst/>
              <a:rect l="0" t="0" r="0" b="0"/>
              <a:pathLst>
                <a:path w="1512188">
                  <a:moveTo>
                    <a:pt x="0" y="0"/>
                  </a:moveTo>
                  <a:lnTo>
                    <a:pt x="1512188" y="0"/>
                  </a:lnTo>
                </a:path>
              </a:pathLst>
            </a:custGeom>
            <a:noFill/>
            <a:ln w="76200" cap="flat">
              <a:solidFill>
                <a:srgbClr val="497DBA"/>
              </a:solidFill>
              <a:prstDash val="solid"/>
              <a:round/>
            </a:ln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Shape 180"/>
            <p:cNvSpPr/>
            <p:nvPr/>
          </p:nvSpPr>
          <p:spPr>
            <a:xfrm>
              <a:off x="2952305" y="3528415"/>
              <a:ext cx="741426" cy="614362"/>
            </a:xfrm>
            <a:custGeom>
              <a:avLst/>
              <a:gdLst/>
              <a:ahLst/>
              <a:cxnLst/>
              <a:rect l="0" t="0" r="0" b="0"/>
              <a:pathLst>
                <a:path w="741426" h="614362">
                  <a:moveTo>
                    <a:pt x="498475" y="0"/>
                  </a:moveTo>
                  <a:lnTo>
                    <a:pt x="370713" y="164961"/>
                  </a:lnTo>
                  <a:lnTo>
                    <a:pt x="286639" y="65265"/>
                  </a:lnTo>
                  <a:lnTo>
                    <a:pt x="250950" y="179755"/>
                  </a:lnTo>
                  <a:lnTo>
                    <a:pt x="12700" y="65265"/>
                  </a:lnTo>
                  <a:lnTo>
                    <a:pt x="158875" y="216636"/>
                  </a:lnTo>
                  <a:lnTo>
                    <a:pt x="0" y="245033"/>
                  </a:lnTo>
                  <a:lnTo>
                    <a:pt x="127761" y="334911"/>
                  </a:lnTo>
                  <a:lnTo>
                    <a:pt x="4698" y="414883"/>
                  </a:lnTo>
                  <a:lnTo>
                    <a:pt x="194564" y="396405"/>
                  </a:lnTo>
                  <a:lnTo>
                    <a:pt x="163448" y="501065"/>
                  </a:lnTo>
                  <a:lnTo>
                    <a:pt x="264795" y="444474"/>
                  </a:lnTo>
                  <a:lnTo>
                    <a:pt x="291210" y="614362"/>
                  </a:lnTo>
                  <a:lnTo>
                    <a:pt x="361441" y="424789"/>
                  </a:lnTo>
                  <a:lnTo>
                    <a:pt x="454659" y="561365"/>
                  </a:lnTo>
                  <a:lnTo>
                    <a:pt x="481202" y="411187"/>
                  </a:lnTo>
                  <a:lnTo>
                    <a:pt x="622808" y="514667"/>
                  </a:lnTo>
                  <a:lnTo>
                    <a:pt x="577850" y="368096"/>
                  </a:lnTo>
                  <a:lnTo>
                    <a:pt x="741426" y="378002"/>
                  </a:lnTo>
                  <a:lnTo>
                    <a:pt x="604392" y="297929"/>
                  </a:lnTo>
                  <a:lnTo>
                    <a:pt x="724153" y="231432"/>
                  </a:lnTo>
                  <a:lnTo>
                    <a:pt x="573277" y="208051"/>
                  </a:lnTo>
                  <a:lnTo>
                    <a:pt x="630808" y="126758"/>
                  </a:lnTo>
                  <a:lnTo>
                    <a:pt x="485900" y="151447"/>
                  </a:lnTo>
                  <a:lnTo>
                    <a:pt x="49847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Shape 181"/>
            <p:cNvSpPr/>
            <p:nvPr/>
          </p:nvSpPr>
          <p:spPr>
            <a:xfrm>
              <a:off x="2952305" y="3528415"/>
              <a:ext cx="741426" cy="614362"/>
            </a:xfrm>
            <a:custGeom>
              <a:avLst/>
              <a:gdLst/>
              <a:ahLst/>
              <a:cxnLst/>
              <a:rect l="0" t="0" r="0" b="0"/>
              <a:pathLst>
                <a:path w="741426" h="614362">
                  <a:moveTo>
                    <a:pt x="370713" y="164960"/>
                  </a:moveTo>
                  <a:lnTo>
                    <a:pt x="498475" y="0"/>
                  </a:lnTo>
                  <a:lnTo>
                    <a:pt x="485901" y="151447"/>
                  </a:lnTo>
                  <a:lnTo>
                    <a:pt x="630808" y="126758"/>
                  </a:lnTo>
                  <a:lnTo>
                    <a:pt x="573277" y="208051"/>
                  </a:lnTo>
                  <a:lnTo>
                    <a:pt x="724153" y="231432"/>
                  </a:lnTo>
                  <a:lnTo>
                    <a:pt x="604392" y="297929"/>
                  </a:lnTo>
                  <a:lnTo>
                    <a:pt x="741426" y="378002"/>
                  </a:lnTo>
                  <a:lnTo>
                    <a:pt x="577850" y="368096"/>
                  </a:lnTo>
                  <a:lnTo>
                    <a:pt x="622808" y="514667"/>
                  </a:lnTo>
                  <a:lnTo>
                    <a:pt x="481202" y="411187"/>
                  </a:lnTo>
                  <a:lnTo>
                    <a:pt x="454659" y="561365"/>
                  </a:lnTo>
                  <a:lnTo>
                    <a:pt x="361441" y="424789"/>
                  </a:lnTo>
                  <a:lnTo>
                    <a:pt x="291210" y="614362"/>
                  </a:lnTo>
                  <a:lnTo>
                    <a:pt x="264795" y="444474"/>
                  </a:lnTo>
                  <a:lnTo>
                    <a:pt x="163448" y="501065"/>
                  </a:lnTo>
                  <a:lnTo>
                    <a:pt x="194564" y="396405"/>
                  </a:lnTo>
                  <a:lnTo>
                    <a:pt x="4698" y="414883"/>
                  </a:lnTo>
                  <a:lnTo>
                    <a:pt x="127761" y="334911"/>
                  </a:lnTo>
                  <a:lnTo>
                    <a:pt x="0" y="245033"/>
                  </a:lnTo>
                  <a:lnTo>
                    <a:pt x="158876" y="216636"/>
                  </a:lnTo>
                  <a:lnTo>
                    <a:pt x="12700" y="65265"/>
                  </a:lnTo>
                  <a:lnTo>
                    <a:pt x="250951" y="179755"/>
                  </a:lnTo>
                  <a:lnTo>
                    <a:pt x="286639" y="65265"/>
                  </a:lnTo>
                  <a:lnTo>
                    <a:pt x="370713" y="16496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</a:ln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Shape 182"/>
            <p:cNvSpPr/>
            <p:nvPr/>
          </p:nvSpPr>
          <p:spPr>
            <a:xfrm>
              <a:off x="3024314" y="2952369"/>
              <a:ext cx="741425" cy="614337"/>
            </a:xfrm>
            <a:custGeom>
              <a:avLst/>
              <a:gdLst/>
              <a:ahLst/>
              <a:cxnLst/>
              <a:rect l="0" t="0" r="0" b="0"/>
              <a:pathLst>
                <a:path w="741425" h="614337">
                  <a:moveTo>
                    <a:pt x="498474" y="0"/>
                  </a:moveTo>
                  <a:lnTo>
                    <a:pt x="370712" y="164972"/>
                  </a:lnTo>
                  <a:lnTo>
                    <a:pt x="286638" y="65277"/>
                  </a:lnTo>
                  <a:lnTo>
                    <a:pt x="250951" y="179704"/>
                  </a:lnTo>
                  <a:lnTo>
                    <a:pt x="12700" y="65277"/>
                  </a:lnTo>
                  <a:lnTo>
                    <a:pt x="158876" y="216661"/>
                  </a:lnTo>
                  <a:lnTo>
                    <a:pt x="0" y="244982"/>
                  </a:lnTo>
                  <a:lnTo>
                    <a:pt x="127760" y="334898"/>
                  </a:lnTo>
                  <a:lnTo>
                    <a:pt x="4698" y="414908"/>
                  </a:lnTo>
                  <a:lnTo>
                    <a:pt x="194563" y="396366"/>
                  </a:lnTo>
                  <a:lnTo>
                    <a:pt x="163449" y="501014"/>
                  </a:lnTo>
                  <a:lnTo>
                    <a:pt x="264794" y="444501"/>
                  </a:lnTo>
                  <a:lnTo>
                    <a:pt x="291211" y="614337"/>
                  </a:lnTo>
                  <a:lnTo>
                    <a:pt x="361442" y="424814"/>
                  </a:lnTo>
                  <a:lnTo>
                    <a:pt x="454660" y="561352"/>
                  </a:lnTo>
                  <a:lnTo>
                    <a:pt x="481202" y="411225"/>
                  </a:lnTo>
                  <a:lnTo>
                    <a:pt x="622807" y="514642"/>
                  </a:lnTo>
                  <a:lnTo>
                    <a:pt x="577849" y="368045"/>
                  </a:lnTo>
                  <a:lnTo>
                    <a:pt x="741425" y="377951"/>
                  </a:lnTo>
                  <a:lnTo>
                    <a:pt x="604391" y="297941"/>
                  </a:lnTo>
                  <a:lnTo>
                    <a:pt x="724154" y="231393"/>
                  </a:lnTo>
                  <a:lnTo>
                    <a:pt x="573277" y="208025"/>
                  </a:lnTo>
                  <a:lnTo>
                    <a:pt x="630808" y="126745"/>
                  </a:lnTo>
                  <a:lnTo>
                    <a:pt x="485901" y="151383"/>
                  </a:lnTo>
                  <a:lnTo>
                    <a:pt x="49847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Shape 183"/>
            <p:cNvSpPr/>
            <p:nvPr/>
          </p:nvSpPr>
          <p:spPr>
            <a:xfrm>
              <a:off x="3024314" y="2952369"/>
              <a:ext cx="741425" cy="614337"/>
            </a:xfrm>
            <a:custGeom>
              <a:avLst/>
              <a:gdLst/>
              <a:ahLst/>
              <a:cxnLst/>
              <a:rect l="0" t="0" r="0" b="0"/>
              <a:pathLst>
                <a:path w="741425" h="614337">
                  <a:moveTo>
                    <a:pt x="370712" y="164972"/>
                  </a:moveTo>
                  <a:lnTo>
                    <a:pt x="498474" y="0"/>
                  </a:lnTo>
                  <a:lnTo>
                    <a:pt x="485901" y="151383"/>
                  </a:lnTo>
                  <a:lnTo>
                    <a:pt x="630808" y="126745"/>
                  </a:lnTo>
                  <a:lnTo>
                    <a:pt x="573277" y="208025"/>
                  </a:lnTo>
                  <a:lnTo>
                    <a:pt x="724154" y="231393"/>
                  </a:lnTo>
                  <a:lnTo>
                    <a:pt x="604392" y="297941"/>
                  </a:lnTo>
                  <a:lnTo>
                    <a:pt x="741425" y="377951"/>
                  </a:lnTo>
                  <a:lnTo>
                    <a:pt x="577849" y="368045"/>
                  </a:lnTo>
                  <a:lnTo>
                    <a:pt x="622807" y="514642"/>
                  </a:lnTo>
                  <a:lnTo>
                    <a:pt x="481202" y="411225"/>
                  </a:lnTo>
                  <a:lnTo>
                    <a:pt x="454660" y="561352"/>
                  </a:lnTo>
                  <a:lnTo>
                    <a:pt x="361442" y="424814"/>
                  </a:lnTo>
                  <a:lnTo>
                    <a:pt x="291211" y="614337"/>
                  </a:lnTo>
                  <a:lnTo>
                    <a:pt x="264794" y="444500"/>
                  </a:lnTo>
                  <a:lnTo>
                    <a:pt x="163449" y="501014"/>
                  </a:lnTo>
                  <a:lnTo>
                    <a:pt x="194563" y="396366"/>
                  </a:lnTo>
                  <a:lnTo>
                    <a:pt x="4698" y="414908"/>
                  </a:lnTo>
                  <a:lnTo>
                    <a:pt x="127761" y="334898"/>
                  </a:lnTo>
                  <a:lnTo>
                    <a:pt x="0" y="244982"/>
                  </a:lnTo>
                  <a:lnTo>
                    <a:pt x="158876" y="216661"/>
                  </a:lnTo>
                  <a:lnTo>
                    <a:pt x="12700" y="65277"/>
                  </a:lnTo>
                  <a:lnTo>
                    <a:pt x="250951" y="179704"/>
                  </a:lnTo>
                  <a:lnTo>
                    <a:pt x="286638" y="65277"/>
                  </a:lnTo>
                  <a:lnTo>
                    <a:pt x="370712" y="164972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</a:ln>
          </p:spPr>
          <p:txBody>
            <a:bodyPr vert="horz" lIns="91440" tIns="45720" rIns="91440" bIns="4572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61564"/>
              </p:ext>
            </p:extLst>
          </p:nvPr>
        </p:nvGraphicFramePr>
        <p:xfrm>
          <a:off x="4952200" y="1422808"/>
          <a:ext cx="4013920" cy="3824247"/>
        </p:xfrm>
        <a:graphic>
          <a:graphicData uri="http://schemas.openxmlformats.org/drawingml/2006/table">
            <a:tbl>
              <a:tblPr/>
              <a:tblGrid>
                <a:gridCol w="56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7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83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56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322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1175" marR="300355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Пр</a:t>
                      </a:r>
                      <a:r>
                        <a:rPr lang="ru-RU" sz="1400" b="1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ед</a:t>
                      </a: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та</a:t>
                      </a:r>
                      <a:r>
                        <a:rPr lang="ru-RU" sz="1400" b="1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в</a:t>
                      </a: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ление нов</a:t>
                      </a:r>
                      <a:r>
                        <a:rPr lang="ru-RU" sz="1400" b="1" spc="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400" b="1" spc="-1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ей</a:t>
                      </a:r>
                      <a:r>
                        <a:rPr lang="ru-RU" sz="1400" b="1" spc="1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на </a:t>
                      </a:r>
                      <a:r>
                        <a:rPr lang="ru-RU" sz="1400" b="1" spc="-1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б</a:t>
                      </a:r>
                      <a:r>
                        <a:rPr lang="ru-RU" sz="1400" b="1" spc="-1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</a:t>
                      </a: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мажном </a:t>
                      </a:r>
                      <a:r>
                        <a:rPr lang="ru-RU" sz="1400" b="1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оси</a:t>
                      </a:r>
                      <a:r>
                        <a:rPr lang="ru-RU" sz="1400" b="1" spc="-5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400" b="1" spc="-2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ле.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588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95"/>
                        </a:spcAft>
                      </a:pP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322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1175" marR="391795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су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твие</a:t>
                      </a:r>
                      <a:r>
                        <a:rPr lang="ru-RU" sz="1400" b="1" spc="2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ди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ого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с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тиля</a:t>
                      </a:r>
                      <a:r>
                        <a:rPr lang="ru-RU" sz="1400" b="1" spc="2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офо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мления 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ов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ей</a:t>
                      </a:r>
                      <a:r>
                        <a:rPr lang="ru-RU" sz="1400" b="1" spc="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азно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г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400" b="1" spc="-3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ж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58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  <a:spcAft>
                          <a:spcPts val="30"/>
                        </a:spcAft>
                      </a:pP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322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1175" marR="121285">
                        <a:lnSpc>
                          <a:spcPct val="97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Времен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ые п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от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и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из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за</a:t>
                      </a:r>
                      <a:r>
                        <a:rPr lang="ru-RU" sz="1400" b="1" spc="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не</a:t>
                      </a:r>
                      <a:r>
                        <a:rPr lang="ru-RU" sz="1400" b="1" spc="-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ач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венног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с</a:t>
                      </a:r>
                      <a:r>
                        <a:rPr lang="ru-RU" sz="1400" b="1" spc="-3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ж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ия</a:t>
                      </a:r>
                      <a:r>
                        <a:rPr lang="ru-RU" sz="1400" b="1" spc="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ов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сти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760">
                <a:tc>
                  <a:txBody>
                    <a:bodyPr/>
                    <a:lstStyle/>
                    <a:p>
                      <a:pPr>
                        <a:lnSpc>
                          <a:spcPts val="700"/>
                        </a:lnSpc>
                        <a:spcAft>
                          <a:spcPts val="90"/>
                        </a:spcAft>
                      </a:pP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3949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1175" marR="577850">
                        <a:lnSpc>
                          <a:spcPct val="97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Зан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я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ость с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тр</a:t>
                      </a:r>
                      <a:r>
                        <a:rPr lang="ru-RU" sz="1400" b="1" spc="-5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дни</a:t>
                      </a:r>
                      <a:r>
                        <a:rPr lang="ru-RU" sz="1400" b="1" spc="-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а,</a:t>
                      </a:r>
                      <a:r>
                        <a:rPr lang="ru-RU" sz="1400" b="1" spc="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отсутствие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 рабочем мес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48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340"/>
                        </a:spcAft>
                      </a:pP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3949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7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Не своев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еменное</a:t>
                      </a:r>
                      <a:r>
                        <a:rPr lang="ru-RU" sz="1400" b="1" spc="1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азм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щ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ение</a:t>
                      </a:r>
                      <a:r>
                        <a:rPr lang="ru-RU" sz="1400" b="1" spc="-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н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ов</a:t>
                      </a:r>
                      <a:r>
                        <a:rPr lang="ru-RU" sz="1400" b="1" spc="5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400" b="1" spc="-1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79137" y="1833760"/>
            <a:ext cx="358386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73910">
              <a:lnSpc>
                <a:spcPct val="107000"/>
              </a:lnSpc>
              <a:spcAft>
                <a:spcPts val="0"/>
              </a:spcAft>
            </a:pPr>
            <a:r>
              <a:rPr lang="ru-RU" spc="-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е</a:t>
            </a:r>
            <a:r>
              <a:rPr lang="ru-RU" spc="1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выя</a:t>
            </a:r>
            <a:r>
              <a:rPr lang="ru-RU" spc="-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лены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38930" y="3254668"/>
            <a:ext cx="358386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73910">
              <a:lnSpc>
                <a:spcPct val="107000"/>
              </a:lnSpc>
              <a:spcAft>
                <a:spcPts val="0"/>
              </a:spcAft>
            </a:pPr>
            <a:r>
              <a:rPr lang="ru-RU" spc="-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е</a:t>
            </a:r>
            <a:r>
              <a:rPr lang="ru-RU" spc="1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выя</a:t>
            </a:r>
            <a:r>
              <a:rPr lang="ru-RU" spc="-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лены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13547" y="2415020"/>
            <a:ext cx="1438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3366"/>
                </a:solidFill>
              </a:rPr>
              <a:t>Региональный </a:t>
            </a:r>
          </a:p>
          <a:p>
            <a:r>
              <a:rPr lang="ru-RU" sz="1400" dirty="0" smtClean="0">
                <a:solidFill>
                  <a:srgbClr val="003366"/>
                </a:solidFill>
              </a:rPr>
              <a:t>уровень</a:t>
            </a:r>
            <a:endParaRPr lang="ru-RU" sz="1400" dirty="0">
              <a:solidFill>
                <a:srgbClr val="00336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0363" y="3440070"/>
            <a:ext cx="160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3366"/>
                </a:solidFill>
              </a:rPr>
              <a:t>Муниципальный </a:t>
            </a:r>
          </a:p>
          <a:p>
            <a:r>
              <a:rPr lang="ru-RU" sz="1400" dirty="0" smtClean="0">
                <a:solidFill>
                  <a:srgbClr val="003366"/>
                </a:solidFill>
              </a:rPr>
              <a:t>уровень</a:t>
            </a:r>
            <a:endParaRPr lang="ru-RU" sz="1400" dirty="0">
              <a:solidFill>
                <a:srgbClr val="00336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28643" y="4514470"/>
            <a:ext cx="16719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3366"/>
                </a:solidFill>
              </a:rPr>
              <a:t>Уровень </a:t>
            </a:r>
          </a:p>
          <a:p>
            <a:r>
              <a:rPr lang="ru-RU" sz="1400" dirty="0" smtClean="0">
                <a:solidFill>
                  <a:srgbClr val="003366"/>
                </a:solidFill>
              </a:rPr>
              <a:t>образовательной </a:t>
            </a:r>
          </a:p>
          <a:p>
            <a:r>
              <a:rPr lang="ru-RU" sz="1400" dirty="0" smtClean="0">
                <a:solidFill>
                  <a:srgbClr val="003366"/>
                </a:solidFill>
              </a:rPr>
              <a:t>организации</a:t>
            </a:r>
            <a:endParaRPr lang="ru-RU" sz="1400" dirty="0">
              <a:solidFill>
                <a:srgbClr val="0033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347" y="5361788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3794073" y="4820440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725058" y="5523122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622203" y="5540293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1711579" y="5584228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4" name="Пятно 1 23"/>
          <p:cNvSpPr/>
          <p:nvPr/>
        </p:nvSpPr>
        <p:spPr bwMode="auto">
          <a:xfrm>
            <a:off x="4874281" y="4563076"/>
            <a:ext cx="756806" cy="795025"/>
          </a:xfrm>
          <a:prstGeom prst="irregularSeal1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/>
              <a:t>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ятно 1 32"/>
          <p:cNvSpPr/>
          <p:nvPr/>
        </p:nvSpPr>
        <p:spPr bwMode="auto">
          <a:xfrm>
            <a:off x="4942379" y="1422261"/>
            <a:ext cx="756806" cy="795025"/>
          </a:xfrm>
          <a:prstGeom prst="irregularSeal1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34" name="Пятно 1 33"/>
          <p:cNvSpPr/>
          <p:nvPr/>
        </p:nvSpPr>
        <p:spPr bwMode="auto">
          <a:xfrm>
            <a:off x="4960904" y="2245446"/>
            <a:ext cx="756806" cy="795025"/>
          </a:xfrm>
          <a:prstGeom prst="irregularSeal1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35" name="Пятно 1 34"/>
          <p:cNvSpPr/>
          <p:nvPr/>
        </p:nvSpPr>
        <p:spPr bwMode="auto">
          <a:xfrm>
            <a:off x="4895825" y="3040471"/>
            <a:ext cx="756806" cy="795025"/>
          </a:xfrm>
          <a:prstGeom prst="irregularSeal1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36" name="Пятно 1 35"/>
          <p:cNvSpPr/>
          <p:nvPr/>
        </p:nvSpPr>
        <p:spPr bwMode="auto">
          <a:xfrm>
            <a:off x="4928365" y="3835496"/>
            <a:ext cx="756806" cy="795025"/>
          </a:xfrm>
          <a:prstGeom prst="irregularSeal1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5521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7" y="260648"/>
            <a:ext cx="7070654" cy="1323439"/>
          </a:xfrm>
        </p:spPr>
        <p:txBody>
          <a:bodyPr/>
          <a:lstStyle/>
          <a:p>
            <a:r>
              <a:rPr lang="ru-RU" dirty="0" smtClean="0"/>
              <a:t>Карта целевого состояния процесса</a:t>
            </a:r>
            <a:br>
              <a:rPr lang="ru-RU" dirty="0" smtClean="0"/>
            </a:br>
            <a:r>
              <a:rPr lang="ru-RU" sz="1600" dirty="0" smtClean="0"/>
              <a:t>Описание ситуации «КАК ЕСТЬ»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Анализ проблем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855727"/>
              </p:ext>
            </p:extLst>
          </p:nvPr>
        </p:nvGraphicFramePr>
        <p:xfrm>
          <a:off x="251520" y="1587232"/>
          <a:ext cx="8568951" cy="5270767"/>
        </p:xfrm>
        <a:graphic>
          <a:graphicData uri="http://schemas.openxmlformats.org/drawingml/2006/table">
            <a:tbl>
              <a:tblPr/>
              <a:tblGrid>
                <a:gridCol w="2887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0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3933">
                <a:tc>
                  <a:txBody>
                    <a:bodyPr/>
                    <a:lstStyle/>
                    <a:p>
                      <a:pPr marL="944880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944880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ru-RU" sz="1400" b="1" spc="5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b="1" spc="-20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038860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038860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Способ</a:t>
                      </a:r>
                      <a:r>
                        <a:rPr lang="ru-RU" sz="1400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</a:t>
                      </a:r>
                      <a:r>
                        <a:rPr lang="ru-RU" sz="1400" b="1" spc="-25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</a:t>
                      </a:r>
                      <a:r>
                        <a:rPr lang="ru-RU" sz="1400" b="1" spc="-5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7000"/>
                        </a:lnSpc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377825">
                        <a:lnSpc>
                          <a:spcPct val="107000"/>
                        </a:lnSpc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Экон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мия</a:t>
                      </a:r>
                      <a:r>
                        <a:rPr lang="ru-RU" sz="1400" spc="-15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вр</a:t>
                      </a:r>
                      <a:r>
                        <a:rPr lang="ru-RU" sz="1400" b="1" spc="-5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мени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086">
                <a:tc>
                  <a:txBody>
                    <a:bodyPr/>
                    <a:lstStyle/>
                    <a:p>
                      <a:pPr marL="91440" marR="292735">
                        <a:lnSpc>
                          <a:spcPct val="12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</a:t>
                      </a:r>
                      <a:r>
                        <a:rPr lang="ru-RU" sz="1400" spc="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та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ени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</a:t>
                      </a:r>
                      <a:r>
                        <a:rPr lang="ru-RU" sz="1400" spc="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стей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бу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ажн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4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сителе.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7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Приобретение</a:t>
                      </a:r>
                      <a:r>
                        <a:rPr lang="ru-RU" sz="14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spc="-6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мпь</a:t>
                      </a:r>
                      <a:r>
                        <a:rPr lang="ru-RU" sz="14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ю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7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щен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ие</a:t>
                      </a:r>
                      <a:r>
                        <a:rPr lang="ru-RU" sz="14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ВПП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92075">
                        <a:lnSpc>
                          <a:spcPct val="107000"/>
                        </a:lnSpc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spc="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D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288">
                <a:tc>
                  <a:txBody>
                    <a:bodyPr/>
                    <a:lstStyle/>
                    <a:p>
                      <a:pPr marL="91440" marR="188595">
                        <a:lnSpc>
                          <a:spcPct val="12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тствие</a:t>
                      </a:r>
                      <a:r>
                        <a:rPr lang="ru-RU" sz="1400" spc="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дин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сти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 оф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млени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сте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й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разн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 с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держ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ния.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57480">
                        <a:lnSpc>
                          <a:spcPct val="12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чек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лис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ов для </a:t>
                      </a:r>
                      <a:r>
                        <a:rPr lang="ru-RU" sz="1400" spc="-7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ол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spc="-5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</a:t>
                      </a:r>
                      <a:r>
                        <a:rPr lang="ru-RU" sz="1400" spc="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</a:t>
                      </a:r>
                      <a:r>
                        <a:rPr lang="ru-RU" sz="1400" spc="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ляемой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7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Сок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ащ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ние</a:t>
                      </a:r>
                      <a:r>
                        <a:rPr lang="ru-RU" sz="14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92075">
                        <a:lnSpc>
                          <a:spcPct val="107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(5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spc="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 10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288">
                <a:tc>
                  <a:txBody>
                    <a:bodyPr/>
                    <a:lstStyle/>
                    <a:p>
                      <a:pPr marL="91440" marR="279400">
                        <a:lnSpc>
                          <a:spcPct val="12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ем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ны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тери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400" spc="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-за не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spc="-6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</a:t>
                      </a:r>
                      <a:r>
                        <a:rPr lang="ru-RU" sz="1400" spc="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енно</a:t>
                      </a:r>
                      <a:r>
                        <a:rPr lang="ru-RU" sz="14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держания н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60350">
                        <a:lnSpc>
                          <a:spcPct val="12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</a:t>
                      </a:r>
                      <a:r>
                        <a:rPr lang="ru-RU" sz="1400" spc="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та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ени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4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сти</a:t>
                      </a: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дел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ть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ле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ны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й</a:t>
                      </a: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ариа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нт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ей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</a:t>
                      </a:r>
                      <a:r>
                        <a:rPr lang="ru-RU" sz="1400" spc="-6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мпь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ю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366395">
                        <a:lnSpc>
                          <a:spcPct val="12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щен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ие</a:t>
                      </a:r>
                      <a:r>
                        <a:rPr lang="ru-RU" sz="14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ВПП (15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т-30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мин.)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086">
                <a:tc>
                  <a:txBody>
                    <a:bodyPr/>
                    <a:lstStyle/>
                    <a:p>
                      <a:pPr marL="91440" marR="247650">
                        <a:lnSpc>
                          <a:spcPct val="12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Заня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spc="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сть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1400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дни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а, 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ствие</a:t>
                      </a:r>
                      <a:r>
                        <a:rPr lang="ru-RU" sz="1400" spc="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раб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чем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  <a:r>
                        <a:rPr lang="ru-RU" sz="1400" spc="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сте.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36525">
                        <a:lnSpc>
                          <a:spcPct val="12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Пер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</a:t>
                      </a:r>
                      <a:r>
                        <a:rPr lang="ru-RU" sz="1400" spc="-5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ча инф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рм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ац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ии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тронной п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чте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15265">
                        <a:lnSpc>
                          <a:spcPct val="12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щен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ие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ВПП</a:t>
                      </a:r>
                      <a:r>
                        <a:rPr lang="ru-RU" sz="1400" spc="18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т—5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4086">
                <a:tc>
                  <a:txBody>
                    <a:bodyPr/>
                    <a:lstStyle/>
                    <a:p>
                      <a:pPr marL="91440" marR="175260">
                        <a:lnSpc>
                          <a:spcPct val="12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евр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мен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мещен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 н</a:t>
                      </a:r>
                      <a:r>
                        <a:rPr lang="ru-RU" sz="1400" spc="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4615">
                        <a:lnSpc>
                          <a:spcPct val="12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иклог</a:t>
                      </a:r>
                      <a:r>
                        <a:rPr lang="ru-RU" sz="1400" spc="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ммы</a:t>
                      </a:r>
                      <a:r>
                        <a:rPr lang="ru-RU" sz="1400" spc="-4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деятельн</a:t>
                      </a:r>
                      <a:r>
                        <a:rPr lang="ru-RU" sz="1400" spc="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сти дело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произ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400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ителя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201930" indent="-43815">
                        <a:lnSpc>
                          <a:spcPct val="12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щен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ие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ВПП</a:t>
                      </a:r>
                      <a:r>
                        <a:rPr lang="ru-RU" sz="1400" spc="29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т-1</a:t>
                      </a:r>
                      <a:r>
                        <a:rPr lang="ru-RU" sz="1400" spc="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</a:t>
                      </a:r>
                      <a:r>
                        <a:rPr lang="ru-RU" sz="1400" spc="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4363695" cy="1077218"/>
          </a:xfrm>
        </p:spPr>
        <p:txBody>
          <a:bodyPr/>
          <a:lstStyle/>
          <a:p>
            <a:r>
              <a:rPr lang="ru-RU" dirty="0" smtClean="0"/>
              <a:t>План мероприятий по</a:t>
            </a:r>
            <a:br>
              <a:rPr lang="ru-RU" dirty="0" smtClean="0"/>
            </a:br>
            <a:r>
              <a:rPr lang="ru-RU" dirty="0" smtClean="0"/>
              <a:t>устранению проблем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3850"/>
            <a:ext cx="7344816" cy="55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Рисунок 2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" y="1039481"/>
            <a:ext cx="9144000" cy="5449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6020" y="57569"/>
            <a:ext cx="4849726" cy="584775"/>
          </a:xfrm>
        </p:spPr>
        <p:txBody>
          <a:bodyPr/>
          <a:lstStyle/>
          <a:p>
            <a:r>
              <a:rPr lang="ru-RU" dirty="0" smtClean="0"/>
              <a:t>Достигнутые результаты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13738" y="72031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/>
            <a:r>
              <a:rPr lang="ru-RU" altLang="ru-RU" sz="1600" dirty="0">
                <a:solidFill>
                  <a:srgbClr val="003366"/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ВВЕДЕНИЕ В ПРЕДМЕТНУЮ ОБЛАСТЬ     </a:t>
            </a:r>
          </a:p>
          <a:p>
            <a:pPr lvl="0" eaLnBrk="0" hangingPunct="0"/>
            <a:r>
              <a:rPr lang="ru-RU" altLang="ru-RU" sz="1600" dirty="0">
                <a:solidFill>
                  <a:srgbClr val="003366"/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(ОПИСАНИЕ ситуации КАК </a:t>
            </a:r>
            <a:r>
              <a:rPr lang="ru-RU" altLang="ru-RU" sz="1600" dirty="0" smtClean="0">
                <a:solidFill>
                  <a:srgbClr val="003366"/>
                </a:solidFill>
                <a:latin typeface="Arial" panose="020B06040202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СТАЛО)     </a:t>
            </a:r>
            <a:endParaRPr lang="ru-RU" altLang="ru-RU" dirty="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141" name="Rectangle 162"/>
          <p:cNvSpPr>
            <a:spLocks noChangeArrowheads="1"/>
          </p:cNvSpPr>
          <p:nvPr/>
        </p:nvSpPr>
        <p:spPr bwMode="auto">
          <a:xfrm>
            <a:off x="2885514" y="1279977"/>
            <a:ext cx="32284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Время протекания процесса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2" name="Прямоугольник 281"/>
          <p:cNvSpPr/>
          <p:nvPr/>
        </p:nvSpPr>
        <p:spPr bwMode="auto">
          <a:xfrm>
            <a:off x="6113962" y="5373216"/>
            <a:ext cx="1368152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44%-32%</a:t>
            </a:r>
          </a:p>
        </p:txBody>
      </p:sp>
    </p:spTree>
    <p:extLst>
      <p:ext uri="{BB962C8B-B14F-4D97-AF65-F5344CB8AC3E}">
        <p14:creationId xmlns:p14="http://schemas.microsoft.com/office/powerpoint/2010/main" val="359945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6020" y="260648"/>
            <a:ext cx="4849726" cy="584775"/>
          </a:xfrm>
        </p:spPr>
        <p:txBody>
          <a:bodyPr/>
          <a:lstStyle/>
          <a:p>
            <a:r>
              <a:rPr lang="ru-RU" dirty="0" smtClean="0"/>
              <a:t>Достигнутые результаты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66906619"/>
              </p:ext>
            </p:extLst>
          </p:nvPr>
        </p:nvGraphicFramePr>
        <p:xfrm>
          <a:off x="1674131" y="4221088"/>
          <a:ext cx="5832648" cy="2264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00997"/>
              </p:ext>
            </p:extLst>
          </p:nvPr>
        </p:nvGraphicFramePr>
        <p:xfrm>
          <a:off x="467544" y="1340768"/>
          <a:ext cx="8245822" cy="269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37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(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Текущий показатель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Целевой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Полученный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результат, эффект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92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Сокращение</a:t>
                      </a:r>
                      <a:r>
                        <a:rPr lang="ru-RU" sz="1200" spc="2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временных</a:t>
                      </a:r>
                      <a:r>
                        <a:rPr lang="ru-RU" sz="1200" spc="3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затр</a:t>
                      </a:r>
                      <a:r>
                        <a:rPr lang="ru-RU" sz="1200" spc="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200" spc="2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ри</a:t>
                      </a:r>
                      <a:r>
                        <a:rPr lang="ru-RU" sz="1200" spc="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подготов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</a:t>
                      </a:r>
                      <a:r>
                        <a:rPr lang="ru-RU" sz="1200" spc="3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раз</a:t>
                      </a:r>
                      <a:r>
                        <a:rPr lang="ru-RU" sz="1200" spc="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еще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 новост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ой</a:t>
                      </a:r>
                      <a:r>
                        <a:rPr lang="ru-RU" sz="1200" spc="3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форма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200" spc="4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</a:t>
                      </a:r>
                      <a:r>
                        <a:rPr lang="ru-RU" sz="1200" spc="1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сайте</a:t>
                      </a:r>
                      <a:r>
                        <a:rPr lang="ru-RU" sz="1200" spc="2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дошколь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ого</a:t>
                      </a:r>
                      <a:r>
                        <a:rPr lang="ru-RU" sz="1200" spc="2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spc="-1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чреж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ен</a:t>
                      </a:r>
                      <a:r>
                        <a:rPr lang="ru-RU" sz="1200" spc="-1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ВПП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ru-RU" sz="1200" b="1" spc="-1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в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200" b="1" spc="-1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мя</a:t>
                      </a:r>
                      <a:r>
                        <a:rPr lang="ru-RU" sz="1200" spc="1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про</a:t>
                      </a:r>
                      <a:r>
                        <a:rPr lang="ru-RU" sz="1200" b="1" spc="-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те</a:t>
                      </a:r>
                      <a:r>
                        <a:rPr lang="ru-RU" sz="1200" b="1" spc="-1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к</a:t>
                      </a:r>
                      <a:r>
                        <a:rPr lang="ru-RU" sz="1200" b="1" spc="-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а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200" b="1" spc="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и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я</a:t>
                      </a:r>
                      <a:r>
                        <a:rPr lang="ru-RU" sz="1200" spc="-2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spc="-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п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ро</a:t>
                      </a:r>
                      <a:r>
                        <a:rPr lang="ru-RU" sz="1200" b="1" spc="-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це</a:t>
                      </a:r>
                      <a:r>
                        <a:rPr lang="ru-RU" sz="1200" b="1" spc="-1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са)</a:t>
                      </a:r>
                      <a:r>
                        <a:rPr lang="ru-RU" sz="1200" spc="29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spc="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–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r>
                        <a:rPr lang="ru-RU" sz="1200" b="1" spc="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7ми</a:t>
                      </a:r>
                      <a:r>
                        <a:rPr lang="ru-RU" sz="1200" b="1" spc="1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r>
                        <a:rPr lang="ru-RU" sz="1200" spc="-1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ru-RU" sz="1200" spc="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205</a:t>
                      </a:r>
                      <a:r>
                        <a:rPr lang="ru-RU" sz="1200" spc="1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ми</a:t>
                      </a:r>
                      <a:r>
                        <a:rPr lang="ru-RU" sz="1200" b="1" spc="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427355"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1620520" algn="l"/>
                        </a:tabLs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ВПП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ru-RU" sz="1200" b="1" spc="-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в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мя</a:t>
                      </a:r>
                      <a:r>
                        <a:rPr lang="ru-RU" sz="1200" spc="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про</a:t>
                      </a:r>
                      <a:r>
                        <a:rPr lang="ru-RU" sz="1200" b="1" spc="-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те</a:t>
                      </a:r>
                      <a:r>
                        <a:rPr lang="ru-RU" sz="1200" b="1" spc="-1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к</a:t>
                      </a:r>
                      <a:r>
                        <a:rPr lang="ru-RU" sz="1200" b="1" spc="-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а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200" b="1" spc="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и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я</a:t>
                      </a:r>
                      <a:r>
                        <a:rPr lang="ru-RU" sz="1200" spc="-2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п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ро</a:t>
                      </a:r>
                      <a:r>
                        <a:rPr lang="ru-RU" sz="1200" b="1" spc="-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це</a:t>
                      </a:r>
                      <a:r>
                        <a:rPr lang="ru-RU" sz="1200" b="1" spc="-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с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са)</a:t>
                      </a:r>
                      <a:r>
                        <a:rPr lang="ru-RU" sz="1200" spc="29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–</a:t>
                      </a:r>
                      <a:r>
                        <a:rPr lang="ru-RU" sz="1200" spc="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90</a:t>
                      </a:r>
                      <a:r>
                        <a:rPr lang="ru-RU" sz="1200" spc="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ми</a:t>
                      </a:r>
                      <a:r>
                        <a:rPr lang="ru-RU" sz="1200" b="1" spc="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r>
                        <a:rPr lang="ru-RU" sz="1200" spc="-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ru-RU" sz="1200" spc="-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r>
                        <a:rPr lang="ru-RU" sz="1200" b="1" spc="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r>
                        <a:rPr lang="ru-RU" sz="1200" spc="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ми</a:t>
                      </a:r>
                      <a:r>
                        <a:rPr lang="ru-RU" sz="1200" b="1" spc="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Э</a:t>
                      </a:r>
                      <a:r>
                        <a:rPr lang="ru-RU" sz="1200" b="1" spc="-2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к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о</a:t>
                      </a:r>
                      <a:r>
                        <a:rPr lang="ru-RU" sz="1200" b="1" spc="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н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омия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вр</a:t>
                      </a:r>
                      <a:r>
                        <a:rPr lang="ru-RU" sz="1200" b="1" spc="-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м</a:t>
                      </a:r>
                      <a:r>
                        <a:rPr lang="ru-RU" sz="1200" b="1" spc="-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е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ни:</a:t>
                      </a:r>
                      <a:r>
                        <a:rPr lang="ru-RU" sz="1200" spc="-2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1" spc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44</a:t>
                      </a:r>
                      <a:r>
                        <a:rPr lang="ru-RU" sz="1200" b="1" spc="1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%</a:t>
                      </a:r>
                      <a:r>
                        <a:rPr lang="ru-RU" sz="1200" b="1" spc="5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ru-RU" sz="1200" b="1" spc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32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%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200" b="0" kern="1200" dirty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085" marR="1131570" indent="1720850">
                        <a:lnSpc>
                          <a:spcPct val="104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1.Пе</a:t>
                      </a:r>
                      <a:r>
                        <a:rPr lang="ru-RU" sz="1200" spc="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едача</a:t>
                      </a:r>
                      <a:r>
                        <a:rPr lang="ru-RU" sz="1200" spc="25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новостей</a:t>
                      </a:r>
                      <a:r>
                        <a:rPr lang="ru-RU" sz="1200" spc="2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200" spc="2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соотве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200" spc="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требованиями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45085" marR="447675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</a:t>
                      </a:r>
                      <a:r>
                        <a:rPr lang="ru-RU" sz="1200" spc="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аботка</a:t>
                      </a:r>
                      <a:r>
                        <a:rPr lang="ru-RU" sz="1200" spc="3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чек-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стов</a:t>
                      </a:r>
                      <a:r>
                        <a:rPr lang="ru-RU" sz="1200" spc="4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</a:t>
                      </a:r>
                      <a:r>
                        <a:rPr lang="ru-RU" sz="1200" spc="2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отов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200" spc="2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новост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ой</a:t>
                      </a:r>
                      <a:r>
                        <a:rPr lang="ru-RU" sz="1200" spc="28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формац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3. Эко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омия</a:t>
                      </a:r>
                      <a:r>
                        <a:rPr lang="ru-RU" sz="1200" spc="3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времен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</a:t>
                      </a:r>
                      <a:r>
                        <a:rPr lang="ru-RU" sz="1200" spc="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ещение</a:t>
                      </a:r>
                      <a:r>
                        <a:rPr lang="ru-RU" sz="1200" spc="4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акт</a:t>
                      </a:r>
                      <a:r>
                        <a:rPr lang="ru-RU" sz="1200" spc="-2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</a:t>
                      </a:r>
                      <a:r>
                        <a:rPr lang="ru-RU" sz="1200" spc="-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альных</a:t>
                      </a:r>
                      <a:r>
                        <a:rPr lang="ru-RU" sz="1200" spc="5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новостей</a:t>
                      </a:r>
                      <a:r>
                        <a:rPr lang="ru-RU" sz="1200" spc="25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</a:t>
                      </a:r>
                      <a:r>
                        <a:rPr lang="ru-RU" sz="1200" spc="1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задержки</a:t>
                      </a:r>
                      <a:endParaRPr lang="ru-RU" sz="1200" b="0" kern="1200" dirty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5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12154</TotalTime>
  <Words>427</Words>
  <Application>Microsoft Office PowerPoint</Application>
  <PresentationFormat>Экран (4:3)</PresentationFormat>
  <Paragraphs>147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Franklin Gothic Medium</vt:lpstr>
      <vt:lpstr>Futura PT Book</vt:lpstr>
      <vt:lpstr>Futura PT Medium</vt:lpstr>
      <vt:lpstr>Lato</vt:lpstr>
      <vt:lpstr>Times New Roman</vt:lpstr>
      <vt:lpstr>Оформление по умолчанию</vt:lpstr>
      <vt:lpstr>«Оптимизация процесса размещения новостей на сайте МБДОУ «Детский сад №105»  </vt:lpstr>
      <vt:lpstr>Паспорт проекта   «Оптимизация процесса размещения  новостей на сайте МБДОУ «Детский сад №105»»</vt:lpstr>
      <vt:lpstr>Команда проекта</vt:lpstr>
      <vt:lpstr>Карта текущего состояния процесса</vt:lpstr>
      <vt:lpstr>Пирамида проблем</vt:lpstr>
      <vt:lpstr>Карта целевого состояния процесса Описание ситуации «КАК ЕСТЬ» Анализ проблем</vt:lpstr>
      <vt:lpstr>План мероприятий по устранению проблем</vt:lpstr>
      <vt:lpstr>Достигнутые результаты</vt:lpstr>
      <vt:lpstr>Достигнутые результаты</vt:lpstr>
      <vt:lpstr>Результаты проекта. </vt:lpstr>
      <vt:lpstr>Результаты  проекта. </vt:lpstr>
      <vt:lpstr>Результаты проекта. </vt:lpstr>
      <vt:lpstr>Результаты проекта.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Арам Аракелян</dc:creator>
  <cp:lastModifiedBy>Брыль</cp:lastModifiedBy>
  <cp:revision>602</cp:revision>
  <cp:lastPrinted>2019-02-18T01:46:55Z</cp:lastPrinted>
  <dcterms:created xsi:type="dcterms:W3CDTF">2007-01-29T08:57:19Z</dcterms:created>
  <dcterms:modified xsi:type="dcterms:W3CDTF">2021-05-25T08:48:18Z</dcterms:modified>
</cp:coreProperties>
</file>